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tiff" ContentType="image/tif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3"/>
  </p:notesMasterIdLst>
  <p:sldIdLst>
    <p:sldId id="270" r:id="rId3"/>
    <p:sldId id="259" r:id="rId4"/>
    <p:sldId id="260" r:id="rId5"/>
    <p:sldId id="257" r:id="rId6"/>
    <p:sldId id="258" r:id="rId7"/>
    <p:sldId id="264" r:id="rId8"/>
    <p:sldId id="261" r:id="rId9"/>
    <p:sldId id="267" r:id="rId10"/>
    <p:sldId id="269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9089" autoAdjust="0"/>
  </p:normalViewPr>
  <p:slideViewPr>
    <p:cSldViewPr>
      <p:cViewPr varScale="1">
        <p:scale>
          <a:sx n="59" d="100"/>
          <a:sy n="59" d="100"/>
        </p:scale>
        <p:origin x="-22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notesMaster" Target="notesMasters/notesMaster1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A4ABA9-32B7-40F2-9A2F-9DF1E8BFE0A7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5340F6-AB20-48D7-848B-C15F9A4C842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26712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9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70662" indent="-296408" defTabSz="9649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85634" indent="-237127" defTabSz="9649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59887" indent="-237127" defTabSz="9649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134141" indent="-237127" defTabSz="964974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608395" indent="-237127" defTabSz="9649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3082648" indent="-237127" defTabSz="9649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556902" indent="-237127" defTabSz="9649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4031155" indent="-237127" defTabSz="964974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487EED4-FEC5-47B5-B6C9-CE174C41E90F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920933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Only 11 NCE’s currently in Canada.</a:t>
            </a:r>
          </a:p>
          <a:p>
            <a:r>
              <a:rPr lang="en-CA" dirty="0" smtClean="0"/>
              <a:t>Private</a:t>
            </a:r>
            <a:r>
              <a:rPr lang="en-CA" baseline="0" dirty="0" smtClean="0"/>
              <a:t> sector involvement and financial contributions are required to be successful.</a:t>
            </a:r>
            <a:endParaRPr lang="en-CA" dirty="0" smtClean="0"/>
          </a:p>
          <a:p>
            <a:r>
              <a:rPr lang="en-CA" dirty="0" smtClean="0"/>
              <a:t>With leveraging, value </a:t>
            </a:r>
            <a:r>
              <a:rPr lang="en-CA" dirty="0" err="1" smtClean="0"/>
              <a:t>og</a:t>
            </a:r>
            <a:r>
              <a:rPr lang="en-CA" dirty="0" smtClean="0"/>
              <a:t> BFN is &gt; $50M.</a:t>
            </a:r>
          </a:p>
          <a:p>
            <a:r>
              <a:rPr lang="en-CA" dirty="0" smtClean="0"/>
              <a:t>Hope</a:t>
            </a:r>
            <a:r>
              <a:rPr lang="en-CA" baseline="0" dirty="0" smtClean="0"/>
              <a:t> for renewal from 2017-2022.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5340F6-AB20-48D7-848B-C15F9A4C8426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452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DF76C0-7E9D-49C6-9381-96213A19C445}" type="slidenum">
              <a:rPr lang="en-CA" smtClean="0"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6638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jpeg"/><Relationship Id="rId5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emf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8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6061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5778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592100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840" y="1484784"/>
            <a:ext cx="8229600" cy="435334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134792"/>
            <a:ext cx="8532439" cy="6196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93225"/>
            <a:ext cx="936104" cy="87154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11560" y="250600"/>
            <a:ext cx="7920880" cy="946152"/>
          </a:xfrm>
        </p:spPr>
        <p:txBody>
          <a:bodyPr>
            <a:normAutofit/>
          </a:bodyPr>
          <a:lstStyle>
            <a:lvl1pPr algn="r">
              <a:defRPr sz="44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458856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8356" y="2873375"/>
            <a:ext cx="4678288" cy="1470025"/>
          </a:xfrm>
        </p:spPr>
        <p:txBody>
          <a:bodyPr/>
          <a:lstStyle>
            <a:lvl1pPr>
              <a:defRPr b="1"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85272" y="5049416"/>
            <a:ext cx="3704456" cy="119898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  <a:latin typeface="Helvetica World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5" t="193"/>
          <a:stretch/>
        </p:blipFill>
        <p:spPr bwMode="auto">
          <a:xfrm>
            <a:off x="-36512" y="2869"/>
            <a:ext cx="2835010" cy="272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963" y="2800561"/>
            <a:ext cx="2810461" cy="273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9" r="13217" b="34227"/>
          <a:stretch/>
        </p:blipFill>
        <p:spPr>
          <a:xfrm>
            <a:off x="-11963" y="5610225"/>
            <a:ext cx="2810461" cy="12477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000" y="424734"/>
            <a:ext cx="4689000" cy="16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610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91134"/>
          </a:xfrm>
        </p:spPr>
        <p:txBody>
          <a:bodyPr/>
          <a:lstStyle>
            <a:lvl1pPr>
              <a:defRPr b="1">
                <a:latin typeface="Helvetica LT Std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66219" y="6428997"/>
            <a:ext cx="432048" cy="365125"/>
          </a:xfr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33829919-2D89-4BF1-9CE0-2EE6C4547E68}" type="slidenum">
              <a:rPr lang="en-CA" smtClean="0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1134792"/>
            <a:ext cx="8532439" cy="6196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93225"/>
            <a:ext cx="936104" cy="87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46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3581400"/>
            <a:ext cx="4953000" cy="1470025"/>
          </a:xfrm>
        </p:spPr>
        <p:txBody>
          <a:bodyPr/>
          <a:lstStyle>
            <a:lvl1pPr>
              <a:defRPr b="1">
                <a:latin typeface="Helvetica World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05" t="193"/>
          <a:stretch/>
        </p:blipFill>
        <p:spPr bwMode="auto">
          <a:xfrm>
            <a:off x="4175390" y="-64228"/>
            <a:ext cx="2835010" cy="2720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339" y="-76200"/>
            <a:ext cx="2810461" cy="273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9" r="13217" b="34227"/>
          <a:stretch/>
        </p:blipFill>
        <p:spPr>
          <a:xfrm rot="16200000">
            <a:off x="-756460" y="692233"/>
            <a:ext cx="2720959" cy="1208038"/>
          </a:xfrm>
          <a:prstGeom prst="rect">
            <a:avLst/>
          </a:prstGeom>
        </p:spPr>
      </p:pic>
      <p:pic>
        <p:nvPicPr>
          <p:cNvPr id="1026" name="Picture 2" descr="C:\Users\Annie Webb\Desktop\AERF_2012-06-01_Interior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06" r="22071"/>
          <a:stretch/>
        </p:blipFill>
        <p:spPr bwMode="auto">
          <a:xfrm>
            <a:off x="7101444" y="0"/>
            <a:ext cx="2042556" cy="2656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840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0552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29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012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621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889896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3519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2661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7737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1864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915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4235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6958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2840" y="1484784"/>
            <a:ext cx="8229600" cy="435334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  <a:lvl2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2pPr>
            <a:lvl3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3pPr>
            <a:lvl4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4pPr>
            <a:lvl5pPr>
              <a:defRPr>
                <a:solidFill>
                  <a:schemeClr val="tx1"/>
                </a:solidFill>
                <a:latin typeface="Segoe UI" pitchFamily="34" charset="0"/>
                <a:ea typeface="Segoe UI" pitchFamily="34" charset="0"/>
                <a:cs typeface="Segoe UI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134792"/>
            <a:ext cx="8532439" cy="61960"/>
          </a:xfrm>
          <a:prstGeom prst="rect">
            <a:avLst/>
          </a:prstGeom>
          <a:solidFill>
            <a:srgbClr val="F7941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993225"/>
            <a:ext cx="936104" cy="87154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11560" y="250600"/>
            <a:ext cx="7920880" cy="946152"/>
          </a:xfrm>
        </p:spPr>
        <p:txBody>
          <a:bodyPr>
            <a:normAutofit/>
          </a:bodyPr>
          <a:lstStyle>
            <a:lvl1pPr algn="r">
              <a:defRPr sz="4400"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35752" y="6376243"/>
            <a:ext cx="432048" cy="365125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33829919-2D89-4BF1-9CE0-2EE6C4547E68}" type="slidenum">
              <a:rPr lang="en-CA" smtClean="0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42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23" r="34258"/>
          <a:stretch/>
        </p:blipFill>
        <p:spPr>
          <a:xfrm>
            <a:off x="0" y="0"/>
            <a:ext cx="3406553" cy="6858000"/>
          </a:xfrm>
          <a:prstGeom prst="rect">
            <a:avLst/>
          </a:prstGeom>
        </p:spPr>
      </p:pic>
      <p:pic>
        <p:nvPicPr>
          <p:cNvPr id="8" name="Content Placeholder 6" descr="logo_final_RGB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4831108" y="2869"/>
            <a:ext cx="2397600" cy="22322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928" y="2857500"/>
            <a:ext cx="4608512" cy="1143000"/>
          </a:xfrm>
        </p:spPr>
        <p:txBody>
          <a:bodyPr/>
          <a:lstStyle>
            <a:lvl1pPr>
              <a:defRPr b="1">
                <a:latin typeface="Segoe UI" pitchFamily="34" charset="0"/>
                <a:ea typeface="Segoe UI" pitchFamily="34" charset="0"/>
                <a:cs typeface="Segoe U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998648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2247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370219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626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866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5406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0098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71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6.xml"/><Relationship Id="rId15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CD709-0054-4414-982E-DE3269BB71E4}" type="datetimeFigureOut">
              <a:rPr lang="en-CA" smtClean="0"/>
              <a:t>16-09-22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E343E-62F0-4BEC-A7DB-5B3D5481C7E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9251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F124-A3ED-49D8-B54E-257EDF2E58CF}" type="slidenum">
              <a:rPr lang="en-C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C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5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tif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4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Relationship Id="rId3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46" Type="http://schemas.openxmlformats.org/officeDocument/2006/relationships/image" Target="../media/image68.png"/><Relationship Id="rId47" Type="http://schemas.openxmlformats.org/officeDocument/2006/relationships/image" Target="../media/image69.gif"/><Relationship Id="rId48" Type="http://schemas.openxmlformats.org/officeDocument/2006/relationships/image" Target="../media/image70.jpeg"/><Relationship Id="rId49" Type="http://schemas.openxmlformats.org/officeDocument/2006/relationships/image" Target="../media/image71.gif"/><Relationship Id="rId20" Type="http://schemas.openxmlformats.org/officeDocument/2006/relationships/image" Target="../media/image42.png"/><Relationship Id="rId21" Type="http://schemas.openxmlformats.org/officeDocument/2006/relationships/image" Target="../media/image43.png"/><Relationship Id="rId22" Type="http://schemas.openxmlformats.org/officeDocument/2006/relationships/image" Target="../media/image44.jpeg"/><Relationship Id="rId23" Type="http://schemas.openxmlformats.org/officeDocument/2006/relationships/image" Target="../media/image45.png"/><Relationship Id="rId24" Type="http://schemas.openxmlformats.org/officeDocument/2006/relationships/image" Target="../media/image46.jpeg"/><Relationship Id="rId25" Type="http://schemas.openxmlformats.org/officeDocument/2006/relationships/image" Target="../media/image47.png"/><Relationship Id="rId26" Type="http://schemas.openxmlformats.org/officeDocument/2006/relationships/image" Target="../media/image48.jpeg"/><Relationship Id="rId27" Type="http://schemas.openxmlformats.org/officeDocument/2006/relationships/image" Target="../media/image49.png"/><Relationship Id="rId28" Type="http://schemas.openxmlformats.org/officeDocument/2006/relationships/image" Target="../media/image50.png"/><Relationship Id="rId29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30" Type="http://schemas.openxmlformats.org/officeDocument/2006/relationships/image" Target="../media/image52.png"/><Relationship Id="rId31" Type="http://schemas.openxmlformats.org/officeDocument/2006/relationships/image" Target="../media/image53.png"/><Relationship Id="rId32" Type="http://schemas.openxmlformats.org/officeDocument/2006/relationships/image" Target="../media/image54.png"/><Relationship Id="rId9" Type="http://schemas.openxmlformats.org/officeDocument/2006/relationships/image" Target="../media/image31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33" Type="http://schemas.openxmlformats.org/officeDocument/2006/relationships/image" Target="../media/image55.png"/><Relationship Id="rId34" Type="http://schemas.openxmlformats.org/officeDocument/2006/relationships/image" Target="../media/image56.png"/><Relationship Id="rId35" Type="http://schemas.openxmlformats.org/officeDocument/2006/relationships/image" Target="../media/image57.png"/><Relationship Id="rId36" Type="http://schemas.openxmlformats.org/officeDocument/2006/relationships/image" Target="../media/image58.png"/><Relationship Id="rId10" Type="http://schemas.openxmlformats.org/officeDocument/2006/relationships/image" Target="../media/image32.png"/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39.png"/><Relationship Id="rId18" Type="http://schemas.openxmlformats.org/officeDocument/2006/relationships/image" Target="../media/image40.png"/><Relationship Id="rId19" Type="http://schemas.openxmlformats.org/officeDocument/2006/relationships/image" Target="../media/image41.png"/><Relationship Id="rId37" Type="http://schemas.openxmlformats.org/officeDocument/2006/relationships/image" Target="../media/image59.png"/><Relationship Id="rId38" Type="http://schemas.openxmlformats.org/officeDocument/2006/relationships/image" Target="../media/image60.png"/><Relationship Id="rId39" Type="http://schemas.openxmlformats.org/officeDocument/2006/relationships/image" Target="../media/image61.png"/><Relationship Id="rId40" Type="http://schemas.openxmlformats.org/officeDocument/2006/relationships/image" Target="../media/image62.png"/><Relationship Id="rId41" Type="http://schemas.openxmlformats.org/officeDocument/2006/relationships/image" Target="../media/image63.png"/><Relationship Id="rId42" Type="http://schemas.openxmlformats.org/officeDocument/2006/relationships/image" Target="../media/image64.png"/><Relationship Id="rId43" Type="http://schemas.openxmlformats.org/officeDocument/2006/relationships/image" Target="../media/image65.png"/><Relationship Id="rId44" Type="http://schemas.openxmlformats.org/officeDocument/2006/relationships/image" Target="../media/image66.png"/><Relationship Id="rId45" Type="http://schemas.openxmlformats.org/officeDocument/2006/relationships/image" Target="../media/image6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4" Type="http://schemas.openxmlformats.org/officeDocument/2006/relationships/image" Target="../media/image73.png"/><Relationship Id="rId5" Type="http://schemas.openxmlformats.org/officeDocument/2006/relationships/image" Target="../media/image74.png"/><Relationship Id="rId6" Type="http://schemas.openxmlformats.org/officeDocument/2006/relationships/image" Target="../media/image75.png"/><Relationship Id="rId7" Type="http://schemas.openxmlformats.org/officeDocument/2006/relationships/image" Target="../media/image76.png"/><Relationship Id="rId8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276600" y="1981200"/>
            <a:ext cx="54102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700" dirty="0" smtClean="0"/>
              <a:t>Overview of Canada’s </a:t>
            </a:r>
            <a:r>
              <a:rPr lang="en-US" altLang="en-US" sz="2700" dirty="0" err="1" smtClean="0"/>
              <a:t>BioFuelNet</a:t>
            </a:r>
            <a:endParaRPr lang="en-US" altLang="en-US" sz="3600" dirty="0" smtClean="0"/>
          </a:p>
        </p:txBody>
      </p:sp>
      <p:sp>
        <p:nvSpPr>
          <p:cNvPr id="205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544455" y="3581400"/>
            <a:ext cx="4953000" cy="457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000" dirty="0"/>
              <a:t>J. Kevin </a:t>
            </a:r>
            <a:r>
              <a:rPr lang="en-US" altLang="en-US" sz="2000" dirty="0" smtClean="0"/>
              <a:t>Vessey</a:t>
            </a:r>
            <a:endParaRPr lang="en-US" altLang="en-US" sz="18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4643986" y="4191000"/>
            <a:ext cx="32839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prstClr val="black"/>
                </a:solidFill>
                <a:latin typeface="Arial" charset="0"/>
              </a:rPr>
              <a:t>BFN-IEA Bioenergy Workshop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prstClr val="black"/>
                </a:solidFill>
                <a:latin typeface="Arial" charset="0"/>
              </a:rPr>
              <a:t>UBC, Vancouver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CA" dirty="0" smtClean="0">
                <a:solidFill>
                  <a:prstClr val="black"/>
                </a:solidFill>
                <a:latin typeface="Arial" charset="0"/>
              </a:rPr>
              <a:t>22 September 2016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689" y="5562600"/>
            <a:ext cx="2704569" cy="1081828"/>
          </a:xfrm>
          <a:prstGeom prst="rect">
            <a:avLst/>
          </a:prstGeom>
        </p:spPr>
      </p:pic>
      <p:sp>
        <p:nvSpPr>
          <p:cNvPr id="4" name="AutoShape 6" descr="Image result for queen's university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77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nnie Webb\Pictures\2014-05-28-29_McGill_BioFuelNet_JessicaDeeks_JPEG\©JessicaDeeks_2014-05-28_McGill_BioFuelNet_041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5" b="3598"/>
          <a:stretch/>
        </p:blipFill>
        <p:spPr bwMode="auto">
          <a:xfrm>
            <a:off x="801224" y="1248911"/>
            <a:ext cx="7564953" cy="470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62880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  <a:endParaRPr lang="en-US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6135469"/>
            <a:ext cx="81374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514-508-2884 </a:t>
            </a:r>
            <a:r>
              <a:rPr lang="en-US" sz="2200" b="1" dirty="0" smtClean="0">
                <a:solidFill>
                  <a:srgbClr val="8DC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donald.smith@mcgill.ca </a:t>
            </a:r>
            <a:r>
              <a:rPr lang="en-US" sz="2200" b="1" dirty="0" smtClean="0">
                <a:solidFill>
                  <a:srgbClr val="8DC63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www.biofuelnet.ca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810127" y="1383959"/>
            <a:ext cx="4556050" cy="1138773"/>
          </a:xfrm>
          <a:prstGeom prst="rect">
            <a:avLst/>
          </a:prstGeom>
          <a:solidFill>
            <a:srgbClr val="404040">
              <a:alpha val="7215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3871616" y="1412776"/>
            <a:ext cx="5308896" cy="11387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Myriad Pro" pitchFamily="34" charset="0"/>
              </a:rPr>
              <a:t>Dr. Donald Smith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Myriad Pro" pitchFamily="34" charset="0"/>
              </a:rPr>
              <a:t>President &amp; Scientific Director</a:t>
            </a:r>
          </a:p>
          <a:p>
            <a:r>
              <a:rPr lang="en-US" sz="2000" b="1" dirty="0" smtClean="0">
                <a:solidFill>
                  <a:srgbClr val="8DC62B"/>
                </a:solidFill>
                <a:latin typeface="Myriad Pro" pitchFamily="34" charset="0"/>
              </a:rPr>
              <a:t>BioFuelNet Canada</a:t>
            </a:r>
            <a:endParaRPr lang="en-US" sz="2000" b="1" dirty="0">
              <a:solidFill>
                <a:srgbClr val="8DC62B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214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858000" y="5791200"/>
            <a:ext cx="17526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47800"/>
            <a:ext cx="8153400" cy="4267200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CA" sz="24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BioFuelNet Canada </a:t>
            </a:r>
            <a:r>
              <a:rPr lang="en-CA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is a Network of Centres of Excellence (NCE) that brings together the Canadian biofuels research community. </a:t>
            </a:r>
            <a:endParaRPr lang="en-CA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CA" sz="11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r>
              <a:rPr lang="en-CA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O</a:t>
            </a:r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perates </a:t>
            </a:r>
            <a:r>
              <a:rPr lang="en-CA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under a $25 million grant over 5 years (2012 to </a:t>
            </a:r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2017) through </a:t>
            </a:r>
            <a:r>
              <a:rPr lang="en-CA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the </a:t>
            </a:r>
            <a:r>
              <a:rPr lang="en-CA" sz="24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NCE </a:t>
            </a:r>
            <a:r>
              <a:rPr lang="en-CA" sz="2400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program.</a:t>
            </a:r>
            <a:endParaRPr lang="en-CA" sz="2400" dirty="0" smtClean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CA" sz="2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CA" sz="2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10 </a:t>
            </a:r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project </a:t>
            </a:r>
            <a:r>
              <a:rPr lang="en-CA" sz="2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containing 59 work packages</a:t>
            </a:r>
            <a:endParaRPr lang="en-CA" sz="2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Facilitates </a:t>
            </a:r>
            <a:r>
              <a:rPr lang="en-CA" sz="2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collaboration</a:t>
            </a:r>
            <a:endParaRPr lang="en-CA" sz="2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Supports commercialization</a:t>
            </a:r>
          </a:p>
          <a:p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Government interaction</a:t>
            </a:r>
          </a:p>
          <a:p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Represents Canada</a:t>
            </a:r>
          </a:p>
          <a:p>
            <a:r>
              <a:rPr lang="en-CA" sz="2200" b="1" dirty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Trains </a:t>
            </a:r>
            <a:r>
              <a:rPr lang="en-CA" sz="2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students and postdocs</a:t>
            </a:r>
            <a:endParaRPr lang="en-CA" sz="22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  <a:p>
            <a:endParaRPr lang="en-CA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BioFuelNet: About the network</a:t>
            </a:r>
            <a:endParaRPr lang="en-CA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806" y="4038600"/>
            <a:ext cx="2084387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8635752" y="6376243"/>
            <a:ext cx="432048" cy="365125"/>
          </a:xfrm>
          <a:prstGeom prst="rect">
            <a:avLst/>
          </a:prstGeom>
        </p:spPr>
        <p:txBody>
          <a:bodyPr/>
          <a:lstStyle/>
          <a:p>
            <a:fld id="{33829919-2D89-4BF1-9CE0-2EE6C4547E68}" type="slidenum">
              <a:rPr lang="en-CA" sz="1200" smtClean="0">
                <a:solidFill>
                  <a:schemeClr val="bg1">
                    <a:lumMod val="50000"/>
                  </a:schemeClr>
                </a:solidFill>
              </a:rPr>
              <a:t>2</a:t>
            </a:fld>
            <a:endParaRPr lang="en-CA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149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3600" dirty="0" smtClean="0"/>
              <a:t>BioFuelNet: Our vision &amp; mission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429000"/>
          </a:xfrm>
        </p:spPr>
        <p:txBody>
          <a:bodyPr>
            <a:normAutofit lnSpcReduction="10000"/>
          </a:bodyPr>
          <a:lstStyle/>
          <a:p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Our vision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is a Canada with a thriving advanced biofuels industry that is socially, economically and environmentally sustainable.</a:t>
            </a:r>
          </a:p>
          <a:p>
            <a:r>
              <a:rPr lang="en-CA" sz="2800" b="1" dirty="0">
                <a:latin typeface="Arial" panose="020B0604020202020204" pitchFamily="34" charset="0"/>
                <a:cs typeface="Arial" panose="020B0604020202020204" pitchFamily="34" charset="0"/>
              </a:rPr>
              <a:t>Our mission </a:t>
            </a:r>
            <a:r>
              <a:rPr lang="en-CA" sz="2800" dirty="0">
                <a:latin typeface="Arial" panose="020B0604020202020204" pitchFamily="34" charset="0"/>
                <a:cs typeface="Arial" panose="020B0604020202020204" pitchFamily="34" charset="0"/>
              </a:rPr>
              <a:t>is to support the growth of Canada’s advanced biofuels industry through coordinated research, innovation, effective education, smart policy and strategic partnerships.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37"/>
          <a:stretch/>
        </p:blipFill>
        <p:spPr>
          <a:xfrm>
            <a:off x="-1" y="5029200"/>
            <a:ext cx="3633217" cy="18287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29" r="12145" b="1087"/>
          <a:stretch/>
        </p:blipFill>
        <p:spPr>
          <a:xfrm>
            <a:off x="3633216" y="5029200"/>
            <a:ext cx="3080131" cy="18287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365"/>
          <a:stretch/>
        </p:blipFill>
        <p:spPr>
          <a:xfrm>
            <a:off x="6713347" y="5029200"/>
            <a:ext cx="2430653" cy="1824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04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858000" y="5486400"/>
            <a:ext cx="2057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 txBox="1">
            <a:spLocks/>
          </p:cNvSpPr>
          <p:nvPr/>
        </p:nvSpPr>
        <p:spPr>
          <a:xfrm>
            <a:off x="593957" y="179944"/>
            <a:ext cx="7178443" cy="9461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Advanced biofuels are produced from </a:t>
            </a:r>
            <a:r>
              <a:rPr lang="en-CA" sz="3600" b="1" i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non-food</a:t>
            </a:r>
            <a:r>
              <a:rPr lang="en-CA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materials</a:t>
            </a:r>
            <a:endParaRPr lang="en-CA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45" y="4013354"/>
            <a:ext cx="3809017" cy="25492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95400"/>
            <a:ext cx="3822505" cy="25492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88" y="4013354"/>
            <a:ext cx="3825203" cy="2549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7" y="1295400"/>
            <a:ext cx="3822505" cy="254923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7445" y="3382971"/>
            <a:ext cx="3809017" cy="461665"/>
          </a:xfrm>
          <a:prstGeom prst="rect">
            <a:avLst/>
          </a:prstGeom>
          <a:solidFill>
            <a:schemeClr val="tx1">
              <a:lumMod val="50000"/>
              <a:lumOff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Agro-forestry waste</a:t>
            </a:r>
            <a:endParaRPr lang="en-CA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85487" y="3382971"/>
            <a:ext cx="3809017" cy="461665"/>
          </a:xfrm>
          <a:prstGeom prst="rect">
            <a:avLst/>
          </a:prstGeom>
          <a:solidFill>
            <a:schemeClr val="tx1">
              <a:lumMod val="50000"/>
              <a:lumOff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Energy crops</a:t>
            </a:r>
            <a:endParaRPr lang="en-CA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7445" y="6100925"/>
            <a:ext cx="3809016" cy="461665"/>
          </a:xfrm>
          <a:prstGeom prst="rect">
            <a:avLst/>
          </a:prstGeom>
          <a:solidFill>
            <a:schemeClr val="tx1">
              <a:lumMod val="50000"/>
              <a:lumOff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Algae</a:t>
            </a:r>
            <a:endParaRPr lang="en-CA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85488" y="6100925"/>
            <a:ext cx="3809017" cy="461665"/>
          </a:xfrm>
          <a:prstGeom prst="rect">
            <a:avLst/>
          </a:prstGeom>
          <a:solidFill>
            <a:schemeClr val="tx1">
              <a:lumMod val="50000"/>
              <a:lumOff val="5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CA" sz="24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Municipal waste</a:t>
            </a:r>
            <a:endParaRPr lang="en-CA" sz="24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9919-2D89-4BF1-9CE0-2EE6C4547E68}" type="slidenum">
              <a:rPr lang="en-CA" smtClean="0">
                <a:solidFill>
                  <a:schemeClr val="bg1">
                    <a:lumMod val="50000"/>
                  </a:schemeClr>
                </a:solidFill>
              </a:rPr>
              <a:t>4</a:t>
            </a:fld>
            <a:endParaRPr lang="en-C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7433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Renewable biofuels can provide: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3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Sustainable</a:t>
            </a:r>
            <a:r>
              <a:rPr lang="en-CA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source of energy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3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Reduced</a:t>
            </a:r>
            <a:r>
              <a:rPr lang="en-CA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GHG emissions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CA" sz="32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Reduced</a:t>
            </a:r>
            <a:r>
              <a:rPr lang="en-CA" sz="3200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 reliance on food crops for biofuel production</a:t>
            </a:r>
            <a:endParaRPr lang="en-CA" sz="3200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CA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Advanced biofuels</a:t>
            </a:r>
            <a:endParaRPr lang="en-CA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26" t="8308" r="726" b="4834"/>
          <a:stretch/>
        </p:blipFill>
        <p:spPr>
          <a:xfrm>
            <a:off x="-26640" y="4731488"/>
            <a:ext cx="3669540" cy="21265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6" r="25593"/>
          <a:stretch/>
        </p:blipFill>
        <p:spPr>
          <a:xfrm>
            <a:off x="3642900" y="4731488"/>
            <a:ext cx="2525960" cy="21265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"/>
          <a:stretch/>
        </p:blipFill>
        <p:spPr>
          <a:xfrm>
            <a:off x="6168860" y="4731488"/>
            <a:ext cx="2975140" cy="213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202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94500" y="283170"/>
            <a:ext cx="7920880" cy="946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 smtClean="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BioFuelNet: Benefits to Canada</a:t>
            </a:r>
            <a:endParaRPr lang="en-US" sz="3600" b="1" dirty="0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3333" t="16518"/>
          <a:stretch/>
        </p:blipFill>
        <p:spPr>
          <a:xfrm>
            <a:off x="0" y="1132764"/>
            <a:ext cx="8839200" cy="572523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5752" y="6376243"/>
            <a:ext cx="432048" cy="365125"/>
          </a:xfrm>
        </p:spPr>
        <p:txBody>
          <a:bodyPr/>
          <a:lstStyle/>
          <a:p>
            <a:fld id="{33829919-2D89-4BF1-9CE0-2EE6C4547E68}" type="slidenum">
              <a:rPr lang="en-CA" smtClean="0">
                <a:solidFill>
                  <a:schemeClr val="bg1">
                    <a:lumMod val="50000"/>
                  </a:schemeClr>
                </a:solidFill>
              </a:rPr>
              <a:t>6</a:t>
            </a:fld>
            <a:endParaRPr lang="en-C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639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7" b="64508"/>
          <a:stretch/>
        </p:blipFill>
        <p:spPr>
          <a:xfrm>
            <a:off x="0" y="-1638"/>
            <a:ext cx="9144000" cy="1535163"/>
          </a:xfrm>
          <a:prstGeom prst="rect">
            <a:avLst/>
          </a:prstGeom>
        </p:spPr>
      </p:pic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611560" y="1981200"/>
            <a:ext cx="8303840" cy="3505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McGill University</a:t>
            </a:r>
            <a:r>
              <a:rPr lang="en-CA" smtClean="0">
                <a:latin typeface="Arial" panose="020B0604020202020204" pitchFamily="34" charset="0"/>
                <a:cs typeface="Arial" panose="020B0604020202020204" pitchFamily="34" charset="0"/>
              </a:rPr>
              <a:t>, Montreal </a:t>
            </a:r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(Host)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27 universities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~130 researchers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~57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industry partners</a:t>
            </a: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Over 140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partners </a:t>
            </a:r>
            <a:endParaRPr lang="en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Almost 400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Highly Qualified Personnel (HQP) </a:t>
            </a:r>
            <a:endParaRPr lang="en-CA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CA" dirty="0" smtClean="0">
                <a:latin typeface="Arial" panose="020B0604020202020204" pitchFamily="34" charset="0"/>
                <a:cs typeface="Arial" panose="020B0604020202020204" pitchFamily="34" charset="0"/>
              </a:rPr>
              <a:t>Numerous national &amp; </a:t>
            </a:r>
            <a:r>
              <a:rPr lang="en-CA" dirty="0">
                <a:latin typeface="Arial" panose="020B0604020202020204" pitchFamily="34" charset="0"/>
                <a:cs typeface="Arial" panose="020B0604020202020204" pitchFamily="34" charset="0"/>
              </a:rPr>
              <a:t>international contacts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5625556"/>
            <a:ext cx="3276600" cy="775244"/>
          </a:xfrm>
          <a:prstGeom prst="rect">
            <a:avLst/>
          </a:prstGeom>
        </p:spPr>
      </p:pic>
      <p:sp>
        <p:nvSpPr>
          <p:cNvPr id="10" name="Title 2"/>
          <p:cNvSpPr txBox="1">
            <a:spLocks/>
          </p:cNvSpPr>
          <p:nvPr/>
        </p:nvSpPr>
        <p:spPr>
          <a:xfrm>
            <a:off x="762000" y="273048"/>
            <a:ext cx="4191000" cy="946152"/>
          </a:xfrm>
          <a:prstGeom prst="rect">
            <a:avLst/>
          </a:prstGeom>
          <a:solidFill>
            <a:srgbClr val="404040">
              <a:alpha val="80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CA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CA" sz="3600" b="1" dirty="0" smtClean="0">
                <a:solidFill>
                  <a:schemeClr val="bg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Who is involved?</a:t>
            </a:r>
            <a:endParaRPr lang="en-CA" sz="3600" b="1" dirty="0">
              <a:solidFill>
                <a:schemeClr val="bg1"/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35752" y="6376243"/>
            <a:ext cx="432048" cy="365125"/>
          </a:xfrm>
        </p:spPr>
        <p:txBody>
          <a:bodyPr/>
          <a:lstStyle/>
          <a:p>
            <a:fld id="{33829919-2D89-4BF1-9CE0-2EE6C4547E68}" type="slidenum">
              <a:rPr lang="en-CA" smtClean="0">
                <a:solidFill>
                  <a:schemeClr val="bg1">
                    <a:lumMod val="50000"/>
                  </a:schemeClr>
                </a:solidFill>
              </a:rPr>
              <a:t>7</a:t>
            </a:fld>
            <a:endParaRPr lang="en-CA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8033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5760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dirty="0" smtClean="0"/>
              <a:t>Examples of BFN’s Community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4266219" y="6428997"/>
            <a:ext cx="432048" cy="365125"/>
          </a:xfrm>
          <a:prstGeom prst="rect">
            <a:avLst/>
          </a:prstGeom>
        </p:spPr>
        <p:txBody>
          <a:bodyPr/>
          <a:lstStyle/>
          <a:p>
            <a:fld id="{33829919-2D89-4BF1-9CE0-2EE6C4547E68}" type="slidenum">
              <a:rPr lang="en-CA" smtClean="0"/>
              <a:pPr/>
              <a:t>8</a:t>
            </a:fld>
            <a:endParaRPr lang="en-CA" dirty="0"/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3200" y="2428205"/>
            <a:ext cx="90487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Hexagon 17"/>
          <p:cNvSpPr/>
          <p:nvPr/>
        </p:nvSpPr>
        <p:spPr>
          <a:xfrm>
            <a:off x="19050" y="1447800"/>
            <a:ext cx="2828925" cy="2246312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CA">
              <a:solidFill>
                <a:srgbClr val="FFFFFF"/>
              </a:solidFill>
              <a:latin typeface="Calibri" pitchFamily="34" charset="0"/>
              <a:ea typeface="ヒラギノ角ゴ Pro W3" pitchFamily="28" charset="-128"/>
            </a:endParaRPr>
          </a:p>
        </p:txBody>
      </p:sp>
      <p:sp>
        <p:nvSpPr>
          <p:cNvPr id="19" name="Hexagon 18"/>
          <p:cNvSpPr/>
          <p:nvPr/>
        </p:nvSpPr>
        <p:spPr>
          <a:xfrm>
            <a:off x="11113" y="3697287"/>
            <a:ext cx="2828925" cy="2246313"/>
          </a:xfrm>
          <a:prstGeom prst="hexag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CA">
              <a:solidFill>
                <a:srgbClr val="FFFFFF"/>
              </a:solidFill>
              <a:latin typeface="Calibri" pitchFamily="34" charset="0"/>
              <a:ea typeface="ヒラギノ角ゴ Pro W3" pitchFamily="28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2733" y="3311881"/>
            <a:ext cx="1026628" cy="338554"/>
          </a:xfrm>
          <a:prstGeom prst="rect">
            <a:avLst/>
          </a:prstGeom>
          <a:gradFill flip="none" rotWithShape="1">
            <a:gsLst>
              <a:gs pos="0">
                <a:srgbClr val="81A042">
                  <a:shade val="30000"/>
                  <a:satMod val="115000"/>
                </a:srgbClr>
              </a:gs>
              <a:gs pos="50000">
                <a:srgbClr val="81A042">
                  <a:shade val="67500"/>
                  <a:satMod val="115000"/>
                </a:srgbClr>
              </a:gs>
              <a:gs pos="100000">
                <a:schemeClr val="tx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CA" sz="1600" b="1">
                <a:solidFill>
                  <a:schemeClr val="bg1"/>
                </a:solidFill>
                <a:latin typeface="Calibri" pitchFamily="34" charset="0"/>
              </a:rPr>
              <a:t>Academia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84776" y="5540427"/>
            <a:ext cx="681597" cy="338554"/>
          </a:xfrm>
          <a:prstGeom prst="rect">
            <a:avLst/>
          </a:prstGeom>
          <a:gradFill flip="none" rotWithShape="1">
            <a:gsLst>
              <a:gs pos="0">
                <a:srgbClr val="81A042">
                  <a:shade val="30000"/>
                  <a:satMod val="115000"/>
                </a:srgbClr>
              </a:gs>
              <a:gs pos="50000">
                <a:srgbClr val="81A042">
                  <a:shade val="67500"/>
                  <a:satMod val="115000"/>
                </a:srgbClr>
              </a:gs>
              <a:gs pos="100000">
                <a:schemeClr val="tx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CA" sz="1600" b="1" dirty="0" smtClean="0">
                <a:solidFill>
                  <a:schemeClr val="bg1"/>
                </a:solidFill>
                <a:latin typeface="Calibri" pitchFamily="34" charset="0"/>
              </a:rPr>
              <a:t>Other</a:t>
            </a:r>
            <a:endParaRPr lang="en-CA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3" name="Picture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9422" y="4906579"/>
            <a:ext cx="1033903" cy="48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Hexagon 25"/>
          <p:cNvSpPr/>
          <p:nvPr/>
        </p:nvSpPr>
        <p:spPr bwMode="auto">
          <a:xfrm>
            <a:off x="6340475" y="3701380"/>
            <a:ext cx="2828925" cy="2247900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CA">
              <a:solidFill>
                <a:srgbClr val="FFFFFF"/>
              </a:solidFill>
              <a:latin typeface="Calibri" pitchFamily="34" charset="0"/>
              <a:ea typeface="ヒラギノ角ゴ Pro W3" pitchFamily="28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7214393" y="5441871"/>
            <a:ext cx="1143839" cy="338554"/>
          </a:xfrm>
          <a:prstGeom prst="rect">
            <a:avLst/>
          </a:prstGeom>
          <a:gradFill flip="none" rotWithShape="1">
            <a:gsLst>
              <a:gs pos="0">
                <a:srgbClr val="81A042">
                  <a:shade val="30000"/>
                  <a:satMod val="115000"/>
                </a:srgbClr>
              </a:gs>
              <a:gs pos="50000">
                <a:srgbClr val="81A042">
                  <a:shade val="67500"/>
                  <a:satMod val="115000"/>
                </a:srgbClr>
              </a:gs>
              <a:gs pos="100000">
                <a:schemeClr val="tx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CA" sz="1600" b="1" dirty="0" smtClean="0">
                <a:solidFill>
                  <a:schemeClr val="bg1"/>
                </a:solidFill>
                <a:latin typeface="Calibri" pitchFamily="34" charset="0"/>
              </a:rPr>
              <a:t>Investment</a:t>
            </a:r>
            <a:endParaRPr lang="en-CA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66000" y="2315493"/>
            <a:ext cx="15144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92912" y="2971800"/>
            <a:ext cx="9794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3363" y="2337364"/>
            <a:ext cx="782637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1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97688" y="1582068"/>
            <a:ext cx="1311275" cy="35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2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81912" y="1828800"/>
            <a:ext cx="1081088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08787" y="1905000"/>
            <a:ext cx="811213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696200" y="2667000"/>
            <a:ext cx="9779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Hexagon 34"/>
          <p:cNvSpPr/>
          <p:nvPr/>
        </p:nvSpPr>
        <p:spPr>
          <a:xfrm>
            <a:off x="6324600" y="1447800"/>
            <a:ext cx="2830513" cy="2246313"/>
          </a:xfrm>
          <a:prstGeom prst="hexagon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CA">
              <a:solidFill>
                <a:srgbClr val="FFFFFF"/>
              </a:solidFill>
              <a:latin typeface="Calibri" pitchFamily="34" charset="0"/>
              <a:ea typeface="ヒラギノ角ゴ Pro W3" pitchFamily="28" charset="-128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180896" y="3310855"/>
            <a:ext cx="1257460" cy="338554"/>
          </a:xfrm>
          <a:prstGeom prst="rect">
            <a:avLst/>
          </a:prstGeom>
          <a:gradFill flip="none" rotWithShape="1">
            <a:gsLst>
              <a:gs pos="0">
                <a:srgbClr val="81A042">
                  <a:shade val="30000"/>
                  <a:satMod val="115000"/>
                </a:srgbClr>
              </a:gs>
              <a:gs pos="50000">
                <a:srgbClr val="81A042">
                  <a:shade val="67500"/>
                  <a:satMod val="115000"/>
                </a:srgbClr>
              </a:gs>
              <a:gs pos="100000">
                <a:schemeClr val="tx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none">
            <a:spAutoFit/>
          </a:bodyPr>
          <a:lstStyle/>
          <a:p>
            <a:r>
              <a:rPr lang="en-CA" sz="1600" b="1">
                <a:solidFill>
                  <a:schemeClr val="bg1"/>
                </a:solidFill>
                <a:latin typeface="Calibri" pitchFamily="34" charset="0"/>
              </a:rPr>
              <a:t>Government</a:t>
            </a:r>
          </a:p>
        </p:txBody>
      </p:sp>
      <p:grpSp>
        <p:nvGrpSpPr>
          <p:cNvPr id="37" name="Group 2"/>
          <p:cNvGrpSpPr>
            <a:grpSpLocks/>
          </p:cNvGrpSpPr>
          <p:nvPr/>
        </p:nvGrpSpPr>
        <p:grpSpPr bwMode="auto">
          <a:xfrm>
            <a:off x="2279650" y="2223418"/>
            <a:ext cx="4618038" cy="2946400"/>
            <a:chOff x="4417844" y="3823791"/>
            <a:chExt cx="4618652" cy="2946153"/>
          </a:xfrm>
        </p:grpSpPr>
        <p:pic>
          <p:nvPicPr>
            <p:cNvPr id="38" name="Picture 35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7492179" y="4068284"/>
              <a:ext cx="742523" cy="2752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3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6164614" y="4228502"/>
              <a:ext cx="1106757" cy="3437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37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7511976" y="4495917"/>
              <a:ext cx="1027566" cy="42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38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6090994" y="4587772"/>
              <a:ext cx="1295400" cy="552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4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6138607" y="3895395"/>
              <a:ext cx="1181573" cy="2804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41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4805246" y="4572110"/>
              <a:ext cx="11239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4" name="Picture 42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338716" y="5257853"/>
              <a:ext cx="1358315" cy="383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5" name="Picture 43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262506" y="4038755"/>
              <a:ext cx="745293" cy="3248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6" name="Picture 44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 rot="16200000">
              <a:off x="7653144" y="4385591"/>
              <a:ext cx="318976" cy="2063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7" name="Picture 45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4729035" y="5044509"/>
              <a:ext cx="473378" cy="821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" name="Picture 48"/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5896244" y="5791208"/>
              <a:ext cx="1804987" cy="3762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Hexagon 48"/>
            <p:cNvSpPr/>
            <p:nvPr/>
          </p:nvSpPr>
          <p:spPr>
            <a:xfrm>
              <a:off x="4417844" y="3823791"/>
              <a:ext cx="4618652" cy="2946153"/>
            </a:xfrm>
            <a:prstGeom prst="hexagon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en-CA">
                <a:solidFill>
                  <a:srgbClr val="FFFFFF"/>
                </a:solidFill>
                <a:latin typeface="Calibri" pitchFamily="34" charset="0"/>
                <a:ea typeface="ヒラギノ角ゴ Pro W3" pitchFamily="28" charset="-128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6292001" y="6325964"/>
              <a:ext cx="893386" cy="338554"/>
            </a:xfrm>
            <a:prstGeom prst="rect">
              <a:avLst/>
            </a:prstGeom>
            <a:gradFill flip="none" rotWithShape="1">
              <a:gsLst>
                <a:gs pos="0">
                  <a:srgbClr val="81A042">
                    <a:shade val="30000"/>
                    <a:satMod val="115000"/>
                  </a:srgbClr>
                </a:gs>
                <a:gs pos="50000">
                  <a:srgbClr val="81A042">
                    <a:shade val="67500"/>
                    <a:satMod val="115000"/>
                  </a:srgbClr>
                </a:gs>
                <a:gs pos="100000">
                  <a:schemeClr val="tx2">
                    <a:lumMod val="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p:spPr>
          <p:txBody>
            <a:bodyPr wrap="none">
              <a:spAutoFit/>
            </a:bodyPr>
            <a:lstStyle/>
            <a:p>
              <a:r>
                <a:rPr lang="en-CA" sz="1600" b="1">
                  <a:solidFill>
                    <a:schemeClr val="bg1"/>
                  </a:solidFill>
                  <a:latin typeface="Calibri" pitchFamily="34" charset="0"/>
                </a:rPr>
                <a:t>Industry</a:t>
              </a:r>
            </a:p>
          </p:txBody>
        </p:sp>
      </p:grpSp>
      <p:pic>
        <p:nvPicPr>
          <p:cNvPr id="51" name="Picture 4" descr="http://customerserviceadvisor.files.wordpress.com/2013/02/air-canada-logo6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419600"/>
            <a:ext cx="586799" cy="481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6" descr="http://www.huntlogo.com/wp-content/uploads/2011/09/airbus-logo.pn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09" y="4343400"/>
            <a:ext cx="707191" cy="57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europeanregionofgastronomy.org/wp-content/uploads/2014/04/Agrifood-Capital-logo2-650x300.jpg"/>
          <p:cNvPicPr>
            <a:picLocks noChangeAspect="1" noChangeArrowheads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787" y="3932480"/>
            <a:ext cx="1055427" cy="48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tatic.wixstatic.com/media/67171b_ede7125489574ac9bac5e5594fae5f30.png_srz_164_162_85_22_0.50_1.20_0.00_png_srz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8746" y="3860456"/>
            <a:ext cx="678971" cy="67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hrysalix.com/files/images/logo_chrysalixSET.preview.jpg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591" y="4979505"/>
            <a:ext cx="1067174" cy="38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media.licdn.com/media/p/4/000/15f/04a/30ad9fd.png"/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106" y="4599807"/>
            <a:ext cx="9525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nnovacorp.ca/sites/all/themes/innovacorp_2012/innovacorp_2012-internals/images/logo-social.png"/>
          <p:cNvPicPr>
            <a:picLocks noChangeAspect="1" noChangeArrowheads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78" y="4589365"/>
            <a:ext cx="819822" cy="266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9" cstate="print"/>
          <a:srcRect/>
          <a:stretch>
            <a:fillRect/>
          </a:stretch>
        </p:blipFill>
        <p:spPr bwMode="auto">
          <a:xfrm>
            <a:off x="1404938" y="1524000"/>
            <a:ext cx="7556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0" cstate="print"/>
          <a:srcRect/>
          <a:stretch>
            <a:fillRect/>
          </a:stretch>
        </p:blipFill>
        <p:spPr bwMode="auto">
          <a:xfrm>
            <a:off x="593725" y="1526034"/>
            <a:ext cx="522288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1" cstate="print"/>
          <a:srcRect/>
          <a:stretch>
            <a:fillRect/>
          </a:stretch>
        </p:blipFill>
        <p:spPr bwMode="auto">
          <a:xfrm>
            <a:off x="265113" y="2142455"/>
            <a:ext cx="12239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2" cstate="print"/>
          <a:srcRect/>
          <a:stretch>
            <a:fillRect/>
          </a:stretch>
        </p:blipFill>
        <p:spPr bwMode="auto">
          <a:xfrm>
            <a:off x="1606550" y="2059905"/>
            <a:ext cx="919163" cy="32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3" cstate="print"/>
          <a:srcRect/>
          <a:stretch>
            <a:fillRect/>
          </a:stretch>
        </p:blipFill>
        <p:spPr bwMode="auto">
          <a:xfrm>
            <a:off x="984250" y="2393280"/>
            <a:ext cx="10477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>
            <a:off x="538163" y="2712368"/>
            <a:ext cx="323850" cy="44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35" cstate="print"/>
          <a:srcRect/>
          <a:stretch>
            <a:fillRect/>
          </a:stretch>
        </p:blipFill>
        <p:spPr bwMode="auto">
          <a:xfrm>
            <a:off x="2043113" y="2607593"/>
            <a:ext cx="463550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6" cstate="print"/>
          <a:srcRect/>
          <a:stretch>
            <a:fillRect/>
          </a:stretch>
        </p:blipFill>
        <p:spPr bwMode="auto">
          <a:xfrm>
            <a:off x="1108075" y="2710780"/>
            <a:ext cx="690563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0"/>
          <p:cNvPicPr>
            <a:picLocks noChangeAspect="1" noChangeArrowheads="1"/>
          </p:cNvPicPr>
          <p:nvPr/>
        </p:nvPicPr>
        <p:blipFill>
          <a:blip r:embed="rId37" cstate="print"/>
          <a:srcRect/>
          <a:stretch>
            <a:fillRect/>
          </a:stretch>
        </p:blipFill>
        <p:spPr bwMode="auto">
          <a:xfrm>
            <a:off x="538163" y="3994150"/>
            <a:ext cx="1028700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33"/>
          <p:cNvPicPr>
            <a:picLocks noChangeAspect="1" noChangeArrowheads="1"/>
          </p:cNvPicPr>
          <p:nvPr/>
        </p:nvPicPr>
        <p:blipFill>
          <a:blip r:embed="rId38" cstate="print"/>
          <a:srcRect/>
          <a:stretch>
            <a:fillRect/>
          </a:stretch>
        </p:blipFill>
        <p:spPr bwMode="auto">
          <a:xfrm>
            <a:off x="1778470" y="3817102"/>
            <a:ext cx="468448" cy="67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9"/>
          <p:cNvPicPr>
            <a:picLocks noChangeAspect="1" noChangeArrowheads="1"/>
          </p:cNvPicPr>
          <p:nvPr/>
        </p:nvPicPr>
        <p:blipFill>
          <a:blip r:embed="rId39" cstate="print"/>
          <a:srcRect/>
          <a:stretch>
            <a:fillRect/>
          </a:stretch>
        </p:blipFill>
        <p:spPr bwMode="auto">
          <a:xfrm>
            <a:off x="446961" y="4557528"/>
            <a:ext cx="860265" cy="34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4"/>
          <p:cNvPicPr>
            <a:picLocks noChangeAspect="1" noChangeArrowheads="1"/>
          </p:cNvPicPr>
          <p:nvPr/>
        </p:nvPicPr>
        <p:blipFill>
          <a:blip r:embed="rId40" cstate="print"/>
          <a:srcRect/>
          <a:stretch>
            <a:fillRect/>
          </a:stretch>
        </p:blipFill>
        <p:spPr bwMode="auto">
          <a:xfrm>
            <a:off x="1676019" y="4567269"/>
            <a:ext cx="849694" cy="344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41" cstate="print"/>
          <a:srcRect/>
          <a:stretch>
            <a:fillRect/>
          </a:stretch>
        </p:blipFill>
        <p:spPr bwMode="auto">
          <a:xfrm>
            <a:off x="402573" y="5064383"/>
            <a:ext cx="2101566" cy="39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" name="Picture 2"/>
          <p:cNvPicPr>
            <a:picLocks noChangeAspect="1" noChangeArrowheads="1"/>
          </p:cNvPicPr>
          <p:nvPr/>
        </p:nvPicPr>
        <p:blipFill>
          <a:blip r:embed="rId4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24" y="6057291"/>
            <a:ext cx="971205" cy="612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4"/>
          <p:cNvPicPr>
            <a:picLocks noChangeAspect="1" noChangeArrowheads="1"/>
          </p:cNvPicPr>
          <p:nvPr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5274" y="6039800"/>
            <a:ext cx="980484" cy="73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6"/>
          <p:cNvPicPr>
            <a:picLocks noChangeAspect="1" noChangeArrowheads="1"/>
          </p:cNvPicPr>
          <p:nvPr/>
        </p:nvPicPr>
        <p:blipFill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723" y="6039316"/>
            <a:ext cx="998114" cy="665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5"/>
          <p:cNvPicPr>
            <a:picLocks noChangeAspect="1" noChangeArrowheads="1"/>
          </p:cNvPicPr>
          <p:nvPr/>
        </p:nvPicPr>
        <p:blipFill>
          <a:blip r:embed="rId4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78" y="6033644"/>
            <a:ext cx="998115" cy="6634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4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298" y="6033644"/>
            <a:ext cx="953574" cy="635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" name="Picture 6" descr="http://images2.wikia.nocookie.net/__cb20061211062458/icehockey/images/6/69/Flag_of_Israel.gif"/>
          <p:cNvPicPr>
            <a:picLocks noChangeAspect="1" noChangeArrowheads="1"/>
          </p:cNvPicPr>
          <p:nvPr/>
        </p:nvPicPr>
        <p:blipFill>
          <a:blip r:embed="rId47" cstate="print"/>
          <a:srcRect/>
          <a:stretch>
            <a:fillRect/>
          </a:stretch>
        </p:blipFill>
        <p:spPr bwMode="auto">
          <a:xfrm>
            <a:off x="5862974" y="6007498"/>
            <a:ext cx="1043608" cy="695739"/>
          </a:xfrm>
          <a:prstGeom prst="rect">
            <a:avLst/>
          </a:prstGeom>
          <a:noFill/>
        </p:spPr>
      </p:pic>
      <p:pic>
        <p:nvPicPr>
          <p:cNvPr id="63" name="Picture 2" descr="http://nachodonut.files.wordpress.com/2010/10/chile-flag.jpg"/>
          <p:cNvPicPr>
            <a:picLocks noChangeAspect="1" noChangeArrowheads="1"/>
          </p:cNvPicPr>
          <p:nvPr/>
        </p:nvPicPr>
        <p:blipFill>
          <a:blip r:embed="rId48" cstate="print"/>
          <a:srcRect/>
          <a:stretch>
            <a:fillRect/>
          </a:stretch>
        </p:blipFill>
        <p:spPr bwMode="auto">
          <a:xfrm>
            <a:off x="7009719" y="6045291"/>
            <a:ext cx="936104" cy="624069"/>
          </a:xfrm>
          <a:prstGeom prst="rect">
            <a:avLst/>
          </a:prstGeom>
          <a:noFill/>
        </p:spPr>
      </p:pic>
      <p:pic>
        <p:nvPicPr>
          <p:cNvPr id="64" name="Picture 2" descr="http://www.anbg.gov.au/images/flags/nation/australia.gif"/>
          <p:cNvPicPr>
            <a:picLocks noChangeAspect="1" noChangeArrowheads="1"/>
          </p:cNvPicPr>
          <p:nvPr/>
        </p:nvPicPr>
        <p:blipFill>
          <a:blip r:embed="rId49" cstate="print"/>
          <a:srcRect/>
          <a:stretch>
            <a:fillRect/>
          </a:stretch>
        </p:blipFill>
        <p:spPr bwMode="auto">
          <a:xfrm>
            <a:off x="8018746" y="6093296"/>
            <a:ext cx="1008112" cy="50405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19834" y="5301208"/>
            <a:ext cx="289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Examples: ~1/3 in each  case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064569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2348" y="5580038"/>
            <a:ext cx="1752140" cy="12779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56014" y="3776103"/>
            <a:ext cx="7904418" cy="1272445"/>
          </a:xfrm>
          <a:prstGeom prst="rect">
            <a:avLst/>
          </a:prstGeom>
          <a:solidFill>
            <a:srgbClr val="F7D3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6" name="Rectangle 35"/>
          <p:cNvSpPr/>
          <p:nvPr/>
        </p:nvSpPr>
        <p:spPr>
          <a:xfrm>
            <a:off x="556014" y="2811332"/>
            <a:ext cx="7904418" cy="964772"/>
          </a:xfrm>
          <a:prstGeom prst="rect">
            <a:avLst/>
          </a:prstGeom>
          <a:solidFill>
            <a:srgbClr val="CCE9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4" name="Rectangle 33"/>
          <p:cNvSpPr/>
          <p:nvPr/>
        </p:nvSpPr>
        <p:spPr>
          <a:xfrm>
            <a:off x="544170" y="5041399"/>
            <a:ext cx="7904418" cy="964772"/>
          </a:xfrm>
          <a:prstGeom prst="rect">
            <a:avLst/>
          </a:prstGeom>
          <a:solidFill>
            <a:srgbClr val="FF9F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ectangle 29"/>
          <p:cNvSpPr/>
          <p:nvPr/>
        </p:nvSpPr>
        <p:spPr>
          <a:xfrm>
            <a:off x="556014" y="5704588"/>
            <a:ext cx="7904418" cy="9647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Down Arrow 19"/>
          <p:cNvSpPr/>
          <p:nvPr/>
        </p:nvSpPr>
        <p:spPr>
          <a:xfrm>
            <a:off x="3597138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Down Arrow 20"/>
          <p:cNvSpPr/>
          <p:nvPr/>
        </p:nvSpPr>
        <p:spPr>
          <a:xfrm>
            <a:off x="4932836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Down Arrow 21"/>
          <p:cNvSpPr/>
          <p:nvPr/>
        </p:nvSpPr>
        <p:spPr>
          <a:xfrm>
            <a:off x="6247640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Down Arrow 22"/>
          <p:cNvSpPr/>
          <p:nvPr/>
        </p:nvSpPr>
        <p:spPr>
          <a:xfrm>
            <a:off x="7643179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 smtClean="0">
                <a:cs typeface="Helvetica World" panose="020B0500040000020004" pitchFamily="34" charset="0"/>
              </a:rPr>
              <a:t>BioFuelNet’s</a:t>
            </a:r>
            <a:r>
              <a:rPr lang="en-CA" dirty="0" smtClean="0">
                <a:cs typeface="Helvetica World" panose="020B0500040000020004" pitchFamily="34" charset="0"/>
              </a:rPr>
              <a:t> Research Structure</a:t>
            </a:r>
            <a:endParaRPr lang="en-CA" b="1" dirty="0">
              <a:latin typeface="Helvetica LT Std"/>
              <a:cs typeface="Helvetica World" panose="020B05000400000200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4170" y="3062885"/>
            <a:ext cx="6980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FEEDSTOCK</a:t>
            </a:r>
            <a:endParaRPr lang="en-CA" sz="24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6013" y="5177135"/>
            <a:ext cx="73439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UTILIZATION</a:t>
            </a:r>
            <a:endParaRPr lang="en-CA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6013" y="4186535"/>
            <a:ext cx="7714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>
                <a:solidFill>
                  <a:srgbClr val="C85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CONVERSION</a:t>
            </a:r>
            <a:endParaRPr lang="en-CA" sz="2400" dirty="0">
              <a:solidFill>
                <a:srgbClr val="C85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17637" y="5956141"/>
            <a:ext cx="75139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4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SEES</a:t>
            </a:r>
            <a:endParaRPr lang="en-CA" sz="24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829919-2D89-4BF1-9CE0-2EE6C4547E68}" type="slidenum">
              <a:rPr lang="en-CA" smtClean="0"/>
              <a:pPr/>
              <a:t>9</a:t>
            </a:fld>
            <a:endParaRPr lang="en-CA" dirty="0"/>
          </a:p>
        </p:txBody>
      </p:sp>
      <p:sp>
        <p:nvSpPr>
          <p:cNvPr id="19" name="Down Arrow 18"/>
          <p:cNvSpPr/>
          <p:nvPr/>
        </p:nvSpPr>
        <p:spPr>
          <a:xfrm>
            <a:off x="2302666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Down Arrow 3"/>
          <p:cNvSpPr/>
          <p:nvPr/>
        </p:nvSpPr>
        <p:spPr>
          <a:xfrm>
            <a:off x="1005478" y="2769793"/>
            <a:ext cx="388398" cy="3755551"/>
          </a:xfrm>
          <a:prstGeom prst="downArrow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5" name="Picture 2" descr="C:\Users\Annie Webb\Documents\Phase 2\icons_and_phaseII_diagram\BFN_Forestry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65783"/>
            <a:ext cx="1491001" cy="12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nnie Webb\Documents\Phase 2\icons_and_phaseII_diagram\BFN_Thermal_Refiner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711" y="1465783"/>
            <a:ext cx="1491001" cy="12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nnie Webb\Documents\Phase 2\icons_and_phaseII_diagram\BFN_Bio_Refinery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55" y="1465783"/>
            <a:ext cx="1491001" cy="12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Annie Webb\Documents\Phase 2\icons_and_phaseII_diagram\BFN_Aviati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465783"/>
            <a:ext cx="1555826" cy="127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C:\Users\Annie Webb\Documents\Phase 2\icons_and_phaseII_diagram\BFN_Sustain_Feedstock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367" y="1465388"/>
            <a:ext cx="1491921" cy="127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7" descr="C:\Users\Annie Webb\Documents\Phase 2\icons_and_phaseII_diagram\BFN_Policy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465807"/>
            <a:ext cx="1490945" cy="1277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ontent Placeholder 2"/>
          <p:cNvSpPr>
            <a:spLocks noGrp="1"/>
          </p:cNvSpPr>
          <p:nvPr>
            <p:ph idx="1"/>
          </p:nvPr>
        </p:nvSpPr>
        <p:spPr>
          <a:xfrm>
            <a:off x="3766982" y="2941637"/>
            <a:ext cx="4996018" cy="45259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1.  Purpose-grown feedstock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2. Residues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&amp; </a:t>
            </a: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waste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3. Bioconversion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4. Pyrolysis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5. Gasification</a:t>
            </a:r>
          </a:p>
          <a:p>
            <a:pPr marL="0" indent="0">
              <a:spcBef>
                <a:spcPts val="0"/>
              </a:spcBef>
              <a:spcAft>
                <a:spcPts val="1600"/>
              </a:spcAft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6.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Emerging conversion technologies</a:t>
            </a:r>
            <a:endParaRPr lang="en-CA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Helvetica World" panose="020B0500040000020004" pitchFamily="34" charset="0"/>
              <a:cs typeface="Helvetica World" panose="020B0500040000020004" pitchFamily="34" charset="0"/>
            </a:endParaRPr>
          </a:p>
          <a:p>
            <a:pPr marL="0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7. Combustion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&amp; engine </a:t>
            </a: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operations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8. Life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cycle analysis &amp; </a:t>
            </a: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microeconomics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 9. Domestic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&amp; international </a:t>
            </a: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policy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CA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10. Supply-chain </a:t>
            </a:r>
            <a:r>
              <a:rPr lang="en-CA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 World" panose="020B0500040000020004" pitchFamily="34" charset="0"/>
                <a:cs typeface="Helvetica World" panose="020B0500040000020004" pitchFamily="34" charset="0"/>
              </a:rPr>
              <a:t>logistics</a:t>
            </a:r>
          </a:p>
        </p:txBody>
      </p:sp>
    </p:spTree>
    <p:extLst>
      <p:ext uri="{BB962C8B-B14F-4D97-AF65-F5344CB8AC3E}">
        <p14:creationId xmlns:p14="http://schemas.microsoft.com/office/powerpoint/2010/main" val="4224489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1781</TotalTime>
  <Words>373</Words>
  <Application>Microsoft Macintosh PowerPoint</Application>
  <PresentationFormat>Présentation à l'écran (4:3)</PresentationFormat>
  <Paragraphs>78</Paragraphs>
  <Slides>10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2" baseType="lpstr">
      <vt:lpstr>Office Theme</vt:lpstr>
      <vt:lpstr>1_Office Theme</vt:lpstr>
      <vt:lpstr>Overview of Canada’s BioFuelNet</vt:lpstr>
      <vt:lpstr>BioFuelNet: About the network</vt:lpstr>
      <vt:lpstr>BioFuelNet: Our vision &amp; mission</vt:lpstr>
      <vt:lpstr>Présentation PowerPoint</vt:lpstr>
      <vt:lpstr>Advanced biofuels</vt:lpstr>
      <vt:lpstr>Présentation PowerPoint</vt:lpstr>
      <vt:lpstr>Présentation PowerPoint</vt:lpstr>
      <vt:lpstr>Examples of BFN’s Community</vt:lpstr>
      <vt:lpstr>BioFuelNet’s Research Structure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Annie Webb</dc:creator>
  <cp:lastModifiedBy>Evelyne Thiffault</cp:lastModifiedBy>
  <cp:revision>31</cp:revision>
  <dcterms:created xsi:type="dcterms:W3CDTF">2014-10-02T19:43:29Z</dcterms:created>
  <dcterms:modified xsi:type="dcterms:W3CDTF">2016-09-22T15:05:41Z</dcterms:modified>
</cp:coreProperties>
</file>