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9" r:id="rId3"/>
    <p:sldId id="284" r:id="rId4"/>
    <p:sldId id="285" r:id="rId5"/>
    <p:sldId id="287" r:id="rId6"/>
    <p:sldId id="286" r:id="rId7"/>
    <p:sldId id="280" r:id="rId8"/>
    <p:sldId id="288" r:id="rId9"/>
    <p:sldId id="275" r:id="rId10"/>
    <p:sldId id="274" r:id="rId11"/>
    <p:sldId id="276" r:id="rId12"/>
    <p:sldId id="277" r:id="rId13"/>
    <p:sldId id="278" r:id="rId14"/>
    <p:sldId id="281" r:id="rId1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21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8933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3476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6926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5532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0612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118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6575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6576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7082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323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8622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867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Relationship Id="rId3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jpeg"/><Relationship Id="rId12" Type="http://schemas.openxmlformats.org/officeDocument/2006/relationships/image" Target="../media/image13.jpeg"/><Relationship Id="rId13" Type="http://schemas.openxmlformats.org/officeDocument/2006/relationships/image" Target="../media/image14.emf"/><Relationship Id="rId14" Type="http://schemas.openxmlformats.org/officeDocument/2006/relationships/image" Target="../media/image15.emf"/><Relationship Id="rId15" Type="http://schemas.openxmlformats.org/officeDocument/2006/relationships/image" Target="../media/image16.emf"/><Relationship Id="rId16" Type="http://schemas.openxmlformats.org/officeDocument/2006/relationships/image" Target="../media/image17.emf"/><Relationship Id="rId17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Relationship Id="rId3" Type="http://schemas.openxmlformats.org/officeDocument/2006/relationships/image" Target="../media/image4.emf"/><Relationship Id="rId4" Type="http://schemas.openxmlformats.org/officeDocument/2006/relationships/image" Target="../media/image5.jpe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jpeg"/><Relationship Id="rId9" Type="http://schemas.openxmlformats.org/officeDocument/2006/relationships/image" Target="../media/image10.png"/><Relationship Id="rId10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Welcome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276872"/>
            <a:ext cx="8208912" cy="326695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724128" y="3933056"/>
            <a:ext cx="495672" cy="20817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915816" y="4221088"/>
            <a:ext cx="4536504" cy="42807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301835">
            <a:off x="1265607" y="4953507"/>
            <a:ext cx="358378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Vancouver, September 21, 2016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63033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en-GB" sz="2400" dirty="0" smtClean="0"/>
              <a:t>What are the priorities and challenges </a:t>
            </a:r>
            <a:r>
              <a:rPr lang="en-GB" sz="2400" dirty="0"/>
              <a:t>with respect to ecosystem services </a:t>
            </a:r>
            <a:r>
              <a:rPr lang="en-GB" sz="2400" dirty="0" smtClean="0"/>
              <a:t>in different countries </a:t>
            </a:r>
            <a:r>
              <a:rPr lang="en-GB" sz="2400" dirty="0"/>
              <a:t>and </a:t>
            </a:r>
            <a:r>
              <a:rPr lang="en-GB" sz="2400" dirty="0" smtClean="0"/>
              <a:t>sectors?</a:t>
            </a:r>
          </a:p>
          <a:p>
            <a:r>
              <a:rPr lang="en-US" sz="2400" dirty="0" smtClean="0"/>
              <a:t>How </a:t>
            </a:r>
            <a:r>
              <a:rPr lang="en-US" sz="2400" dirty="0"/>
              <a:t>can forestry and agriculture be driven to optimize provisioning of ecosystem services at a landscape level? </a:t>
            </a:r>
            <a:endParaRPr lang="en-US" sz="2400" dirty="0" smtClean="0"/>
          </a:p>
          <a:p>
            <a:r>
              <a:rPr lang="en-GB" sz="2400" dirty="0" smtClean="0"/>
              <a:t>What </a:t>
            </a:r>
            <a:r>
              <a:rPr lang="en-GB" sz="2400" dirty="0"/>
              <a:t>trade-offs may be necessary, and will these be the same in </a:t>
            </a:r>
            <a:r>
              <a:rPr lang="en-GB" sz="2400" dirty="0" smtClean="0"/>
              <a:t>different countries</a:t>
            </a:r>
            <a:r>
              <a:rPr lang="en-GB" sz="2400" dirty="0"/>
              <a:t>? </a:t>
            </a:r>
            <a:endParaRPr lang="en-GB" sz="2400" dirty="0" smtClean="0"/>
          </a:p>
          <a:p>
            <a:r>
              <a:rPr lang="en-GB" sz="2400" dirty="0" smtClean="0"/>
              <a:t>What </a:t>
            </a:r>
            <a:r>
              <a:rPr lang="en-GB" sz="2400" dirty="0"/>
              <a:t>are the effects of differences in governance between countries? </a:t>
            </a:r>
            <a:endParaRPr lang="nb-NO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 smtClean="0"/>
              <a:t>Questions…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25" t="21904" r="-1" b="44623"/>
          <a:stretch/>
        </p:blipFill>
        <p:spPr>
          <a:xfrm>
            <a:off x="-57150" y="4825092"/>
            <a:ext cx="9201150" cy="203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7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476672"/>
            <a:ext cx="8229600" cy="562074"/>
          </a:xfrm>
        </p:spPr>
        <p:txBody>
          <a:bodyPr>
            <a:noAutofit/>
          </a:bodyPr>
          <a:lstStyle/>
          <a:p>
            <a:r>
              <a:rPr lang="en-US" sz="3600" dirty="0" smtClean="0"/>
              <a:t>Expectations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78539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Information exchange and new </a:t>
            </a:r>
            <a:r>
              <a:rPr lang="en-US" sz="2400" dirty="0"/>
              <a:t>ideas </a:t>
            </a:r>
            <a:r>
              <a:rPr lang="en-US" sz="2400" dirty="0" smtClean="0"/>
              <a:t>regarding:</a:t>
            </a:r>
          </a:p>
          <a:p>
            <a:pPr lvl="1"/>
            <a:r>
              <a:rPr lang="en-US" sz="1800" dirty="0" smtClean="0"/>
              <a:t>Methodologies to quantify environmental ecosystem services</a:t>
            </a:r>
          </a:p>
          <a:p>
            <a:pPr lvl="1"/>
            <a:r>
              <a:rPr lang="en-US" sz="1800" dirty="0" smtClean="0"/>
              <a:t>Methodologies for generalizing and up-scaling environmental impacts from stand to landscape level</a:t>
            </a:r>
          </a:p>
          <a:p>
            <a:pPr lvl="1"/>
            <a:r>
              <a:rPr lang="en-US" sz="1800" dirty="0" smtClean="0"/>
              <a:t>Tools and assessment frameworks to support </a:t>
            </a:r>
            <a:r>
              <a:rPr lang="en-US" sz="1800" dirty="0"/>
              <a:t>participatory processes </a:t>
            </a:r>
            <a:r>
              <a:rPr lang="en-US" sz="1800" dirty="0" smtClean="0"/>
              <a:t>and decisions on landscape management and planning</a:t>
            </a:r>
          </a:p>
          <a:p>
            <a:r>
              <a:rPr lang="en-US" sz="2400" dirty="0" smtClean="0"/>
              <a:t>Connect with people who have complementary skills and approaches</a:t>
            </a:r>
          </a:p>
          <a:p>
            <a:r>
              <a:rPr lang="en-US" sz="2400" dirty="0" smtClean="0"/>
              <a:t>Create work plan for 2017-2018</a:t>
            </a:r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25" t="21904" r="-1" b="44623"/>
          <a:stretch/>
        </p:blipFill>
        <p:spPr>
          <a:xfrm>
            <a:off x="-57150" y="4825092"/>
            <a:ext cx="9201150" cy="203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05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476672"/>
            <a:ext cx="8229600" cy="562074"/>
          </a:xfrm>
        </p:spPr>
        <p:txBody>
          <a:bodyPr>
            <a:noAutofit/>
          </a:bodyPr>
          <a:lstStyle/>
          <a:p>
            <a:r>
              <a:rPr lang="en-US" sz="3600" dirty="0" smtClean="0"/>
              <a:t>Workshop agenda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25" t="21904" r="-1" b="44623"/>
          <a:stretch/>
        </p:blipFill>
        <p:spPr>
          <a:xfrm>
            <a:off x="-57150" y="4825092"/>
            <a:ext cx="9201150" cy="20329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269628"/>
            <a:ext cx="6777362" cy="359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56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601" y="1248544"/>
            <a:ext cx="6539727" cy="37646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476672"/>
            <a:ext cx="8229600" cy="562074"/>
          </a:xfrm>
        </p:spPr>
        <p:txBody>
          <a:bodyPr>
            <a:noAutofit/>
          </a:bodyPr>
          <a:lstStyle/>
          <a:p>
            <a:r>
              <a:rPr lang="en-US" sz="3600" dirty="0" smtClean="0"/>
              <a:t>Workshop agenda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25" t="21904" r="-1" b="44623"/>
          <a:stretch/>
        </p:blipFill>
        <p:spPr>
          <a:xfrm>
            <a:off x="-57150" y="4825092"/>
            <a:ext cx="9201150" cy="203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05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973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39750" y="34925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WP1: Landscape management and design for bioenergy and the </a:t>
            </a:r>
            <a:r>
              <a:rPr lang="en-US" sz="2800" b="1" dirty="0" smtClean="0">
                <a:effectLst/>
                <a:ea typeface="+mj-ea"/>
              </a:rPr>
              <a:t>bio-economy</a:t>
            </a:r>
            <a:endParaRPr lang="hr-HR" sz="2800" dirty="0">
              <a:ea typeface="+mj-ea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539750" y="2125687"/>
            <a:ext cx="8135938" cy="4111625"/>
          </a:xfrm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en-US" sz="2000" b="1" i="1" dirty="0">
                <a:latin typeface="Calibri" charset="0"/>
              </a:rPr>
              <a:t>WP1 aims at supporting landscape management and design for bioenergy and the bio- economy, by expanding the knowledge base required for sustainable expansion of biomass production systems that also contribute positively to biodiversity and the generation of other ecosystem services.</a:t>
            </a:r>
            <a:endParaRPr lang="hr-HR" sz="2000" b="1" i="1" dirty="0">
              <a:latin typeface="Calibri" charset="0"/>
            </a:endParaRPr>
          </a:p>
          <a:p>
            <a:pPr marL="0" indent="0">
              <a:buFontTx/>
              <a:buNone/>
            </a:pPr>
            <a:endParaRPr lang="hr-HR" sz="2000" dirty="0">
              <a:latin typeface="Calibri" charset="0"/>
            </a:endParaRPr>
          </a:p>
          <a:p>
            <a:pPr marL="0" indent="0">
              <a:buFontTx/>
              <a:buNone/>
            </a:pPr>
            <a:r>
              <a:rPr lang="en-US" sz="2000" dirty="0">
                <a:latin typeface="Calibri" charset="0"/>
              </a:rPr>
              <a:t>The work takes </a:t>
            </a:r>
            <a:r>
              <a:rPr lang="en-US" sz="2000" b="1" dirty="0">
                <a:latin typeface="Calibri" charset="0"/>
              </a:rPr>
              <a:t>a landscape level approach to deployment of biomass production for bioenergy </a:t>
            </a:r>
            <a:r>
              <a:rPr lang="en-US" sz="2000" dirty="0">
                <a:latin typeface="Calibri" charset="0"/>
              </a:rPr>
              <a:t>and </a:t>
            </a:r>
            <a:r>
              <a:rPr lang="en-US" sz="2000" b="1" dirty="0">
                <a:latin typeface="Calibri" charset="0"/>
              </a:rPr>
              <a:t>integration</a:t>
            </a:r>
            <a:r>
              <a:rPr lang="en-US" sz="2000" dirty="0">
                <a:latin typeface="Calibri" charset="0"/>
              </a:rPr>
              <a:t> of this objective </a:t>
            </a:r>
            <a:r>
              <a:rPr lang="en-US" sz="2000" b="1" dirty="0">
                <a:latin typeface="Calibri" charset="0"/>
              </a:rPr>
              <a:t>with ownership and societal objectives </a:t>
            </a:r>
            <a:r>
              <a:rPr lang="en-US" sz="2000" dirty="0">
                <a:latin typeface="Calibri" charset="0"/>
              </a:rPr>
              <a:t>for existing land use and associated systems.</a:t>
            </a:r>
            <a:endParaRPr lang="hr-HR" sz="2000" dirty="0">
              <a:latin typeface="Calibri" charset="0"/>
            </a:endParaRPr>
          </a:p>
          <a:p>
            <a:pPr marL="0" indent="0"/>
            <a:endParaRPr lang="hr-HR" sz="2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77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68313" y="2089150"/>
            <a:ext cx="8135937" cy="41116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000" b="1" dirty="0" smtClean="0">
                <a:ea typeface="+mn-ea"/>
              </a:rPr>
              <a:t>cropping systems </a:t>
            </a:r>
            <a:r>
              <a:rPr lang="en-US" sz="2000" dirty="0" smtClean="0">
                <a:ea typeface="+mn-ea"/>
              </a:rPr>
              <a:t>such as willow and poplar short rotation coppice, poplar and oil </a:t>
            </a:r>
            <a:r>
              <a:rPr lang="en-US" sz="2000" dirty="0" err="1" smtClean="0">
                <a:ea typeface="+mn-ea"/>
              </a:rPr>
              <a:t>mallee</a:t>
            </a:r>
            <a:r>
              <a:rPr lang="en-US" sz="2000" dirty="0" smtClean="0">
                <a:ea typeface="+mn-ea"/>
              </a:rPr>
              <a:t> tree plantations, and grasses (e.g., reed canary grass, switchgrass, Miscanthus); </a:t>
            </a:r>
          </a:p>
          <a:p>
            <a:pPr>
              <a:defRPr/>
            </a:pPr>
            <a:r>
              <a:rPr lang="en-US" sz="2000" b="1" dirty="0" smtClean="0">
                <a:ea typeface="+mn-ea"/>
              </a:rPr>
              <a:t>agriculture by-products </a:t>
            </a:r>
            <a:r>
              <a:rPr lang="en-US" sz="2000" dirty="0" smtClean="0">
                <a:ea typeface="+mn-ea"/>
              </a:rPr>
              <a:t>such as </a:t>
            </a:r>
            <a:r>
              <a:rPr lang="en-US" sz="2000" dirty="0" err="1" smtClean="0">
                <a:ea typeface="+mn-ea"/>
              </a:rPr>
              <a:t>stover</a:t>
            </a:r>
            <a:r>
              <a:rPr lang="en-US" sz="2000" dirty="0" smtClean="0">
                <a:ea typeface="+mn-ea"/>
              </a:rPr>
              <a:t>, straw and dung; </a:t>
            </a:r>
          </a:p>
          <a:p>
            <a:pPr>
              <a:defRPr/>
            </a:pPr>
            <a:r>
              <a:rPr lang="en-US" sz="2000" b="1" dirty="0" smtClean="0">
                <a:ea typeface="+mn-ea"/>
              </a:rPr>
              <a:t>forest biomass </a:t>
            </a:r>
            <a:r>
              <a:rPr lang="en-US" sz="2000" dirty="0" smtClean="0">
                <a:ea typeface="+mn-ea"/>
              </a:rPr>
              <a:t>including whole trees, logging residues and other by-flows associated with forest management operations. </a:t>
            </a:r>
          </a:p>
          <a:p>
            <a:pPr marL="0" indent="0">
              <a:buFontTx/>
              <a:buNone/>
              <a:defRPr/>
            </a:pPr>
            <a:r>
              <a:rPr lang="en-US" sz="2000" dirty="0" smtClean="0">
                <a:ea typeface="+mn-ea"/>
              </a:rPr>
              <a:t>Other biomass production systems, which are currently not common but have shown potential for wider implementation, may also be considered. </a:t>
            </a:r>
          </a:p>
          <a:p>
            <a:pPr>
              <a:defRPr/>
            </a:pPr>
            <a:endParaRPr lang="en-US" sz="2000" dirty="0">
              <a:ea typeface="+mn-ea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34925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WP1: Landscape management and design for bioenergy and the </a:t>
            </a:r>
            <a:r>
              <a:rPr lang="en-US" sz="2800" b="1" dirty="0" smtClean="0">
                <a:effectLst/>
                <a:ea typeface="+mj-ea"/>
              </a:rPr>
              <a:t>bio-economy</a:t>
            </a:r>
            <a:endParaRPr lang="hr-HR" sz="280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81248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34925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WP1: Landscape management and design for bioenergy and the </a:t>
            </a:r>
            <a:r>
              <a:rPr lang="en-US" sz="2800" b="1" dirty="0" smtClean="0">
                <a:effectLst/>
                <a:ea typeface="+mj-ea"/>
              </a:rPr>
              <a:t>bio-economy</a:t>
            </a:r>
            <a:endParaRPr lang="hr-HR" sz="2800" dirty="0">
              <a:ea typeface="+mj-ea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388" y="2125687"/>
            <a:ext cx="8713787" cy="411162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US" altLang="x-none" sz="2000" dirty="0" smtClean="0">
                <a:ea typeface="+mn-ea"/>
              </a:rPr>
              <a:t>Which are the most suitable areas for production and/or extraction of various biomass feedstocks?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altLang="x-none" sz="2000" dirty="0" smtClean="0">
              <a:ea typeface="+mn-ea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x-none" sz="2000" dirty="0" smtClean="0">
                <a:ea typeface="+mn-ea"/>
              </a:rPr>
              <a:t>How can biomass feedstock production systems be located, designed and managed to increase resource use efficiency, avoid/mitigate negative and promote positive environmental, economic, and social effects?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altLang="x-none" sz="2000" dirty="0" smtClean="0">
              <a:ea typeface="+mn-ea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x-none" sz="2000" dirty="0" smtClean="0">
                <a:ea typeface="+mn-ea"/>
              </a:rPr>
              <a:t>How can outcomes be optimized to meet the goals of individual stakeholders and society as a whole, including environmental, economic, and social goals?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altLang="x-none" sz="2000" dirty="0" smtClean="0">
              <a:ea typeface="+mn-ea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x-none" sz="2000" dirty="0" smtClean="0">
                <a:ea typeface="+mn-ea"/>
              </a:rPr>
              <a:t>How can analysis and assessment inform participatory processes engaging landowners, policy makers, and other stakeholders in further developing and re-defining goals and plans for landscape management and designs?</a:t>
            </a:r>
          </a:p>
          <a:p>
            <a:pPr>
              <a:defRPr/>
            </a:pPr>
            <a:endParaRPr lang="en-US" altLang="x-none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0385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34925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WP1: Landscape management and design for bioenergy and the </a:t>
            </a:r>
            <a:r>
              <a:rPr lang="en-US" sz="2800" b="1" dirty="0" smtClean="0">
                <a:effectLst/>
                <a:ea typeface="+mj-ea"/>
              </a:rPr>
              <a:t>bio-economy</a:t>
            </a:r>
            <a:endParaRPr lang="hr-HR" sz="2800" dirty="0">
              <a:ea typeface="+mj-e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492896"/>
            <a:ext cx="5969000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48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34925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WP1: Landscape management and design for bioenergy and the </a:t>
            </a:r>
            <a:r>
              <a:rPr lang="en-US" sz="2800" b="1" dirty="0" smtClean="0">
                <a:effectLst/>
                <a:ea typeface="+mj-ea"/>
              </a:rPr>
              <a:t>bio-economy</a:t>
            </a:r>
            <a:endParaRPr lang="hr-HR" sz="2800" dirty="0">
              <a:ea typeface="+mj-ea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512" y="3068960"/>
            <a:ext cx="8713787" cy="231142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altLang="x-none" sz="2000" dirty="0" smtClean="0"/>
              <a:t>WP2</a:t>
            </a:r>
            <a:r>
              <a:rPr lang="en-US" altLang="x-none" sz="2000" dirty="0"/>
              <a:t> </a:t>
            </a:r>
            <a:r>
              <a:rPr lang="en-US" altLang="x-none" sz="2000" dirty="0" smtClean="0"/>
              <a:t>– Developing effective supply chains for sustainable bioenergy  deployment</a:t>
            </a:r>
          </a:p>
          <a:p>
            <a:pPr marL="0" indent="0">
              <a:buNone/>
              <a:defRPr/>
            </a:pPr>
            <a:r>
              <a:rPr lang="en-US" altLang="x-none" sz="2000" dirty="0"/>
              <a:t>	</a:t>
            </a:r>
            <a:r>
              <a:rPr lang="en-US" altLang="x-none" sz="2000" dirty="0">
                <a:solidFill>
                  <a:srgbClr val="FF0000"/>
                </a:solidFill>
              </a:rPr>
              <a:t>Economic performance of biomass from sustainably managed landscapes</a:t>
            </a:r>
          </a:p>
          <a:p>
            <a:pPr marL="0" indent="0">
              <a:buNone/>
              <a:defRPr/>
            </a:pPr>
            <a:endParaRPr lang="en-US" altLang="x-none" sz="2000" dirty="0" smtClean="0"/>
          </a:p>
          <a:p>
            <a:pPr marL="0" indent="0">
              <a:buNone/>
              <a:defRPr/>
            </a:pPr>
            <a:r>
              <a:rPr lang="en-US" altLang="x-none" sz="2000" dirty="0" smtClean="0"/>
              <a:t>WP3 </a:t>
            </a:r>
            <a:r>
              <a:rPr lang="en-US" altLang="x-none" sz="2000" dirty="0"/>
              <a:t>– </a:t>
            </a:r>
            <a:r>
              <a:rPr lang="en-US" altLang="x-none" sz="2000" dirty="0" smtClean="0"/>
              <a:t>Governing land use and bioenergy supply chains</a:t>
            </a:r>
          </a:p>
          <a:p>
            <a:pPr marL="0" indent="0">
              <a:buNone/>
              <a:defRPr/>
            </a:pPr>
            <a:r>
              <a:rPr lang="en-US" altLang="x-none" sz="2000" dirty="0"/>
              <a:t>	</a:t>
            </a:r>
            <a:r>
              <a:rPr lang="en-US" altLang="x-none" sz="2000" dirty="0">
                <a:solidFill>
                  <a:srgbClr val="FF0000"/>
                </a:solidFill>
              </a:rPr>
              <a:t>Advancement and assessment of governance addressing LUC impacts</a:t>
            </a:r>
            <a:r>
              <a:rPr lang="en-US" altLang="x-none" sz="20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  <a:defRPr/>
            </a:pPr>
            <a:r>
              <a:rPr lang="en-US" altLang="x-none" sz="2000" dirty="0">
                <a:solidFill>
                  <a:srgbClr val="FF0000"/>
                </a:solidFill>
              </a:rPr>
              <a:t>	</a:t>
            </a:r>
            <a:r>
              <a:rPr lang="en-US" altLang="x-none" sz="2000" dirty="0" smtClean="0">
                <a:solidFill>
                  <a:srgbClr val="FF0000"/>
                </a:solidFill>
              </a:rPr>
              <a:t>(“iLUC free biomass”: intensification and use of marginal/degraded land)</a:t>
            </a:r>
            <a:endParaRPr lang="en-US" altLang="x-none" sz="2000" dirty="0" smtClean="0"/>
          </a:p>
          <a:p>
            <a:pPr marL="0" indent="0">
              <a:buNone/>
              <a:defRPr/>
            </a:pPr>
            <a:endParaRPr lang="en-US" altLang="x-none" sz="2000" dirty="0" smtClean="0">
              <a:ea typeface="+mn-ea"/>
            </a:endParaRPr>
          </a:p>
          <a:p>
            <a:pPr>
              <a:defRPr/>
            </a:pPr>
            <a:endParaRPr lang="en-US" altLang="x-none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38478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980728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Workshop</a:t>
            </a:r>
            <a:r>
              <a:rPr lang="en-GB" dirty="0"/>
              <a:t>: Sustainable landscape management and design for food, bioenergy and biomaterials. March 15-16, Göteborg, Sweden</a:t>
            </a:r>
            <a:endParaRPr lang="en-GB" b="1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772816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Workshop: </a:t>
            </a:r>
            <a:r>
              <a:rPr lang="en-GB" dirty="0"/>
              <a:t>The world needs more land use change. EUBCE, June 7, Amsterdam, The Netherlands.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270892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Workshop: </a:t>
            </a:r>
            <a:r>
              <a:rPr lang="en-GB" dirty="0"/>
              <a:t>Landscape Management and Design for Bioenergy and the Bioeconomy, </a:t>
            </a:r>
            <a:r>
              <a:rPr lang="en-GB" dirty="0" smtClean="0"/>
              <a:t>September 21, Vancouver, Canada.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5877272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Workshop: </a:t>
            </a:r>
            <a:r>
              <a:rPr lang="en-GB" dirty="0" smtClean="0"/>
              <a:t>Title TBC, Spring 2018, somewhere in Europe.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3645024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Call for contributions: </a:t>
            </a:r>
            <a:r>
              <a:rPr lang="en-GB" dirty="0"/>
              <a:t>Landscape Management and Design for Bioenergy and the </a:t>
            </a:r>
            <a:r>
              <a:rPr lang="en-GB" dirty="0" smtClean="0"/>
              <a:t>Bioeconomy, </a:t>
            </a:r>
            <a:r>
              <a:rPr lang="en-GB" dirty="0" smtClean="0">
                <a:solidFill>
                  <a:srgbClr val="FF0000"/>
                </a:solidFill>
              </a:rPr>
              <a:t>Winter 2017?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619672" y="4437112"/>
            <a:ext cx="1224136" cy="12241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203848" y="4437112"/>
            <a:ext cx="792088" cy="12241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03848" y="5879013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Special Issue in suitable journal</a:t>
            </a:r>
            <a:r>
              <a:rPr lang="en-GB" dirty="0"/>
              <a:t>?</a:t>
            </a:r>
            <a:r>
              <a:rPr lang="en-GB" dirty="0" smtClean="0"/>
              <a:t> 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851920" y="4437112"/>
            <a:ext cx="1656184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868144" y="5877272"/>
            <a:ext cx="3275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Task 43 report</a:t>
            </a:r>
          </a:p>
          <a:p>
            <a:r>
              <a:rPr lang="en-GB" b="1" dirty="0" smtClean="0"/>
              <a:t>Inter-Task reports</a:t>
            </a:r>
          </a:p>
          <a:p>
            <a:r>
              <a:rPr lang="en-GB" b="1" dirty="0" smtClean="0"/>
              <a:t>IEA Bioenergy Conference 2018</a:t>
            </a:r>
          </a:p>
          <a:p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</a:t>
            </a:r>
            <a:r>
              <a:rPr lang="en-US" sz="2800" b="1" dirty="0" smtClean="0">
                <a:effectLst/>
                <a:ea typeface="+mj-ea"/>
              </a:rPr>
              <a:t>: Workshops and other events</a:t>
            </a:r>
            <a:endParaRPr lang="hr-HR" sz="2800" dirty="0">
              <a:ea typeface="+mj-e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2492896"/>
            <a:ext cx="7344816" cy="10801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4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WP1 Workshop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276872"/>
            <a:ext cx="8208912" cy="326695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724128" y="3933056"/>
            <a:ext cx="495672" cy="20817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915816" y="4221088"/>
            <a:ext cx="4536504" cy="42807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301835">
            <a:off x="1265607" y="4953507"/>
            <a:ext cx="358378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Vancouver, September 21, 2016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58885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WP1 Workshop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995936" y="4221088"/>
            <a:ext cx="2304256" cy="86766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37112"/>
            <a:ext cx="2390775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284984"/>
            <a:ext cx="1770421" cy="146078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0" y="2420888"/>
            <a:ext cx="5261448" cy="1640558"/>
            <a:chOff x="3307892" y="4870215"/>
            <a:chExt cx="5261448" cy="1640558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938" y="5952805"/>
              <a:ext cx="1397543" cy="41087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6083" y="6024361"/>
              <a:ext cx="1922825" cy="33932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7892" y="4870215"/>
              <a:ext cx="1120988" cy="1005153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749" y="4965238"/>
              <a:ext cx="606591" cy="81510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4532" y="4970470"/>
              <a:ext cx="1005802" cy="80464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7833" y="4880248"/>
              <a:ext cx="936104" cy="985086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1625" y="5877272"/>
              <a:ext cx="1131616" cy="633501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075" y="4933121"/>
              <a:ext cx="973627" cy="879340"/>
            </a:xfrm>
            <a:prstGeom prst="rect">
              <a:avLst/>
            </a:prstGeom>
          </p:spPr>
        </p:pic>
      </p:grpSp>
      <p:pic>
        <p:nvPicPr>
          <p:cNvPr id="21" name="Picture 20" descr="Chalmers_black.eps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517232"/>
            <a:ext cx="2088232" cy="2784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96136" y="1916832"/>
            <a:ext cx="2730500" cy="990600"/>
          </a:xfrm>
          <a:prstGeom prst="rect">
            <a:avLst/>
          </a:prstGeom>
        </p:spPr>
      </p:pic>
      <p:pic>
        <p:nvPicPr>
          <p:cNvPr id="5" name="Picture 4" descr="World Agroforestry Centre logo.pd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2106003" cy="2390873"/>
          </a:xfrm>
          <a:prstGeom prst="rect">
            <a:avLst/>
          </a:prstGeom>
        </p:spPr>
      </p:pic>
      <p:pic>
        <p:nvPicPr>
          <p:cNvPr id="6" name="Picture 5" descr="IRENA_PMS307-CMYK_00080_CS5_outlines.pd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445224"/>
            <a:ext cx="3466495" cy="12977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92280" y="5229200"/>
            <a:ext cx="16764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0774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739</TotalTime>
  <Words>606</Words>
  <Application>Microsoft Macintosh PowerPoint</Application>
  <PresentationFormat>Présentation à l'écran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Blank</vt:lpstr>
      <vt:lpstr>Welcome</vt:lpstr>
      <vt:lpstr>WP1: Landscape management and design for bioenergy and the bio-economy</vt:lpstr>
      <vt:lpstr>WP1: Landscape management and design for bioenergy and the bio-economy</vt:lpstr>
      <vt:lpstr>WP1: Landscape management and design for bioenergy and the bio-economy</vt:lpstr>
      <vt:lpstr>WP1: Landscape management and design for bioenergy and the bio-economy</vt:lpstr>
      <vt:lpstr>WP1: Landscape management and design for bioenergy and the bio-economy</vt:lpstr>
      <vt:lpstr>WP1: Workshops and other events</vt:lpstr>
      <vt:lpstr>WP1 Workshop</vt:lpstr>
      <vt:lpstr>WP1 Workshop</vt:lpstr>
      <vt:lpstr>Questions…</vt:lpstr>
      <vt:lpstr>Expectations</vt:lpstr>
      <vt:lpstr>Workshop agenda</vt:lpstr>
      <vt:lpstr>Workshop agenda</vt:lpstr>
      <vt:lpstr>Présentation PowerPoint</vt:lpstr>
    </vt:vector>
  </TitlesOfParts>
  <Company>METLA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Raija Laiho</dc:creator>
  <cp:lastModifiedBy>Evelyne Thiffault</cp:lastModifiedBy>
  <cp:revision>102</cp:revision>
  <dcterms:created xsi:type="dcterms:W3CDTF">2016-03-11T12:18:42Z</dcterms:created>
  <dcterms:modified xsi:type="dcterms:W3CDTF">2016-09-21T15:53:50Z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