
<file path=[Content_Types].xml><?xml version="1.0" encoding="utf-8"?>
<Types xmlns="http://schemas.openxmlformats.org/package/2006/content-types">
  <Default Extension="bin" ContentType="application/vnd.openxmlformats-officedocument.oleObject"/>
  <Default Extension="png" ContentType="image/png"/>
  <Default Extension="tmp" ContentType="image/png"/>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2.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87" r:id="rId1"/>
    <p:sldMasterId id="2147483783" r:id="rId2"/>
  </p:sldMasterIdLst>
  <p:notesMasterIdLst>
    <p:notesMasterId r:id="rId21"/>
  </p:notesMasterIdLst>
  <p:handoutMasterIdLst>
    <p:handoutMasterId r:id="rId22"/>
  </p:handoutMasterIdLst>
  <p:sldIdLst>
    <p:sldId id="406" r:id="rId3"/>
    <p:sldId id="420" r:id="rId4"/>
    <p:sldId id="421" r:id="rId5"/>
    <p:sldId id="422" r:id="rId6"/>
    <p:sldId id="426" r:id="rId7"/>
    <p:sldId id="427" r:id="rId8"/>
    <p:sldId id="428" r:id="rId9"/>
    <p:sldId id="424" r:id="rId10"/>
    <p:sldId id="423" r:id="rId11"/>
    <p:sldId id="413" r:id="rId12"/>
    <p:sldId id="430" r:id="rId13"/>
    <p:sldId id="443" r:id="rId14"/>
    <p:sldId id="432" r:id="rId15"/>
    <p:sldId id="417" r:id="rId16"/>
    <p:sldId id="444" r:id="rId17"/>
    <p:sldId id="433" r:id="rId18"/>
    <p:sldId id="418" r:id="rId19"/>
    <p:sldId id="425" r:id="rId20"/>
  </p:sldIdLst>
  <p:sldSz cx="9906000" cy="6858000" type="A4"/>
  <p:notesSz cx="6858000" cy="9144000"/>
  <p:custDataLst>
    <p:tags r:id="rId23"/>
  </p:custDataLst>
  <p:defaultTex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521415D9-36F7-43E2-AB2F-B90AF26B5E84}">
      <p14:sectionLst xmlns:p14="http://schemas.microsoft.com/office/powerpoint/2010/main">
        <p14:section name="Default Section" id="{378A521D-66CA-4E61-8D83-84F6778CBC15}">
          <p14:sldIdLst>
            <p14:sldId id="406"/>
            <p14:sldId id="420"/>
            <p14:sldId id="421"/>
            <p14:sldId id="422"/>
            <p14:sldId id="426"/>
            <p14:sldId id="427"/>
            <p14:sldId id="428"/>
            <p14:sldId id="424"/>
            <p14:sldId id="423"/>
            <p14:sldId id="413"/>
            <p14:sldId id="430"/>
            <p14:sldId id="443"/>
            <p14:sldId id="432"/>
            <p14:sldId id="417"/>
            <p14:sldId id="444"/>
            <p14:sldId id="433"/>
            <p14:sldId id="418"/>
            <p14:sldId id="425"/>
          </p14:sldIdLst>
        </p14:section>
      </p14:sectionLst>
    </p:ext>
    <p:ext uri="{EFAFB233-063F-42B5-8137-9DF3F51BA10A}">
      <p15:sldGuideLst xmlns:p15="http://schemas.microsoft.com/office/powerpoint/2012/main">
        <p15:guide id="1" orient="horz" pos="210">
          <p15:clr>
            <a:srgbClr val="A4A3A4"/>
          </p15:clr>
        </p15:guide>
        <p15:guide id="2" orient="horz" pos="3113">
          <p15:clr>
            <a:srgbClr val="A4A3A4"/>
          </p15:clr>
        </p15:guide>
        <p15:guide id="3" pos="308">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1" userDrawn="1">
          <p15:clr>
            <a:srgbClr val="A4A3A4"/>
          </p15:clr>
        </p15:guide>
        <p15:guide id="3" orient="horz" pos="288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usanne" initials="S" lastIdx="5" clrIdx="0"/>
  <p:cmAuthor id="1" name="Fred" initials="F" lastIdx="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CC66"/>
    <a:srgbClr val="FFCC00"/>
    <a:srgbClr val="FF8000"/>
    <a:srgbClr val="FF0000"/>
    <a:srgbClr val="DD0202"/>
    <a:srgbClr val="D2E1E4"/>
    <a:srgbClr val="928248"/>
    <a:srgbClr val="A49852"/>
    <a:srgbClr val="7FB4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584" autoAdjust="0"/>
    <p:restoredTop sz="63425" autoAdjust="0"/>
  </p:normalViewPr>
  <p:slideViewPr>
    <p:cSldViewPr snapToObjects="1">
      <p:cViewPr varScale="1">
        <p:scale>
          <a:sx n="58" d="100"/>
          <a:sy n="58" d="100"/>
        </p:scale>
        <p:origin x="2292" y="72"/>
      </p:cViewPr>
      <p:guideLst>
        <p:guide orient="horz" pos="210"/>
        <p:guide orient="horz" pos="3113"/>
        <p:guide pos="30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862"/>
    </p:cViewPr>
  </p:sorterViewPr>
  <p:notesViewPr>
    <p:cSldViewPr snapToObjects="1">
      <p:cViewPr varScale="1">
        <p:scale>
          <a:sx n="64" d="100"/>
          <a:sy n="64" d="100"/>
        </p:scale>
        <p:origin x="-3444" y="-114"/>
      </p:cViewPr>
      <p:guideLst>
        <p:guide orient="horz" pos="2880"/>
        <p:guide pos="2161"/>
        <p:guide orient="horz" pos="288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55072484825099E-2"/>
          <c:y val="0.14788931985987142"/>
          <c:w val="0.61545245165553542"/>
          <c:h val="0.73827219053812687"/>
        </c:manualLayout>
      </c:layout>
      <c:pieChart>
        <c:varyColors val="1"/>
        <c:ser>
          <c:idx val="0"/>
          <c:order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Lbls>
            <c:dLbl>
              <c:idx val="1"/>
              <c:layout>
                <c:manualLayout>
                  <c:x val="-5.2549462707296116E-2"/>
                  <c:y val="2.458469478142742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9.9891325243537388E-3"/>
                  <c:y val="-2.914903188490952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13539517201605397"/>
                  <c:y val="2.726844918265729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5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Sheet1!$A$1:$A$4</c:f>
              <c:strCache>
                <c:ptCount val="4"/>
                <c:pt idx="0">
                  <c:v>Crown Provincial</c:v>
                </c:pt>
                <c:pt idx="1">
                  <c:v>Private Ownership</c:v>
                </c:pt>
                <c:pt idx="2">
                  <c:v>Crown Federal</c:v>
                </c:pt>
                <c:pt idx="3">
                  <c:v>First Nations</c:v>
                </c:pt>
              </c:strCache>
            </c:strRef>
          </c:cat>
          <c:val>
            <c:numRef>
              <c:f>Sheet1!$C$1:$C$4</c:f>
              <c:numCache>
                <c:formatCode>0.00%</c:formatCode>
                <c:ptCount val="4"/>
                <c:pt idx="0">
                  <c:v>0.94349992284940976</c:v>
                </c:pt>
                <c:pt idx="1">
                  <c:v>4.4146917954871766E-2</c:v>
                </c:pt>
                <c:pt idx="2">
                  <c:v>1.0931488684276184E-2</c:v>
                </c:pt>
                <c:pt idx="3">
                  <c:v>1.4216705114422721E-3</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67884545821906805"/>
          <c:y val="0.22448056676912634"/>
          <c:w val="0.2753149802463033"/>
          <c:h val="0.36298030008176835"/>
        </c:manualLayout>
      </c:layout>
      <c:overlay val="0"/>
      <c:spPr>
        <a:noFill/>
        <a:ln>
          <a:noFill/>
        </a:ln>
        <a:effectLst/>
      </c:spPr>
      <c:txPr>
        <a:bodyPr rot="0" spcFirstLastPara="1" vertOverflow="ellipsis" vert="horz" wrap="square" anchor="ctr" anchorCtr="1"/>
        <a:lstStyle/>
        <a:p>
          <a:pPr rtl="0">
            <a:defRPr sz="1500" b="1"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sz="1500" b="1">
          <a:solidFill>
            <a:sysClr val="windowText" lastClr="000000"/>
          </a:solidFill>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NULL"/></Relationships>
</file>

<file path=ppt/drawings/_rels/vmlDrawing2.vml.rels><?xml version="1.0" encoding="UTF-8" standalone="yes"?>
<Relationships xmlns="http://schemas.openxmlformats.org/package/2006/relationships"><Relationship Id="rId1" Type="http://schemas.openxmlformats.org/officeDocument/2006/relationships/image" Target="NULL"/></Relationships>
</file>

<file path=ppt/drawings/_rels/vmlDrawing3.vml.rels><?xml version="1.0" encoding="UTF-8" standalone="yes"?>
<Relationships xmlns="http://schemas.openxmlformats.org/package/2006/relationships"><Relationship Id="rId1" Type="http://schemas.openxmlformats.org/officeDocument/2006/relationships/image" Target="NUL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2" y="4"/>
            <a:ext cx="2972098" cy="456595"/>
          </a:xfrm>
          <a:prstGeom prst="rect">
            <a:avLst/>
          </a:prstGeom>
        </p:spPr>
        <p:txBody>
          <a:bodyPr vert="horz" lIns="88752" tIns="44376" rIns="88752" bIns="44376" rtlCol="0"/>
          <a:lstStyle>
            <a:lvl1pPr algn="l">
              <a:defRPr sz="1200"/>
            </a:lvl1pPr>
          </a:lstStyle>
          <a:p>
            <a:endParaRPr lang="en-US"/>
          </a:p>
        </p:txBody>
      </p:sp>
      <p:sp>
        <p:nvSpPr>
          <p:cNvPr id="3" name="Tijdelijke aanduiding voor datum 2"/>
          <p:cNvSpPr>
            <a:spLocks noGrp="1"/>
          </p:cNvSpPr>
          <p:nvPr>
            <p:ph type="dt" sz="quarter" idx="1"/>
          </p:nvPr>
        </p:nvSpPr>
        <p:spPr>
          <a:xfrm>
            <a:off x="3884415" y="4"/>
            <a:ext cx="2972098" cy="456595"/>
          </a:xfrm>
          <a:prstGeom prst="rect">
            <a:avLst/>
          </a:prstGeom>
        </p:spPr>
        <p:txBody>
          <a:bodyPr vert="horz" lIns="88752" tIns="44376" rIns="88752" bIns="44376" rtlCol="0"/>
          <a:lstStyle>
            <a:lvl1pPr algn="r">
              <a:defRPr sz="1200"/>
            </a:lvl1pPr>
          </a:lstStyle>
          <a:p>
            <a:fld id="{4F454B08-A315-40FF-A9C4-A08A0A8284EB}" type="datetimeFigureOut">
              <a:rPr lang="en-US" smtClean="0"/>
              <a:pPr/>
              <a:t>9/21/2016</a:t>
            </a:fld>
            <a:endParaRPr lang="en-US"/>
          </a:p>
        </p:txBody>
      </p:sp>
      <p:sp>
        <p:nvSpPr>
          <p:cNvPr id="4" name="Tijdelijke aanduiding voor voettekst 3"/>
          <p:cNvSpPr>
            <a:spLocks noGrp="1"/>
          </p:cNvSpPr>
          <p:nvPr>
            <p:ph type="ftr" sz="quarter" idx="2"/>
          </p:nvPr>
        </p:nvSpPr>
        <p:spPr>
          <a:xfrm>
            <a:off x="2" y="8685897"/>
            <a:ext cx="2972098" cy="456595"/>
          </a:xfrm>
          <a:prstGeom prst="rect">
            <a:avLst/>
          </a:prstGeom>
        </p:spPr>
        <p:txBody>
          <a:bodyPr vert="horz" lIns="88752" tIns="44376" rIns="88752" bIns="44376" rtlCol="0" anchor="b"/>
          <a:lstStyle>
            <a:lvl1pPr algn="l">
              <a:defRPr sz="1200"/>
            </a:lvl1pPr>
          </a:lstStyle>
          <a:p>
            <a:endParaRPr lang="en-US"/>
          </a:p>
        </p:txBody>
      </p:sp>
      <p:sp>
        <p:nvSpPr>
          <p:cNvPr id="5" name="Tijdelijke aanduiding voor dianummer 4"/>
          <p:cNvSpPr>
            <a:spLocks noGrp="1"/>
          </p:cNvSpPr>
          <p:nvPr>
            <p:ph type="sldNum" sz="quarter" idx="3"/>
          </p:nvPr>
        </p:nvSpPr>
        <p:spPr>
          <a:xfrm>
            <a:off x="3884415" y="8685897"/>
            <a:ext cx="2972098" cy="456595"/>
          </a:xfrm>
          <a:prstGeom prst="rect">
            <a:avLst/>
          </a:prstGeom>
        </p:spPr>
        <p:txBody>
          <a:bodyPr vert="horz" lIns="88752" tIns="44376" rIns="88752" bIns="44376" rtlCol="0" anchor="b"/>
          <a:lstStyle>
            <a:lvl1pPr algn="r">
              <a:defRPr sz="1200"/>
            </a:lvl1pPr>
          </a:lstStyle>
          <a:p>
            <a:fld id="{78722213-4FCF-4668-9EE0-840873A4F6B0}" type="slidenum">
              <a:rPr lang="en-US" smtClean="0"/>
              <a:pPr/>
              <a:t>‹#›</a:t>
            </a:fld>
            <a:endParaRPr lang="en-US"/>
          </a:p>
        </p:txBody>
      </p:sp>
    </p:spTree>
    <p:extLst>
      <p:ext uri="{BB962C8B-B14F-4D97-AF65-F5344CB8AC3E}">
        <p14:creationId xmlns:p14="http://schemas.microsoft.com/office/powerpoint/2010/main" val="10266299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1"/>
            <a:ext cx="2971801" cy="457199"/>
          </a:xfrm>
          <a:prstGeom prst="rect">
            <a:avLst/>
          </a:prstGeom>
        </p:spPr>
        <p:txBody>
          <a:bodyPr vert="horz" wrap="square" lIns="93819" tIns="46910" rIns="93819" bIns="46910" numCol="1" anchor="t" anchorCtr="0" compatLnSpc="1">
            <a:prstTxWarp prst="textNoShape">
              <a:avLst/>
            </a:prstTxWarp>
          </a:bodyPr>
          <a:lstStyle>
            <a:lvl1pPr>
              <a:defRPr sz="1300">
                <a:latin typeface="Calibri" pitchFamily="34" charset="0"/>
              </a:defRPr>
            </a:lvl1pPr>
          </a:lstStyle>
          <a:p>
            <a:endParaRPr lang="en-US"/>
          </a:p>
        </p:txBody>
      </p:sp>
      <p:sp>
        <p:nvSpPr>
          <p:cNvPr id="3" name="Tijdelijke aanduiding voor datum 2"/>
          <p:cNvSpPr>
            <a:spLocks noGrp="1"/>
          </p:cNvSpPr>
          <p:nvPr>
            <p:ph type="dt" idx="1"/>
          </p:nvPr>
        </p:nvSpPr>
        <p:spPr>
          <a:xfrm>
            <a:off x="3884613" y="1"/>
            <a:ext cx="2971801" cy="457199"/>
          </a:xfrm>
          <a:prstGeom prst="rect">
            <a:avLst/>
          </a:prstGeom>
        </p:spPr>
        <p:txBody>
          <a:bodyPr vert="horz" wrap="square" lIns="93819" tIns="46910" rIns="93819" bIns="46910" numCol="1" anchor="t" anchorCtr="0" compatLnSpc="1">
            <a:prstTxWarp prst="textNoShape">
              <a:avLst/>
            </a:prstTxWarp>
          </a:bodyPr>
          <a:lstStyle>
            <a:lvl1pPr algn="r">
              <a:defRPr sz="1300">
                <a:latin typeface="Calibri" pitchFamily="34" charset="0"/>
              </a:defRPr>
            </a:lvl1pPr>
          </a:lstStyle>
          <a:p>
            <a:fld id="{85F8018B-9BAC-4778-95C0-6037E0504C07}" type="datetimeFigureOut">
              <a:rPr lang="nl-NL"/>
              <a:pPr/>
              <a:t>21-9-2016</a:t>
            </a:fld>
            <a:endParaRPr lang="nl-NL"/>
          </a:p>
        </p:txBody>
      </p:sp>
      <p:sp>
        <p:nvSpPr>
          <p:cNvPr id="4" name="Tijdelijke aanduiding voor dia-afbeelding 3"/>
          <p:cNvSpPr>
            <a:spLocks noGrp="1" noRot="1" noChangeAspect="1"/>
          </p:cNvSpPr>
          <p:nvPr>
            <p:ph type="sldImg" idx="2"/>
          </p:nvPr>
        </p:nvSpPr>
        <p:spPr>
          <a:xfrm>
            <a:off x="954088" y="687388"/>
            <a:ext cx="4949825" cy="3427412"/>
          </a:xfrm>
          <a:prstGeom prst="rect">
            <a:avLst/>
          </a:prstGeom>
          <a:noFill/>
          <a:ln w="12700">
            <a:solidFill>
              <a:prstClr val="black"/>
            </a:solidFill>
          </a:ln>
        </p:spPr>
        <p:txBody>
          <a:bodyPr vert="horz" lIns="93819" tIns="46910" rIns="93819" bIns="46910" rtlCol="0" anchor="ctr"/>
          <a:lstStyle/>
          <a:p>
            <a:pPr lvl="0"/>
            <a:endParaRPr lang="nl-NL" noProof="0" smtClean="0"/>
          </a:p>
        </p:txBody>
      </p:sp>
      <p:sp>
        <p:nvSpPr>
          <p:cNvPr id="5" name="Tijdelijke aanduiding voor notities 4"/>
          <p:cNvSpPr>
            <a:spLocks noGrp="1"/>
          </p:cNvSpPr>
          <p:nvPr>
            <p:ph type="body" sz="quarter" idx="3"/>
          </p:nvPr>
        </p:nvSpPr>
        <p:spPr>
          <a:xfrm>
            <a:off x="685801" y="4343400"/>
            <a:ext cx="5486400" cy="4114801"/>
          </a:xfrm>
          <a:prstGeom prst="rect">
            <a:avLst/>
          </a:prstGeom>
        </p:spPr>
        <p:txBody>
          <a:bodyPr vert="horz" lIns="93819" tIns="46910" rIns="93819" bIns="46910" rtlCol="0">
            <a:normAutofit/>
          </a:bodyPr>
          <a:lstStyle/>
          <a:p>
            <a:pPr lvl="0"/>
            <a:r>
              <a:rPr lang="nl-NL" noProof="0" smtClean="0"/>
              <a:t>Klik om de modelstijlen te bewerken</a:t>
            </a:r>
          </a:p>
          <a:p>
            <a:pPr lvl="1"/>
            <a:r>
              <a:rPr lang="nl-NL" noProof="0" smtClean="0"/>
              <a:t>Tweede niveau</a:t>
            </a:r>
          </a:p>
          <a:p>
            <a:pPr lvl="2"/>
            <a:r>
              <a:rPr lang="nl-NL" noProof="0" smtClean="0"/>
              <a:t>Derde niveau</a:t>
            </a:r>
          </a:p>
          <a:p>
            <a:pPr lvl="3"/>
            <a:r>
              <a:rPr lang="nl-NL" noProof="0" smtClean="0"/>
              <a:t>Vierde niveau</a:t>
            </a:r>
          </a:p>
          <a:p>
            <a:pPr lvl="4"/>
            <a:r>
              <a:rPr lang="nl-NL" noProof="0" smtClean="0"/>
              <a:t>Vijfde niveau</a:t>
            </a:r>
          </a:p>
        </p:txBody>
      </p:sp>
      <p:sp>
        <p:nvSpPr>
          <p:cNvPr id="6" name="Tijdelijke aanduiding voor voettekst 5"/>
          <p:cNvSpPr>
            <a:spLocks noGrp="1"/>
          </p:cNvSpPr>
          <p:nvPr>
            <p:ph type="ftr" sz="quarter" idx="4"/>
          </p:nvPr>
        </p:nvSpPr>
        <p:spPr>
          <a:xfrm>
            <a:off x="0" y="8685215"/>
            <a:ext cx="2971801" cy="457199"/>
          </a:xfrm>
          <a:prstGeom prst="rect">
            <a:avLst/>
          </a:prstGeom>
        </p:spPr>
        <p:txBody>
          <a:bodyPr vert="horz" wrap="square" lIns="93819" tIns="46910" rIns="93819" bIns="46910" numCol="1" anchor="b" anchorCtr="0" compatLnSpc="1">
            <a:prstTxWarp prst="textNoShape">
              <a:avLst/>
            </a:prstTxWarp>
          </a:bodyPr>
          <a:lstStyle>
            <a:lvl1pPr>
              <a:defRPr sz="1300">
                <a:latin typeface="Calibri" pitchFamily="34" charset="0"/>
              </a:defRPr>
            </a:lvl1pPr>
          </a:lstStyle>
          <a:p>
            <a:endParaRPr lang="en-US"/>
          </a:p>
        </p:txBody>
      </p:sp>
      <p:sp>
        <p:nvSpPr>
          <p:cNvPr id="7" name="Tijdelijke aanduiding voor dianummer 6"/>
          <p:cNvSpPr>
            <a:spLocks noGrp="1"/>
          </p:cNvSpPr>
          <p:nvPr>
            <p:ph type="sldNum" sz="quarter" idx="5"/>
          </p:nvPr>
        </p:nvSpPr>
        <p:spPr>
          <a:xfrm>
            <a:off x="3884613" y="8685215"/>
            <a:ext cx="2971801" cy="457199"/>
          </a:xfrm>
          <a:prstGeom prst="rect">
            <a:avLst/>
          </a:prstGeom>
        </p:spPr>
        <p:txBody>
          <a:bodyPr vert="horz" wrap="square" lIns="93819" tIns="46910" rIns="93819" bIns="46910" numCol="1" anchor="b" anchorCtr="0" compatLnSpc="1">
            <a:prstTxWarp prst="textNoShape">
              <a:avLst/>
            </a:prstTxWarp>
          </a:bodyPr>
          <a:lstStyle>
            <a:lvl1pPr algn="r">
              <a:defRPr sz="1300">
                <a:latin typeface="Calibri" pitchFamily="34" charset="0"/>
              </a:defRPr>
            </a:lvl1pPr>
          </a:lstStyle>
          <a:p>
            <a:fld id="{1C3F7CC3-2745-4F67-8672-C930DA7CCC0A}" type="slidenum">
              <a:rPr lang="nl-NL"/>
              <a:pPr/>
              <a:t>‹#›</a:t>
            </a:fld>
            <a:endParaRPr lang="nl-NL"/>
          </a:p>
        </p:txBody>
      </p:sp>
    </p:spTree>
    <p:extLst>
      <p:ext uri="{BB962C8B-B14F-4D97-AF65-F5344CB8AC3E}">
        <p14:creationId xmlns:p14="http://schemas.microsoft.com/office/powerpoint/2010/main" val="38177459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Today I would like to talk about a big challenge that we are dealing with in the bioeconomy</a:t>
            </a:r>
            <a:r>
              <a:rPr lang="en-US" baseline="0" dirty="0" smtClean="0"/>
              <a:t> and that is the inconsistency in the quality of biomass. as you can see in my slide, we have quite a </a:t>
            </a:r>
            <a:r>
              <a:rPr lang="en-US" baseline="0" dirty="0" err="1" smtClean="0"/>
              <a:t>uniaue</a:t>
            </a:r>
            <a:r>
              <a:rPr lang="en-US" baseline="0" dirty="0" smtClean="0"/>
              <a:t> situation in BC </a:t>
            </a:r>
            <a:r>
              <a:rPr lang="en-US" baseline="0" dirty="0" err="1" smtClean="0"/>
              <a:t>Coatal</a:t>
            </a:r>
            <a:r>
              <a:rPr lang="en-US" baseline="0" dirty="0" smtClean="0"/>
              <a:t> region and also I will talk about a long-term </a:t>
            </a:r>
            <a:r>
              <a:rPr lang="en-US" baseline="0" dirty="0" err="1" smtClean="0"/>
              <a:t>soltuin</a:t>
            </a:r>
            <a:r>
              <a:rPr lang="en-US" baseline="0" dirty="0" smtClean="0"/>
              <a:t> to provide the </a:t>
            </a:r>
            <a:r>
              <a:rPr lang="en-US" baseline="0" dirty="0" err="1" smtClean="0"/>
              <a:t>righ</a:t>
            </a:r>
            <a:r>
              <a:rPr lang="en-US" baseline="0" dirty="0" smtClean="0"/>
              <a:t> feedstock for the right end user.</a:t>
            </a:r>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1</a:t>
            </a:fld>
            <a:endParaRPr lang="nl-NL"/>
          </a:p>
        </p:txBody>
      </p:sp>
    </p:spTree>
    <p:extLst>
      <p:ext uri="{BB962C8B-B14F-4D97-AF65-F5344CB8AC3E}">
        <p14:creationId xmlns:p14="http://schemas.microsoft.com/office/powerpoint/2010/main" val="2288684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(mention hog fuel in a challenge in BC Costal region)</a:t>
            </a:r>
            <a:endParaRPr lang="en-US" sz="120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 </a:t>
            </a:r>
            <a:r>
              <a:rPr lang="en-CA" sz="1200" kern="1200" dirty="0" smtClean="0">
                <a:solidFill>
                  <a:schemeClr val="tx1"/>
                </a:solidFill>
                <a:effectLst/>
                <a:latin typeface="+mn-lt"/>
                <a:ea typeface="+mn-ea"/>
                <a:cs typeface="+mn-cs"/>
              </a:rPr>
              <a:t>A region in Canada that has a huge potential to develop a sustainable bio-economy is the BC coastal region due to the size of the forest industry.</a:t>
            </a:r>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10</a:t>
            </a:fld>
            <a:endParaRPr lang="nl-NL"/>
          </a:p>
        </p:txBody>
      </p:sp>
    </p:spTree>
    <p:extLst>
      <p:ext uri="{BB962C8B-B14F-4D97-AF65-F5344CB8AC3E}">
        <p14:creationId xmlns:p14="http://schemas.microsoft.com/office/powerpoint/2010/main" val="30335958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77500" lnSpcReduction="20000"/>
          </a:bodyPr>
          <a:lstStyle/>
          <a:p>
            <a:r>
              <a:rPr lang="en-US" dirty="0" smtClean="0"/>
              <a:t>With the closure of Elk Falls pulp mill several years ago, and the reduction of a number of product lines in the remaining costal pulp and paper facilities, the hog fuel supply now greatly exceeds demand. It is estimated the gap between hog fuel supply and demand will continue to grow well into the future unless other uses for the material are found.</a:t>
            </a:r>
          </a:p>
          <a:p>
            <a:endParaRPr lang="en-US" dirty="0" smtClean="0"/>
          </a:p>
          <a:p>
            <a:r>
              <a:rPr lang="en-US" dirty="0" smtClean="0"/>
              <a:t>FPI is investigating ways to reduce the hog’s moisture level as well as the salt content.  FPI, in discussion with CFPA (newly formed “Hog” Working Group [HWG]), will also be investigating opportunities to create new products such as pellet and biofuel production and other potential value streams.</a:t>
            </a:r>
          </a:p>
          <a:p>
            <a:endParaRPr lang="en-US" dirty="0" smtClean="0"/>
          </a:p>
          <a:p>
            <a:r>
              <a:rPr lang="en-US" dirty="0" smtClean="0"/>
              <a:t>Maintain safe and efficient whole log chipping, log sorting and sawmill operations: we have to find solutions otherwise this</a:t>
            </a:r>
            <a:r>
              <a:rPr lang="en-US" baseline="0" dirty="0" smtClean="0"/>
              <a:t> is going to impact these industries.</a:t>
            </a:r>
          </a:p>
          <a:p>
            <a:endParaRPr lang="en-US" baseline="0" dirty="0" smtClean="0"/>
          </a:p>
          <a:p>
            <a:r>
              <a:rPr lang="en-US" dirty="0" smtClean="0"/>
              <a:t>Two short term disposal solutions include open burning at local log sorts or placement of the non-hazardous wood residue into nearby landfills. While some limited burning can take place now, the permitting comes with very restrictive conditions. The HWG acknowledges that recent proposed policy changes to the Open Burning Smoke Control Regulation (OBSCR) may alleviate disposal via burning in some areas, but not</a:t>
            </a:r>
          </a:p>
          <a:p>
            <a:r>
              <a:rPr lang="en-US" dirty="0" smtClean="0"/>
              <a:t>in all cases. The proposed OBSCR changes, while positive, will be implemented sometime in the future and not address the current build-up of wood residue. The HWG is committed to working with the Ministry of Environment (MOE) to enable the proposed policy changes in a timely manner.</a:t>
            </a:r>
          </a:p>
          <a:p>
            <a:endParaRPr lang="en-US" dirty="0" smtClean="0"/>
          </a:p>
          <a:p>
            <a:r>
              <a:rPr lang="en-US" dirty="0" smtClean="0"/>
              <a:t>CFPA has requested MOE to form a joint ministry/industry team to review the landfill Code of Practice which currently treats all wood residue as hazardous waste.  The working group mandate would be to recommend landfill operational requirements (siting, permeability, etc.) suitable for non-hazardous wood residue. There could be significant opportunities from this review as participants, including senior MOE staff, noted they did not observe any adverse environmental effects from pre-Code of Practice wood residue landfills during a coastal field tour last fall. Both the burning and landfill options offer viable solutions in the short term as the</a:t>
            </a:r>
          </a:p>
          <a:p>
            <a:r>
              <a:rPr lang="en-US" dirty="0" smtClean="0"/>
              <a:t>surplus of wood residue, including hog fuel, continues to grow daily. The HWG is confident that longer term solutions will be developed as FPI continues to diligently work on this important issue.</a:t>
            </a:r>
          </a:p>
          <a:p>
            <a:endParaRPr lang="en-US"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b="0" dirty="0" smtClean="0">
                <a:solidFill>
                  <a:srgbClr val="000000"/>
                </a:solidFill>
                <a:latin typeface="+mn-lt"/>
              </a:rPr>
              <a:t>The primary consumer of coastal hog fuel has been the pulp and paper industry as a feedstock for power boilers</a:t>
            </a:r>
          </a:p>
          <a:p>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11</a:t>
            </a:fld>
            <a:endParaRPr lang="nl-NL"/>
          </a:p>
        </p:txBody>
      </p:sp>
    </p:spTree>
    <p:extLst>
      <p:ext uri="{BB962C8B-B14F-4D97-AF65-F5344CB8AC3E}">
        <p14:creationId xmlns:p14="http://schemas.microsoft.com/office/powerpoint/2010/main" val="2725241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 These facilities are connected to the power grid and sell additional electricity to BC Hydro. However, high moisture content and large portions of fine materials (up to 50% of hog fuel mass) have adversely affected the efficiency of boilers. The efficiency of a boiler utilizing wet hog fuel (50-60% moisture) is 60-68%. This efficiency is 80% for a boiler utilizing dry hog fuel (FPInnovations, 2012).</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The low efficiency of boilers are usually offset by using natural gas. The separated fine materials can be used as feedstock for the boilers of the cement manufacturing industry, pellet plants and biofuel plants. </a:t>
            </a:r>
            <a:endParaRPr lang="en-US" dirty="0" smtClean="0"/>
          </a:p>
          <a:p>
            <a:endParaRPr lang="en-US" dirty="0" smtClean="0"/>
          </a:p>
          <a:p>
            <a:r>
              <a:rPr lang="en-CA" sz="1200" kern="1200" dirty="0" smtClean="0">
                <a:solidFill>
                  <a:schemeClr val="tx1"/>
                </a:solidFill>
                <a:effectLst/>
                <a:latin typeface="+mn-lt"/>
                <a:ea typeface="+mn-ea"/>
                <a:cs typeface="+mn-cs"/>
              </a:rPr>
              <a:t>Most wood manufacturing facilities on the coast utilize the ocean to collect, </a:t>
            </a:r>
            <a:r>
              <a:rPr lang="en-US" sz="1200" kern="1200" dirty="0" smtClean="0">
                <a:solidFill>
                  <a:schemeClr val="tx1"/>
                </a:solidFill>
                <a:effectLst/>
                <a:latin typeface="+mn-lt"/>
                <a:ea typeface="+mn-ea"/>
                <a:cs typeface="+mn-cs"/>
              </a:rPr>
              <a:t>store and transport sawlogs and pulp logs in booms. Log booms have been practiced for decades in the BC coastal region to move large volumes of harvested timbers from forests to wood manufacturing facilities. Log booms are towed by tugboats hundreds of meters or kilometers to get to their destination</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mix of mill residues results in uncontrolled particle sizes (1-100 mm) and irregular particle shapes </a:t>
            </a:r>
          </a:p>
          <a:p>
            <a:endParaRPr lang="en-US" sz="1200" kern="1200" dirty="0" smtClean="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dirty="0" smtClean="0"/>
              <a:t>No incentive to upgrade residual stream due to lack of demand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200" dirty="0" smtClean="0"/>
          </a:p>
          <a:p>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12</a:t>
            </a:fld>
            <a:endParaRPr lang="nl-NL"/>
          </a:p>
        </p:txBody>
      </p:sp>
    </p:spTree>
    <p:extLst>
      <p:ext uri="{BB962C8B-B14F-4D97-AF65-F5344CB8AC3E}">
        <p14:creationId xmlns:p14="http://schemas.microsoft.com/office/powerpoint/2010/main" val="8432717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13</a:t>
            </a:fld>
            <a:endParaRPr lang="nl-NL"/>
          </a:p>
        </p:txBody>
      </p:sp>
    </p:spTree>
    <p:extLst>
      <p:ext uri="{BB962C8B-B14F-4D97-AF65-F5344CB8AC3E}">
        <p14:creationId xmlns:p14="http://schemas.microsoft.com/office/powerpoint/2010/main" val="31888779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Mention the message that we </a:t>
            </a:r>
            <a:r>
              <a:rPr lang="en-US" sz="1200" kern="1200" dirty="0" err="1" smtClean="0">
                <a:solidFill>
                  <a:schemeClr val="tx1"/>
                </a:solidFill>
                <a:effectLst/>
                <a:latin typeface="+mn-lt"/>
                <a:ea typeface="+mn-ea"/>
                <a:cs typeface="+mn-cs"/>
              </a:rPr>
              <a:t>nned</a:t>
            </a:r>
            <a:r>
              <a:rPr lang="en-US" sz="1200" kern="1200" dirty="0" smtClean="0">
                <a:solidFill>
                  <a:schemeClr val="tx1"/>
                </a:solidFill>
                <a:effectLst/>
                <a:latin typeface="+mn-lt"/>
                <a:ea typeface="+mn-ea"/>
                <a:cs typeface="+mn-cs"/>
              </a:rPr>
              <a:t> such large-scale</a:t>
            </a:r>
            <a:r>
              <a:rPr lang="en-US" sz="1200" kern="1200" baseline="0" dirty="0" smtClean="0">
                <a:solidFill>
                  <a:schemeClr val="tx1"/>
                </a:solidFill>
                <a:effectLst/>
                <a:latin typeface="+mn-lt"/>
                <a:ea typeface="+mn-ea"/>
                <a:cs typeface="+mn-cs"/>
              </a:rPr>
              <a:t> and reliable suppliers in the </a:t>
            </a:r>
            <a:r>
              <a:rPr lang="en-US" sz="1200" kern="1200" baseline="0" dirty="0" err="1" smtClean="0">
                <a:solidFill>
                  <a:schemeClr val="tx1"/>
                </a:solidFill>
                <a:effectLst/>
                <a:latin typeface="+mn-lt"/>
                <a:ea typeface="+mn-ea"/>
                <a:cs typeface="+mn-cs"/>
              </a:rPr>
              <a:t>bioconeomy</a:t>
            </a:r>
            <a:r>
              <a:rPr lang="en-US" sz="1200" kern="1200" baseline="0" dirty="0" smtClean="0">
                <a:solidFill>
                  <a:schemeClr val="tx1"/>
                </a:solidFill>
                <a:effectLst/>
                <a:latin typeface="+mn-lt"/>
                <a:ea typeface="+mn-ea"/>
                <a:cs typeface="+mn-cs"/>
              </a:rPr>
              <a:t> for the mobilization</a:t>
            </a:r>
          </a:p>
          <a:p>
            <a:r>
              <a:rPr lang="en-US" sz="1200" kern="1200" baseline="0" dirty="0" smtClean="0">
                <a:solidFill>
                  <a:schemeClr val="tx1"/>
                </a:solidFill>
                <a:effectLst/>
                <a:latin typeface="+mn-lt"/>
                <a:ea typeface="+mn-ea"/>
                <a:cs typeface="+mn-cs"/>
              </a:rPr>
              <a:t>Importance in the optimal location of </a:t>
            </a:r>
            <a:r>
              <a:rPr lang="en-US" sz="1200" kern="1200" baseline="0" dirty="0" err="1" smtClean="0">
                <a:solidFill>
                  <a:schemeClr val="tx1"/>
                </a:solidFill>
                <a:effectLst/>
                <a:latin typeface="+mn-lt"/>
                <a:ea typeface="+mn-ea"/>
                <a:cs typeface="+mn-cs"/>
              </a:rPr>
              <a:t>bioreiniries</a:t>
            </a:r>
            <a:r>
              <a:rPr lang="en-US" sz="1200" kern="1200" baseline="0" dirty="0" smtClean="0">
                <a:solidFill>
                  <a:schemeClr val="tx1"/>
                </a:solidFill>
                <a:effectLst/>
                <a:latin typeface="+mn-lt"/>
                <a:ea typeface="+mn-ea"/>
                <a:cs typeface="+mn-cs"/>
              </a:rPr>
              <a:t> and also the importance of geographical </a:t>
            </a:r>
            <a:r>
              <a:rPr lang="en-US" sz="1200" kern="1200" baseline="0" dirty="0" err="1" smtClean="0">
                <a:solidFill>
                  <a:schemeClr val="tx1"/>
                </a:solidFill>
                <a:effectLst/>
                <a:latin typeface="+mn-lt"/>
                <a:ea typeface="+mn-ea"/>
                <a:cs typeface="+mn-cs"/>
              </a:rPr>
              <a:t>advantges</a:t>
            </a:r>
            <a:r>
              <a:rPr lang="en-US" sz="1200" kern="1200" baseline="0" dirty="0" smtClean="0">
                <a:solidFill>
                  <a:schemeClr val="tx1"/>
                </a:solidFill>
                <a:effectLst/>
                <a:latin typeface="+mn-lt"/>
                <a:ea typeface="+mn-ea"/>
                <a:cs typeface="+mn-cs"/>
              </a:rPr>
              <a:t> in the growth of bioeconomy.</a:t>
            </a:r>
            <a:endParaRPr lang="en-US" sz="1200" kern="1200" dirty="0" smtClean="0">
              <a:solidFill>
                <a:schemeClr val="tx1"/>
              </a:solidFill>
              <a:effectLst/>
              <a:latin typeface="+mn-lt"/>
              <a:ea typeface="+mn-ea"/>
              <a:cs typeface="+mn-cs"/>
            </a:endParaRPr>
          </a:p>
          <a:p>
            <a:r>
              <a:rPr lang="en-US" sz="1200" kern="1200" baseline="0" dirty="0" smtClean="0">
                <a:solidFill>
                  <a:schemeClr val="tx1"/>
                </a:solidFill>
                <a:effectLst/>
                <a:latin typeface="+mn-lt"/>
                <a:ea typeface="+mn-ea"/>
                <a:cs typeface="+mn-cs"/>
              </a:rPr>
              <a:t>Outsource handling operations at HSPP website</a:t>
            </a:r>
          </a:p>
          <a:p>
            <a:r>
              <a:rPr lang="en-US" sz="1200" kern="1200" dirty="0" smtClean="0">
                <a:solidFill>
                  <a:schemeClr val="tx1"/>
                </a:solidFill>
                <a:effectLst/>
                <a:latin typeface="+mn-lt"/>
                <a:ea typeface="+mn-ea"/>
                <a:cs typeface="+mn-cs"/>
              </a:rPr>
              <a:t>The barges used in the HSPP supply chain range in size from 8,00 to 1,460 volumetric units (1,500 to 3,000 short tons) </a:t>
            </a:r>
          </a:p>
          <a:p>
            <a:r>
              <a:rPr lang="en-US" dirty="0" smtClean="0"/>
              <a:t>Ledcor Resources and Transportation, a division of the Ledcor Group of Companies out of Vancouver, British Columbia, Canada and newcomer to the trade, has taken delivery of twelve new 62.2m x 16.0m x 4.0m wood chip barges, the series “Ledcor 1401 – 1412” built by Nanjing </a:t>
            </a:r>
            <a:r>
              <a:rPr lang="en-US" dirty="0" err="1" smtClean="0"/>
              <a:t>Wujiazui</a:t>
            </a:r>
            <a:r>
              <a:rPr lang="en-US" dirty="0" smtClean="0"/>
              <a:t> Shipbuilding of Nanjing, China, to inaugurate its marine transportation service to Howe Sound Pulp and Paper and has acquired Renew Resources, a B.C. based company that specializes in the processing of wood fiber in the interior. Renew produces the woodchips and hog fuel that will be transported to customers by truck and </a:t>
            </a:r>
            <a:r>
              <a:rPr lang="en-US" dirty="0" err="1" smtClean="0"/>
              <a:t>Ledcor’s</a:t>
            </a:r>
            <a:r>
              <a:rPr lang="en-US" dirty="0" smtClean="0"/>
              <a:t> new barges. Its acquisition of marine vessels and Renew Resources represents an investment of $70 million. </a:t>
            </a:r>
          </a:p>
          <a:p>
            <a:pPr marL="182880" indent="-183600" algn="just">
              <a:spcBef>
                <a:spcPct val="20000"/>
              </a:spcBef>
              <a:buClr>
                <a:schemeClr val="tx2"/>
              </a:buClr>
              <a:buFont typeface="Wingdings 3" pitchFamily="18" charset="2"/>
              <a:buChar char=""/>
              <a:defRPr/>
            </a:pPr>
            <a:r>
              <a:rPr lang="en-US" sz="1200" b="0" dirty="0" smtClean="0">
                <a:solidFill>
                  <a:srgbClr val="000000"/>
                </a:solidFill>
                <a:latin typeface="+mn-lt"/>
              </a:rPr>
              <a:t>Each barge holds about 2.5-day supply of hog fuel for the power boiler</a:t>
            </a:r>
          </a:p>
          <a:p>
            <a:pPr marL="182880" indent="-183600" algn="just">
              <a:spcBef>
                <a:spcPct val="20000"/>
              </a:spcBef>
              <a:buClr>
                <a:schemeClr val="tx2"/>
              </a:buClr>
              <a:buFont typeface="Wingdings 3" pitchFamily="18" charset="2"/>
              <a:buChar char=""/>
              <a:defRPr/>
            </a:pPr>
            <a:r>
              <a:rPr lang="en-US" sz="1200" b="0" dirty="0" smtClean="0">
                <a:solidFill>
                  <a:srgbClr val="000000"/>
                </a:solidFill>
                <a:latin typeface="+mn-lt"/>
              </a:rPr>
              <a:t>The capacity of each barge is equivalent to a total capacity of ~150 53ft semi-trailer chip vans.</a:t>
            </a:r>
          </a:p>
          <a:p>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14</a:t>
            </a:fld>
            <a:endParaRPr lang="nl-NL"/>
          </a:p>
        </p:txBody>
      </p:sp>
    </p:spTree>
    <p:extLst>
      <p:ext uri="{BB962C8B-B14F-4D97-AF65-F5344CB8AC3E}">
        <p14:creationId xmlns:p14="http://schemas.microsoft.com/office/powerpoint/2010/main" val="36370854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850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kern="1200" dirty="0" smtClean="0">
                <a:solidFill>
                  <a:schemeClr val="tx1"/>
                </a:solidFill>
                <a:effectLst/>
                <a:latin typeface="+mn-lt"/>
                <a:ea typeface="+mn-ea"/>
                <a:cs typeface="+mn-cs"/>
              </a:rPr>
              <a:t>Mention this is the</a:t>
            </a:r>
            <a:r>
              <a:rPr lang="en-CA" sz="1200" kern="1200" baseline="0" dirty="0" smtClean="0">
                <a:solidFill>
                  <a:schemeClr val="tx1"/>
                </a:solidFill>
                <a:effectLst/>
                <a:latin typeface="+mn-lt"/>
                <a:ea typeface="+mn-ea"/>
                <a:cs typeface="+mn-cs"/>
              </a:rPr>
              <a:t> initial </a:t>
            </a:r>
            <a:r>
              <a:rPr lang="en-CA" sz="1200" kern="1200" baseline="0" dirty="0" err="1" smtClean="0">
                <a:solidFill>
                  <a:schemeClr val="tx1"/>
                </a:solidFill>
                <a:effectLst/>
                <a:latin typeface="+mn-lt"/>
                <a:ea typeface="+mn-ea"/>
                <a:cs typeface="+mn-cs"/>
              </a:rPr>
              <a:t>desging</a:t>
            </a:r>
            <a:r>
              <a:rPr lang="en-CA" sz="1200" kern="1200" baseline="0" dirty="0" smtClean="0">
                <a:solidFill>
                  <a:schemeClr val="tx1"/>
                </a:solidFill>
                <a:effectLst/>
                <a:latin typeface="+mn-lt"/>
                <a:ea typeface="+mn-ea"/>
                <a:cs typeface="+mn-cs"/>
              </a:rPr>
              <a:t> based on the two current customer we have</a:t>
            </a:r>
            <a:endParaRPr lang="en-CA" sz="1200" kern="1200" dirty="0" smtClean="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kern="1200" dirty="0" smtClean="0">
                <a:solidFill>
                  <a:schemeClr val="tx1"/>
                </a:solidFill>
                <a:effectLst/>
                <a:latin typeface="+mn-lt"/>
                <a:ea typeface="+mn-ea"/>
                <a:cs typeface="+mn-cs"/>
              </a:rPr>
              <a:t>These technology solutions include screening, size reduction, segregation, drying and pelletization. These preprocessing operations aim at providing a feedstock with consistent and desirable quality for end users.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200" kern="1200" dirty="0" smtClean="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kern="1200" dirty="0" smtClean="0">
                <a:solidFill>
                  <a:schemeClr val="tx1"/>
                </a:solidFill>
                <a:effectLst/>
                <a:latin typeface="+mn-lt"/>
                <a:ea typeface="+mn-ea"/>
                <a:cs typeface="+mn-cs"/>
              </a:rPr>
              <a:t>The final objective of this project is to demonstrate the depot concept as a solution for utilizing low quality biomass for the production of bioenergy and biofuel. Depot is </a:t>
            </a:r>
            <a:r>
              <a:rPr lang="en-US" sz="1200" kern="1200" dirty="0" smtClean="0">
                <a:solidFill>
                  <a:schemeClr val="tx1"/>
                </a:solidFill>
                <a:effectLst/>
                <a:latin typeface="+mn-lt"/>
                <a:ea typeface="+mn-ea"/>
                <a:cs typeface="+mn-cs"/>
              </a:rPr>
              <a:t>an independent entity in the biomass supply chain where various types of biomass with different chemical compositions and physical properties are received and preprocessed. The outcome is the production of bio-feedstocks with predictable quality for various end users such as independent power plants, co-generation facilities in pulp and paper mills and cement manufacturing plants, pellet plants and biofuel plants.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the integrated knowledge of the university researchers and the industry is implemented to demonstrate the depot concept.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this package of technology solutions in a depot would provide the opportunity to maximize the value extracted from large volumes of low-quality hog fuel in this region.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Preparation of on-spec feedstocks for multiple end users will add to the delivered cost of feedstock. To reduce the delivered cost, minimizing the upstream and downstream transportation costs play a vital role in the viability of a depot.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dirty="0" smtClean="0">
                <a:solidFill>
                  <a:schemeClr val="tx1"/>
                </a:solidFill>
                <a:effectLst/>
                <a:latin typeface="+mn-lt"/>
                <a:ea typeface="+mn-ea"/>
                <a:cs typeface="+mn-cs"/>
              </a:rPr>
              <a:t>The facility is located at Mission District, South Coast of BC. It is next to rail tracks (in 100 meters), has access to roads and loading/unloading facilities for truck transport, and barge loading facilities for river bound freight. The facility is about 75 km away from shipping terminals in Port Metro Vancouver, 85 km away from Vancouver International Airport and less than 20 km away from the US border. </a:t>
            </a:r>
            <a:endParaRPr lang="en-US" b="1"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15</a:t>
            </a:fld>
            <a:endParaRPr lang="nl-NL"/>
          </a:p>
        </p:txBody>
      </p:sp>
    </p:spTree>
    <p:extLst>
      <p:ext uri="{BB962C8B-B14F-4D97-AF65-F5344CB8AC3E}">
        <p14:creationId xmlns:p14="http://schemas.microsoft.com/office/powerpoint/2010/main" val="17607097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US" dirty="0" smtClean="0"/>
              <a:t>The</a:t>
            </a:r>
            <a:r>
              <a:rPr lang="en-US" baseline="0" dirty="0" smtClean="0"/>
              <a:t> goal is to look at the technical and economical factors of depot and upstream and downstream operations</a:t>
            </a:r>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16</a:t>
            </a:fld>
            <a:endParaRPr lang="nl-NL"/>
          </a:p>
        </p:txBody>
      </p:sp>
    </p:spTree>
    <p:extLst>
      <p:ext uri="{BB962C8B-B14F-4D97-AF65-F5344CB8AC3E}">
        <p14:creationId xmlns:p14="http://schemas.microsoft.com/office/powerpoint/2010/main" val="34883049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17</a:t>
            </a:fld>
            <a:endParaRPr lang="nl-NL"/>
          </a:p>
        </p:txBody>
      </p:sp>
    </p:spTree>
    <p:extLst>
      <p:ext uri="{BB962C8B-B14F-4D97-AF65-F5344CB8AC3E}">
        <p14:creationId xmlns:p14="http://schemas.microsoft.com/office/powerpoint/2010/main" val="31025444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18</a:t>
            </a:fld>
            <a:endParaRPr lang="nl-NL"/>
          </a:p>
        </p:txBody>
      </p:sp>
    </p:spTree>
    <p:extLst>
      <p:ext uri="{BB962C8B-B14F-4D97-AF65-F5344CB8AC3E}">
        <p14:creationId xmlns:p14="http://schemas.microsoft.com/office/powerpoint/2010/main" val="4175024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2</a:t>
            </a:fld>
            <a:endParaRPr lang="nl-NL"/>
          </a:p>
        </p:txBody>
      </p:sp>
    </p:spTree>
    <p:extLst>
      <p:ext uri="{BB962C8B-B14F-4D97-AF65-F5344CB8AC3E}">
        <p14:creationId xmlns:p14="http://schemas.microsoft.com/office/powerpoint/2010/main" val="969866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3</a:t>
            </a:fld>
            <a:endParaRPr lang="nl-NL"/>
          </a:p>
        </p:txBody>
      </p:sp>
    </p:spTree>
    <p:extLst>
      <p:ext uri="{BB962C8B-B14F-4D97-AF65-F5344CB8AC3E}">
        <p14:creationId xmlns:p14="http://schemas.microsoft.com/office/powerpoint/2010/main" val="3677755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4</a:t>
            </a:fld>
            <a:endParaRPr lang="nl-NL"/>
          </a:p>
        </p:txBody>
      </p:sp>
    </p:spTree>
    <p:extLst>
      <p:ext uri="{BB962C8B-B14F-4D97-AF65-F5344CB8AC3E}">
        <p14:creationId xmlns:p14="http://schemas.microsoft.com/office/powerpoint/2010/main" val="22743792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 Canada is the second largest country in the world with forest or other wooded land, making up 40% of its 979 million hectares.</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US" sz="1200" kern="1200" dirty="0" smtClean="0">
                <a:solidFill>
                  <a:schemeClr val="tx1"/>
                </a:solidFill>
                <a:effectLst/>
                <a:latin typeface="+mn-lt"/>
                <a:ea typeface="+mn-ea"/>
                <a:cs typeface="+mn-cs"/>
              </a:rPr>
              <a:t>Ninety-three per cent of Canada’s forests are publicly owned-77% by the governments of the provinces and territories and 16% by the federal government. The remainder is held by some 450,000 private landowners. </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US" sz="1200" kern="1200" dirty="0" smtClean="0">
                <a:solidFill>
                  <a:schemeClr val="tx1"/>
                </a:solidFill>
                <a:effectLst/>
                <a:latin typeface="+mn-lt"/>
                <a:ea typeface="+mn-ea"/>
                <a:cs typeface="+mn-cs"/>
              </a:rPr>
              <a:t>In some parts of the country, an increasing amount of forest is coming under Aboriginal jurisdiction as land issues are settled (Canadian Council of Forest Ministers, 2014).</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 The leading country in forest certification on a global scale</a:t>
            </a:r>
          </a:p>
          <a:p>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5</a:t>
            </a:fld>
            <a:endParaRPr lang="nl-NL"/>
          </a:p>
        </p:txBody>
      </p:sp>
    </p:spTree>
    <p:extLst>
      <p:ext uri="{BB962C8B-B14F-4D97-AF65-F5344CB8AC3E}">
        <p14:creationId xmlns:p14="http://schemas.microsoft.com/office/powerpoint/2010/main" val="3193999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6</a:t>
            </a:fld>
            <a:endParaRPr lang="nl-NL"/>
          </a:p>
        </p:txBody>
      </p:sp>
    </p:spTree>
    <p:extLst>
      <p:ext uri="{BB962C8B-B14F-4D97-AF65-F5344CB8AC3E}">
        <p14:creationId xmlns:p14="http://schemas.microsoft.com/office/powerpoint/2010/main" val="26471927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kern="1200" dirty="0" smtClean="0">
                <a:solidFill>
                  <a:schemeClr val="tx1"/>
                </a:solidFill>
                <a:effectLst/>
                <a:latin typeface="+mn-lt"/>
                <a:ea typeface="+mn-ea"/>
                <a:cs typeface="+mn-cs"/>
              </a:rPr>
              <a:t>- Large availability of wood fibre and sustainable forest practices in BC have led to the growth of various industries including primary and secondary forest products (e.g. lumber, panels and a multitude of value-added products), pulp and paper, bioenergy (i.e. heat and power), and solid biofuel (i.e. wood pellet).</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These industries have created assets such as skilled labors, knowledge and expertise in processing and distribution of wood fibre from forest stands to the marketplace via road, rail and water. These assets along with the potential availability of wood fibre make BC an attractive location for the development of future biorefineries in Canada.</a:t>
            </a:r>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7</a:t>
            </a:fld>
            <a:endParaRPr lang="nl-NL"/>
          </a:p>
        </p:txBody>
      </p:sp>
    </p:spTree>
    <p:extLst>
      <p:ext uri="{BB962C8B-B14F-4D97-AF65-F5344CB8AC3E}">
        <p14:creationId xmlns:p14="http://schemas.microsoft.com/office/powerpoint/2010/main" val="9598638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kern="1200" dirty="0" smtClean="0">
                <a:solidFill>
                  <a:schemeClr val="tx1"/>
                </a:solidFill>
                <a:effectLst/>
                <a:latin typeface="+mn-lt"/>
                <a:ea typeface="+mn-ea"/>
                <a:cs typeface="+mn-cs"/>
              </a:rPr>
              <a:t>There are currently 12 pellet plants, 14 co-generation facilities, 30 wood-based community heating systems and 8 independent power plants in BC. </a:t>
            </a:r>
          </a:p>
          <a:p>
            <a:r>
              <a:rPr lang="en-US" sz="1200" kern="1200" dirty="0" smtClean="0">
                <a:solidFill>
                  <a:schemeClr val="tx1"/>
                </a:solidFill>
                <a:effectLst/>
                <a:latin typeface="+mn-lt"/>
                <a:ea typeface="+mn-ea"/>
                <a:cs typeface="+mn-cs"/>
              </a:rPr>
              <a:t>They consume about 5 million oven dry tonnes (M odt) to produce pellet, bio-power and bio-heat (</a:t>
            </a:r>
            <a:r>
              <a:rPr lang="en-US" sz="1200" kern="1200" dirty="0" err="1" smtClean="0">
                <a:solidFill>
                  <a:schemeClr val="tx1"/>
                </a:solidFill>
                <a:effectLst/>
                <a:latin typeface="+mn-lt"/>
                <a:ea typeface="+mn-ea"/>
                <a:cs typeface="+mn-cs"/>
              </a:rPr>
              <a:t>Bradburn</a:t>
            </a:r>
            <a:r>
              <a:rPr lang="en-US" sz="1200" kern="1200" dirty="0" smtClean="0">
                <a:solidFill>
                  <a:schemeClr val="tx1"/>
                </a:solidFill>
                <a:effectLst/>
                <a:latin typeface="+mn-lt"/>
                <a:ea typeface="+mn-ea"/>
                <a:cs typeface="+mn-cs"/>
              </a:rPr>
              <a:t>, 2014).:</a:t>
            </a:r>
            <a:r>
              <a:rPr lang="en-US" sz="1200" kern="1200" baseline="0" dirty="0" smtClean="0">
                <a:solidFill>
                  <a:schemeClr val="tx1"/>
                </a:solidFill>
                <a:effectLst/>
                <a:latin typeface="+mn-lt"/>
                <a:ea typeface="+mn-ea"/>
                <a:cs typeface="+mn-cs"/>
              </a:rPr>
              <a:t> the amount used by residual industry.</a:t>
            </a:r>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8</a:t>
            </a:fld>
            <a:endParaRPr lang="nl-NL"/>
          </a:p>
        </p:txBody>
      </p:sp>
    </p:spTree>
    <p:extLst>
      <p:ext uri="{BB962C8B-B14F-4D97-AF65-F5344CB8AC3E}">
        <p14:creationId xmlns:p14="http://schemas.microsoft.com/office/powerpoint/2010/main" val="8787894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baseline="0" dirty="0" smtClean="0"/>
              <a:t>Two main points: 1) leftover and waste stream in the system 2) supply and market uncertainties and dynamics.</a:t>
            </a:r>
          </a:p>
          <a:p>
            <a:endParaRPr lang="en-US" baseline="0" dirty="0" smtClean="0"/>
          </a:p>
          <a:p>
            <a:r>
              <a:rPr lang="en-US" baseline="0" dirty="0" smtClean="0"/>
              <a:t>This flow keep changing due to the nature of the forest industry.: the US crisis housing market in 2008, mountain pine </a:t>
            </a:r>
            <a:r>
              <a:rPr lang="en-US" baseline="0" dirty="0" err="1" smtClean="0"/>
              <a:t>bettele</a:t>
            </a:r>
            <a:r>
              <a:rPr lang="en-US" baseline="0" dirty="0" smtClean="0"/>
              <a:t> tough competition from pulp and paper industry from south America and Asia and also fast growth of the pellet industry in the last decade. Change the shortage and surplus of </a:t>
            </a:r>
            <a:r>
              <a:rPr lang="en-US" baseline="0" dirty="0" err="1" smtClean="0"/>
              <a:t>materails</a:t>
            </a:r>
            <a:r>
              <a:rPr lang="en-US" baseline="0" dirty="0" smtClean="0"/>
              <a:t> </a:t>
            </a:r>
          </a:p>
          <a:p>
            <a:r>
              <a:rPr lang="en-US" baseline="0" dirty="0" smtClean="0"/>
              <a:t>The industry has to use the whole wood fibre, especially the residuals and byproducts, for example the industry has been burning forest residues, in the past burning sawmill residues so </a:t>
            </a:r>
            <a:r>
              <a:rPr lang="en-US" baseline="0" dirty="0" err="1" smtClean="0"/>
              <a:t>diversficstion</a:t>
            </a:r>
            <a:r>
              <a:rPr lang="en-US" baseline="0" dirty="0" smtClean="0"/>
              <a:t> is </a:t>
            </a:r>
            <a:r>
              <a:rPr lang="en-US" baseline="0" dirty="0" err="1" smtClean="0"/>
              <a:t>criticall</a:t>
            </a:r>
            <a:r>
              <a:rPr lang="en-US" baseline="0" dirty="0" smtClean="0"/>
              <a:t> in the forest industry to produce maximum value from wood fibre</a:t>
            </a:r>
          </a:p>
          <a:p>
            <a:r>
              <a:rPr lang="en-US" sz="1200" kern="1200" dirty="0" smtClean="0">
                <a:solidFill>
                  <a:schemeClr val="tx1"/>
                </a:solidFill>
                <a:effectLst/>
                <a:latin typeface="+mn-lt"/>
                <a:ea typeface="+mn-ea"/>
                <a:cs typeface="+mn-cs"/>
              </a:rPr>
              <a:t>The beetle has infected just over 18 million hectares of forests and an estimated 710 million m</a:t>
            </a:r>
            <a:r>
              <a:rPr lang="en-US" sz="1200" kern="1200" baseline="30000" dirty="0" smtClean="0">
                <a:solidFill>
                  <a:schemeClr val="tx1"/>
                </a:solidFill>
                <a:effectLst/>
                <a:latin typeface="+mn-lt"/>
                <a:ea typeface="+mn-ea"/>
                <a:cs typeface="+mn-cs"/>
              </a:rPr>
              <a:t>3</a:t>
            </a:r>
            <a:r>
              <a:rPr lang="en-US" sz="1200" kern="1200" dirty="0" smtClean="0">
                <a:solidFill>
                  <a:schemeClr val="tx1"/>
                </a:solidFill>
                <a:effectLst/>
                <a:latin typeface="+mn-lt"/>
                <a:ea typeface="+mn-ea"/>
                <a:cs typeface="+mn-cs"/>
              </a:rPr>
              <a:t> of pine trees (53% of all pine volume in the province) are dead or dying.</a:t>
            </a:r>
            <a:endParaRPr lang="en-US" dirty="0"/>
          </a:p>
        </p:txBody>
      </p:sp>
      <p:sp>
        <p:nvSpPr>
          <p:cNvPr id="4" name="Espace réservé du numéro de diapositive 3"/>
          <p:cNvSpPr>
            <a:spLocks noGrp="1"/>
          </p:cNvSpPr>
          <p:nvPr>
            <p:ph type="sldNum" sz="quarter" idx="10"/>
          </p:nvPr>
        </p:nvSpPr>
        <p:spPr/>
        <p:txBody>
          <a:bodyPr/>
          <a:lstStyle/>
          <a:p>
            <a:fld id="{1C3F7CC3-2745-4F67-8672-C930DA7CCC0A}" type="slidenum">
              <a:rPr lang="nl-NL" smtClean="0"/>
              <a:pPr/>
              <a:t>9</a:t>
            </a:fld>
            <a:endParaRPr lang="nl-NL"/>
          </a:p>
        </p:txBody>
      </p:sp>
    </p:spTree>
    <p:extLst>
      <p:ext uri="{BB962C8B-B14F-4D97-AF65-F5344CB8AC3E}">
        <p14:creationId xmlns:p14="http://schemas.microsoft.com/office/powerpoint/2010/main" val="953791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graphicFrame>
        <p:nvGraphicFramePr>
          <p:cNvPr id="5" name="Object 4" hidden="1"/>
          <p:cNvGraphicFramePr>
            <a:graphicFrameLocks/>
          </p:cNvGraphicFramePr>
          <p:nvPr>
            <p:extLst>
              <p:ext uri="{D42A27DB-BD31-4B8C-83A1-F6EECF244321}">
                <p14:modId xmlns:p14="http://schemas.microsoft.com/office/powerpoint/2010/main" val="213569188"/>
              </p:ext>
            </p:extLst>
          </p:nvPr>
        </p:nvGraphicFramePr>
        <p:xfrm>
          <a:off x="0" y="0"/>
          <a:ext cx="171979" cy="158750"/>
        </p:xfrm>
        <a:graphic>
          <a:graphicData uri="http://schemas.openxmlformats.org/presentationml/2006/ole">
            <mc:AlternateContent xmlns:mc="http://schemas.openxmlformats.org/markup-compatibility/2006">
              <mc:Choice xmlns:v="urn:schemas-microsoft-com:vml" Requires="v">
                <p:oleObj spid="_x0000_s835076" name="think-cell Slide" r:id="rId4" imgW="0" imgH="0" progId="TCLayout.ActiveDocument.1">
                  <p:embed/>
                </p:oleObj>
              </mc:Choice>
              <mc:Fallback>
                <p:oleObj name="think-cell Slide" r:id="rId4" imgW="0" imgH="0" progId="TCLayout.ActiveDocument.1">
                  <p:embed/>
                  <p:pic>
                    <p:nvPicPr>
                      <p:cNvPr id="0" name="AutoShape 277"/>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71979"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el 1"/>
          <p:cNvSpPr>
            <a:spLocks noGrp="1"/>
          </p:cNvSpPr>
          <p:nvPr>
            <p:ph type="ctrTitle"/>
          </p:nvPr>
        </p:nvSpPr>
        <p:spPr>
          <a:xfrm>
            <a:off x="742950" y="2130440"/>
            <a:ext cx="8420100" cy="1470025"/>
          </a:xfrm>
          <a:prstGeom prst="rect">
            <a:avLst/>
          </a:prstGeom>
        </p:spPr>
        <p:txBody>
          <a:bodyPr/>
          <a:lstStyle>
            <a:lvl1pPr>
              <a:defRPr sz="3200">
                <a:solidFill>
                  <a:schemeClr val="bg1"/>
                </a:solidFill>
              </a:defRPr>
            </a:lvl1pPr>
          </a:lstStyle>
          <a:p>
            <a:r>
              <a:rPr lang="en-US" smtClean="0"/>
              <a:t>Click to edit Master title style</a:t>
            </a:r>
            <a:endParaRPr lang="nl-NL" dirty="0"/>
          </a:p>
        </p:txBody>
      </p:sp>
      <p:sp>
        <p:nvSpPr>
          <p:cNvPr id="3" name="Ondertitel 2"/>
          <p:cNvSpPr>
            <a:spLocks noGrp="1"/>
          </p:cNvSpPr>
          <p:nvPr>
            <p:ph type="subTitle" idx="1"/>
          </p:nvPr>
        </p:nvSpPr>
        <p:spPr>
          <a:xfrm>
            <a:off x="1485900" y="4052664"/>
            <a:ext cx="3827140" cy="1752600"/>
          </a:xfrm>
        </p:spPr>
        <p:txBody>
          <a:bodyPr/>
          <a:lstStyle>
            <a:lvl1pPr marL="0" indent="0" algn="ctr">
              <a:buNone/>
              <a:defRPr sz="180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nl-NL" dirty="0"/>
          </a:p>
        </p:txBody>
      </p:sp>
    </p:spTree>
    <p:extLst>
      <p:ext uri="{BB962C8B-B14F-4D97-AF65-F5344CB8AC3E}">
        <p14:creationId xmlns:p14="http://schemas.microsoft.com/office/powerpoint/2010/main" val="309793722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64312" y="1643050"/>
            <a:ext cx="8946388" cy="4525200"/>
          </a:xfrm>
        </p:spPr>
        <p:txBody>
          <a:bodyPr/>
          <a:lstStyle>
            <a:lvl1pPr>
              <a:buClr>
                <a:schemeClr val="tx2"/>
              </a:buClr>
              <a:defRPr sz="1400">
                <a:solidFill>
                  <a:schemeClr val="tx1"/>
                </a:solidFill>
              </a:defRPr>
            </a:lvl1pPr>
            <a:lvl2pPr>
              <a:buClr>
                <a:schemeClr val="tx2"/>
              </a:buClr>
              <a:defRPr sz="1400">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dirty="0"/>
          </a:p>
        </p:txBody>
      </p:sp>
      <p:sp>
        <p:nvSpPr>
          <p:cNvPr id="4" name="Titel 1"/>
          <p:cNvSpPr>
            <a:spLocks noGrp="1"/>
          </p:cNvSpPr>
          <p:nvPr>
            <p:ph type="title"/>
          </p:nvPr>
        </p:nvSpPr>
        <p:spPr>
          <a:xfrm>
            <a:off x="272480" y="260648"/>
            <a:ext cx="9361040" cy="560406"/>
          </a:xfrm>
          <a:prstGeom prst="rect">
            <a:avLst/>
          </a:prstGeom>
        </p:spPr>
        <p:txBody>
          <a:bodyPr>
            <a:noAutofit/>
          </a:bodyPr>
          <a:lstStyle>
            <a:lvl1pPr>
              <a:defRPr sz="2400">
                <a:solidFill>
                  <a:schemeClr val="tx2"/>
                </a:solidFill>
              </a:defRPr>
            </a:lvl1pPr>
          </a:lstStyle>
          <a:p>
            <a:r>
              <a:rPr lang="en-US" smtClean="0"/>
              <a:t>Click to edit Master title style</a:t>
            </a:r>
            <a:endParaRPr lang="nl-NL" dirty="0"/>
          </a:p>
        </p:txBody>
      </p:sp>
    </p:spTree>
    <p:extLst>
      <p:ext uri="{BB962C8B-B14F-4D97-AF65-F5344CB8AC3E}">
        <p14:creationId xmlns:p14="http://schemas.microsoft.com/office/powerpoint/2010/main" val="222854145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64312" y="1643050"/>
            <a:ext cx="8946388" cy="4525200"/>
          </a:xfrm>
        </p:spPr>
        <p:txBody>
          <a:bodyPr/>
          <a:lstStyle>
            <a:lvl1pPr>
              <a:buClr>
                <a:schemeClr val="tx2"/>
              </a:buClr>
              <a:defRPr sz="1400">
                <a:solidFill>
                  <a:schemeClr val="tx1"/>
                </a:solidFill>
              </a:defRPr>
            </a:lvl1pPr>
            <a:lvl2pPr>
              <a:buClr>
                <a:schemeClr val="tx2"/>
              </a:buClr>
              <a:defRPr sz="1400">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dirty="0"/>
          </a:p>
        </p:txBody>
      </p:sp>
      <p:sp>
        <p:nvSpPr>
          <p:cNvPr id="4" name="Titel 1"/>
          <p:cNvSpPr>
            <a:spLocks noGrp="1"/>
          </p:cNvSpPr>
          <p:nvPr>
            <p:ph type="title"/>
          </p:nvPr>
        </p:nvSpPr>
        <p:spPr>
          <a:xfrm>
            <a:off x="272480" y="260648"/>
            <a:ext cx="9361040" cy="560406"/>
          </a:xfrm>
          <a:prstGeom prst="rect">
            <a:avLst/>
          </a:prstGeom>
        </p:spPr>
        <p:txBody>
          <a:bodyPr>
            <a:noAutofit/>
          </a:bodyPr>
          <a:lstStyle>
            <a:lvl1pPr>
              <a:defRPr sz="2400">
                <a:solidFill>
                  <a:schemeClr val="tx2"/>
                </a:solidFill>
              </a:defRPr>
            </a:lvl1pPr>
          </a:lstStyle>
          <a:p>
            <a:r>
              <a:rPr lang="en-US" smtClean="0"/>
              <a:t>Click to edit Master title style</a:t>
            </a:r>
            <a:endParaRPr lang="nl-NL" dirty="0"/>
          </a:p>
        </p:txBody>
      </p:sp>
    </p:spTree>
    <p:extLst>
      <p:ext uri="{BB962C8B-B14F-4D97-AF65-F5344CB8AC3E}">
        <p14:creationId xmlns:p14="http://schemas.microsoft.com/office/powerpoint/2010/main" val="183355583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272480" y="260648"/>
            <a:ext cx="9361040" cy="560406"/>
          </a:xfrm>
          <a:prstGeom prst="rect">
            <a:avLst/>
          </a:prstGeom>
        </p:spPr>
        <p:txBody>
          <a:bodyPr>
            <a:noAutofit/>
          </a:bodyPr>
          <a:lstStyle>
            <a:lvl1pPr>
              <a:defRPr sz="2400">
                <a:solidFill>
                  <a:schemeClr val="tx2"/>
                </a:solidFill>
              </a:defRPr>
            </a:lvl1pPr>
          </a:lstStyle>
          <a:p>
            <a:r>
              <a:rPr lang="en-US" smtClean="0"/>
              <a:t>Click to edit Master title style</a:t>
            </a:r>
            <a:endParaRPr lang="nl-NL" dirty="0"/>
          </a:p>
        </p:txBody>
      </p:sp>
    </p:spTree>
    <p:extLst>
      <p:ext uri="{BB962C8B-B14F-4D97-AF65-F5344CB8AC3E}">
        <p14:creationId xmlns:p14="http://schemas.microsoft.com/office/powerpoint/2010/main" val="404745585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oleObject" Target="../embeddings/oleObject1.bin"/><Relationship Id="rId4" Type="http://schemas.openxmlformats.org/officeDocument/2006/relationships/vmlDrawing" Target="../drawings/vmlDrawing1.v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oleObject" Target="../embeddings/oleObject3.bin"/><Relationship Id="rId4" Type="http://schemas.openxmlformats.org/officeDocument/2006/relationships/vmlDrawing" Target="../drawings/vmlDrawing3.v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p:cNvGraphicFramePr>
          <p:nvPr>
            <p:extLst>
              <p:ext uri="{D42A27DB-BD31-4B8C-83A1-F6EECF244321}">
                <p14:modId xmlns:p14="http://schemas.microsoft.com/office/powerpoint/2010/main" val="2640142783"/>
              </p:ext>
            </p:extLst>
          </p:nvPr>
        </p:nvGraphicFramePr>
        <p:xfrm>
          <a:off x="0" y="0"/>
          <a:ext cx="171979" cy="158750"/>
        </p:xfrm>
        <a:graphic>
          <a:graphicData uri="http://schemas.openxmlformats.org/presentationml/2006/ole">
            <mc:AlternateContent xmlns:mc="http://schemas.openxmlformats.org/markup-compatibility/2006">
              <mc:Choice xmlns:v="urn:schemas-microsoft-com:vml" Requires="v">
                <p:oleObj spid="_x0000_s834055" name="think-cell Slide" r:id="rId5" imgW="0" imgH="0" progId="TCLayout.ActiveDocument.1">
                  <p:embed/>
                </p:oleObj>
              </mc:Choice>
              <mc:Fallback>
                <p:oleObj name="think-cell Slide" r:id="rId5" imgW="0" imgH="0" progId="TCLayout.ActiveDocument.1">
                  <p:embed/>
                  <p:pic>
                    <p:nvPicPr>
                      <p:cNvPr id="0" name="AutoShape 278"/>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71979"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7" name="Tijdelijke aanduiding voor tekst 2"/>
          <p:cNvSpPr>
            <a:spLocks noGrp="1"/>
          </p:cNvSpPr>
          <p:nvPr>
            <p:ph type="body" idx="1"/>
          </p:nvPr>
        </p:nvSpPr>
        <p:spPr bwMode="auto">
          <a:xfrm>
            <a:off x="464312" y="1639341"/>
            <a:ext cx="8946388"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p>
        </p:txBody>
      </p:sp>
      <p:sp>
        <p:nvSpPr>
          <p:cNvPr id="11" name="Tijdelijke aanduiding voor titel 1"/>
          <p:cNvSpPr>
            <a:spLocks noGrp="1"/>
          </p:cNvSpPr>
          <p:nvPr>
            <p:ph type="title"/>
          </p:nvPr>
        </p:nvSpPr>
        <p:spPr bwMode="auto">
          <a:xfrm>
            <a:off x="272480" y="275112"/>
            <a:ext cx="9361040" cy="561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l-NL" dirty="0" smtClean="0"/>
              <a:t>Klik om de stijl te bewerken</a:t>
            </a:r>
          </a:p>
        </p:txBody>
      </p:sp>
    </p:spTree>
    <p:extLst>
      <p:ext uri="{BB962C8B-B14F-4D97-AF65-F5344CB8AC3E}">
        <p14:creationId xmlns:p14="http://schemas.microsoft.com/office/powerpoint/2010/main" val="2266382721"/>
      </p:ext>
    </p:extLst>
  </p:cSld>
  <p:clrMap bg1="lt1" tx1="dk1" bg2="lt2" tx2="dk2" accent1="accent1" accent2="accent2" accent3="accent3" accent4="accent4" accent5="accent5" accent6="accent6" hlink="hlink" folHlink="folHlink"/>
  <p:sldLayoutIdLst>
    <p:sldLayoutId id="2147483788" r:id="rId1"/>
    <p:sldLayoutId id="2147483789" r:id="rId2"/>
  </p:sldLayoutIdLst>
  <p:timing>
    <p:tnLst>
      <p:par>
        <p:cTn id="1" dur="indefinite" restart="never" nodeType="tmRoot"/>
      </p:par>
    </p:tnLst>
  </p:timing>
  <p:txStyles>
    <p:titleStyle>
      <a:lvl1pPr algn="l" rtl="0" eaLnBrk="1" fontAlgn="base" hangingPunct="1">
        <a:spcBef>
          <a:spcPct val="0"/>
        </a:spcBef>
        <a:spcAft>
          <a:spcPct val="0"/>
        </a:spcAft>
        <a:defRPr sz="2400" b="1" kern="1200">
          <a:solidFill>
            <a:schemeClr val="tx2"/>
          </a:solidFill>
          <a:latin typeface="+mj-lt"/>
          <a:ea typeface="+mj-ea"/>
          <a:cs typeface="+mj-cs"/>
        </a:defRPr>
      </a:lvl1pPr>
      <a:lvl2pPr algn="ctr" rtl="0" eaLnBrk="1" fontAlgn="base" hangingPunct="1">
        <a:spcBef>
          <a:spcPct val="0"/>
        </a:spcBef>
        <a:spcAft>
          <a:spcPct val="0"/>
        </a:spcAft>
        <a:defRPr sz="3600">
          <a:solidFill>
            <a:schemeClr val="tx1"/>
          </a:solidFill>
          <a:latin typeface="Calibri" pitchFamily="34" charset="0"/>
        </a:defRPr>
      </a:lvl2pPr>
      <a:lvl3pPr algn="ctr" rtl="0" eaLnBrk="1" fontAlgn="base" hangingPunct="1">
        <a:spcBef>
          <a:spcPct val="0"/>
        </a:spcBef>
        <a:spcAft>
          <a:spcPct val="0"/>
        </a:spcAft>
        <a:defRPr sz="3600">
          <a:solidFill>
            <a:schemeClr val="tx1"/>
          </a:solidFill>
          <a:latin typeface="Calibri" pitchFamily="34" charset="0"/>
        </a:defRPr>
      </a:lvl3pPr>
      <a:lvl4pPr algn="ctr" rtl="0" eaLnBrk="1" fontAlgn="base" hangingPunct="1">
        <a:spcBef>
          <a:spcPct val="0"/>
        </a:spcBef>
        <a:spcAft>
          <a:spcPct val="0"/>
        </a:spcAft>
        <a:defRPr sz="3600">
          <a:solidFill>
            <a:schemeClr val="tx1"/>
          </a:solidFill>
          <a:latin typeface="Calibri" pitchFamily="34" charset="0"/>
        </a:defRPr>
      </a:lvl4pPr>
      <a:lvl5pPr algn="ctr" rtl="0" eaLnBrk="1" fontAlgn="base" hangingPunct="1">
        <a:spcBef>
          <a:spcPct val="0"/>
        </a:spcBef>
        <a:spcAft>
          <a:spcPct val="0"/>
        </a:spcAft>
        <a:defRPr sz="3600">
          <a:solidFill>
            <a:schemeClr val="tx1"/>
          </a:solidFill>
          <a:latin typeface="Calibri" pitchFamily="34" charset="0"/>
        </a:defRPr>
      </a:lvl5pPr>
      <a:lvl6pPr marL="457200" algn="ctr" rtl="0" eaLnBrk="1" fontAlgn="base" hangingPunct="1">
        <a:spcBef>
          <a:spcPct val="0"/>
        </a:spcBef>
        <a:spcAft>
          <a:spcPct val="0"/>
        </a:spcAft>
        <a:defRPr sz="3600">
          <a:solidFill>
            <a:schemeClr val="tx1"/>
          </a:solidFill>
          <a:latin typeface="Calibri" pitchFamily="34" charset="0"/>
        </a:defRPr>
      </a:lvl6pPr>
      <a:lvl7pPr marL="914400" algn="ctr" rtl="0" eaLnBrk="1" fontAlgn="base" hangingPunct="1">
        <a:spcBef>
          <a:spcPct val="0"/>
        </a:spcBef>
        <a:spcAft>
          <a:spcPct val="0"/>
        </a:spcAft>
        <a:defRPr sz="3600">
          <a:solidFill>
            <a:schemeClr val="tx1"/>
          </a:solidFill>
          <a:latin typeface="Calibri" pitchFamily="34" charset="0"/>
        </a:defRPr>
      </a:lvl7pPr>
      <a:lvl8pPr marL="1371600" algn="ctr" rtl="0" eaLnBrk="1" fontAlgn="base" hangingPunct="1">
        <a:spcBef>
          <a:spcPct val="0"/>
        </a:spcBef>
        <a:spcAft>
          <a:spcPct val="0"/>
        </a:spcAft>
        <a:defRPr sz="3600">
          <a:solidFill>
            <a:schemeClr val="tx1"/>
          </a:solidFill>
          <a:latin typeface="Calibri" pitchFamily="34" charset="0"/>
        </a:defRPr>
      </a:lvl8pPr>
      <a:lvl9pPr marL="1828800" algn="ctr" rtl="0" eaLnBrk="1" fontAlgn="base" hangingPunct="1">
        <a:spcBef>
          <a:spcPct val="0"/>
        </a:spcBef>
        <a:spcAft>
          <a:spcPct val="0"/>
        </a:spcAft>
        <a:defRPr sz="3600">
          <a:solidFill>
            <a:schemeClr val="tx1"/>
          </a:solidFill>
          <a:latin typeface="Calibri" pitchFamily="34" charset="0"/>
        </a:defRPr>
      </a:lvl9pPr>
    </p:titleStyle>
    <p:bodyStyle>
      <a:lvl1pPr marL="183600" indent="-183600" algn="l" rtl="0" eaLnBrk="1" fontAlgn="base" hangingPunct="1">
        <a:spcBef>
          <a:spcPct val="20000"/>
        </a:spcBef>
        <a:spcAft>
          <a:spcPct val="0"/>
        </a:spcAft>
        <a:buClr>
          <a:schemeClr val="tx2"/>
        </a:buClr>
        <a:buFont typeface="Wingdings 3" pitchFamily="18" charset="2"/>
        <a:buChar char=""/>
        <a:defRPr sz="1400" kern="1200">
          <a:solidFill>
            <a:schemeClr val="tx1"/>
          </a:solidFill>
          <a:latin typeface="+mn-lt"/>
          <a:ea typeface="+mn-ea"/>
          <a:cs typeface="+mn-cs"/>
        </a:defRPr>
      </a:lvl1pPr>
      <a:lvl2pPr marL="742950" indent="-285750" algn="l" rtl="0" eaLnBrk="1" fontAlgn="base" hangingPunct="1">
        <a:spcBef>
          <a:spcPct val="20000"/>
        </a:spcBef>
        <a:spcAft>
          <a:spcPct val="0"/>
        </a:spcAft>
        <a:buClr>
          <a:schemeClr val="tx2"/>
        </a:buClr>
        <a:buFont typeface="Arial" charset="0"/>
        <a:buChar char="–"/>
        <a:defRPr sz="1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tx2"/>
        </a:buClr>
        <a:buFont typeface="Arial" charset="0"/>
        <a:buChar char="•"/>
        <a:defRPr sz="1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2"/>
        </a:buClr>
        <a:buFont typeface="Arial" charset="0"/>
        <a:buChar char="–"/>
        <a:defRPr sz="12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2"/>
        </a:buClr>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p:cNvGraphicFramePr>
          <p:nvPr>
            <p:extLst>
              <p:ext uri="{D42A27DB-BD31-4B8C-83A1-F6EECF244321}">
                <p14:modId xmlns:p14="http://schemas.microsoft.com/office/powerpoint/2010/main" val="4044274160"/>
              </p:ext>
            </p:extLst>
          </p:nvPr>
        </p:nvGraphicFramePr>
        <p:xfrm>
          <a:off x="0" y="0"/>
          <a:ext cx="171979" cy="158750"/>
        </p:xfrm>
        <a:graphic>
          <a:graphicData uri="http://schemas.openxmlformats.org/presentationml/2006/ole">
            <mc:AlternateContent xmlns:mc="http://schemas.openxmlformats.org/markup-compatibility/2006">
              <mc:Choice xmlns:v="urn:schemas-microsoft-com:vml" Requires="v">
                <p:oleObj spid="_x0000_s830981" name="think-cell Slide" r:id="rId5" imgW="0" imgH="0" progId="TCLayout.ActiveDocument.1">
                  <p:embed/>
                </p:oleObj>
              </mc:Choice>
              <mc:Fallback>
                <p:oleObj name="think-cell Slide" r:id="rId5" imgW="0" imgH="0" progId="TCLayout.ActiveDocument.1">
                  <p:embed/>
                  <p:pic>
                    <p:nvPicPr>
                      <p:cNvPr id="0" name="AutoShape 278"/>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71979"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7" name="Tijdelijke aanduiding voor tekst 2"/>
          <p:cNvSpPr>
            <a:spLocks noGrp="1"/>
          </p:cNvSpPr>
          <p:nvPr>
            <p:ph type="body" idx="1"/>
          </p:nvPr>
        </p:nvSpPr>
        <p:spPr bwMode="auto">
          <a:xfrm>
            <a:off x="464312" y="1639341"/>
            <a:ext cx="8946388"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p>
        </p:txBody>
      </p:sp>
      <p:sp>
        <p:nvSpPr>
          <p:cNvPr id="11" name="Tijdelijke aanduiding voor titel 1"/>
          <p:cNvSpPr>
            <a:spLocks noGrp="1"/>
          </p:cNvSpPr>
          <p:nvPr>
            <p:ph type="title"/>
          </p:nvPr>
        </p:nvSpPr>
        <p:spPr bwMode="auto">
          <a:xfrm>
            <a:off x="272480" y="275112"/>
            <a:ext cx="9361040" cy="561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l-NL" dirty="0" smtClean="0"/>
              <a:t>Klik om de stijl te bewerken</a:t>
            </a:r>
          </a:p>
        </p:txBody>
      </p:sp>
    </p:spTree>
    <p:extLst>
      <p:ext uri="{BB962C8B-B14F-4D97-AF65-F5344CB8AC3E}">
        <p14:creationId xmlns:p14="http://schemas.microsoft.com/office/powerpoint/2010/main" val="1253429125"/>
      </p:ext>
    </p:extLst>
  </p:cSld>
  <p:clrMap bg1="lt1" tx1="dk1" bg2="lt2" tx2="dk2" accent1="accent1" accent2="accent2" accent3="accent3" accent4="accent4" accent5="accent5" accent6="accent6" hlink="hlink" folHlink="folHlink"/>
  <p:sldLayoutIdLst>
    <p:sldLayoutId id="2147483785" r:id="rId1"/>
    <p:sldLayoutId id="2147483786" r:id="rId2"/>
  </p:sldLayoutIdLst>
  <p:timing>
    <p:tnLst>
      <p:par>
        <p:cTn id="1" dur="indefinite" restart="never" nodeType="tmRoot"/>
      </p:par>
    </p:tnLst>
  </p:timing>
  <p:txStyles>
    <p:titleStyle>
      <a:lvl1pPr algn="l" rtl="0" eaLnBrk="1" fontAlgn="base" hangingPunct="1">
        <a:spcBef>
          <a:spcPct val="0"/>
        </a:spcBef>
        <a:spcAft>
          <a:spcPct val="0"/>
        </a:spcAft>
        <a:defRPr sz="2400" b="1" kern="1200">
          <a:solidFill>
            <a:schemeClr val="tx2"/>
          </a:solidFill>
          <a:latin typeface="+mj-lt"/>
          <a:ea typeface="+mj-ea"/>
          <a:cs typeface="+mj-cs"/>
        </a:defRPr>
      </a:lvl1pPr>
      <a:lvl2pPr algn="ctr" rtl="0" eaLnBrk="1" fontAlgn="base" hangingPunct="1">
        <a:spcBef>
          <a:spcPct val="0"/>
        </a:spcBef>
        <a:spcAft>
          <a:spcPct val="0"/>
        </a:spcAft>
        <a:defRPr sz="3600">
          <a:solidFill>
            <a:schemeClr val="tx1"/>
          </a:solidFill>
          <a:latin typeface="Calibri" pitchFamily="34" charset="0"/>
        </a:defRPr>
      </a:lvl2pPr>
      <a:lvl3pPr algn="ctr" rtl="0" eaLnBrk="1" fontAlgn="base" hangingPunct="1">
        <a:spcBef>
          <a:spcPct val="0"/>
        </a:spcBef>
        <a:spcAft>
          <a:spcPct val="0"/>
        </a:spcAft>
        <a:defRPr sz="3600">
          <a:solidFill>
            <a:schemeClr val="tx1"/>
          </a:solidFill>
          <a:latin typeface="Calibri" pitchFamily="34" charset="0"/>
        </a:defRPr>
      </a:lvl3pPr>
      <a:lvl4pPr algn="ctr" rtl="0" eaLnBrk="1" fontAlgn="base" hangingPunct="1">
        <a:spcBef>
          <a:spcPct val="0"/>
        </a:spcBef>
        <a:spcAft>
          <a:spcPct val="0"/>
        </a:spcAft>
        <a:defRPr sz="3600">
          <a:solidFill>
            <a:schemeClr val="tx1"/>
          </a:solidFill>
          <a:latin typeface="Calibri" pitchFamily="34" charset="0"/>
        </a:defRPr>
      </a:lvl4pPr>
      <a:lvl5pPr algn="ctr" rtl="0" eaLnBrk="1" fontAlgn="base" hangingPunct="1">
        <a:spcBef>
          <a:spcPct val="0"/>
        </a:spcBef>
        <a:spcAft>
          <a:spcPct val="0"/>
        </a:spcAft>
        <a:defRPr sz="3600">
          <a:solidFill>
            <a:schemeClr val="tx1"/>
          </a:solidFill>
          <a:latin typeface="Calibri" pitchFamily="34" charset="0"/>
        </a:defRPr>
      </a:lvl5pPr>
      <a:lvl6pPr marL="457200" algn="ctr" rtl="0" eaLnBrk="1" fontAlgn="base" hangingPunct="1">
        <a:spcBef>
          <a:spcPct val="0"/>
        </a:spcBef>
        <a:spcAft>
          <a:spcPct val="0"/>
        </a:spcAft>
        <a:defRPr sz="3600">
          <a:solidFill>
            <a:schemeClr val="tx1"/>
          </a:solidFill>
          <a:latin typeface="Calibri" pitchFamily="34" charset="0"/>
        </a:defRPr>
      </a:lvl6pPr>
      <a:lvl7pPr marL="914400" algn="ctr" rtl="0" eaLnBrk="1" fontAlgn="base" hangingPunct="1">
        <a:spcBef>
          <a:spcPct val="0"/>
        </a:spcBef>
        <a:spcAft>
          <a:spcPct val="0"/>
        </a:spcAft>
        <a:defRPr sz="3600">
          <a:solidFill>
            <a:schemeClr val="tx1"/>
          </a:solidFill>
          <a:latin typeface="Calibri" pitchFamily="34" charset="0"/>
        </a:defRPr>
      </a:lvl7pPr>
      <a:lvl8pPr marL="1371600" algn="ctr" rtl="0" eaLnBrk="1" fontAlgn="base" hangingPunct="1">
        <a:spcBef>
          <a:spcPct val="0"/>
        </a:spcBef>
        <a:spcAft>
          <a:spcPct val="0"/>
        </a:spcAft>
        <a:defRPr sz="3600">
          <a:solidFill>
            <a:schemeClr val="tx1"/>
          </a:solidFill>
          <a:latin typeface="Calibri" pitchFamily="34" charset="0"/>
        </a:defRPr>
      </a:lvl8pPr>
      <a:lvl9pPr marL="1828800" algn="ctr" rtl="0" eaLnBrk="1" fontAlgn="base" hangingPunct="1">
        <a:spcBef>
          <a:spcPct val="0"/>
        </a:spcBef>
        <a:spcAft>
          <a:spcPct val="0"/>
        </a:spcAft>
        <a:defRPr sz="3600">
          <a:solidFill>
            <a:schemeClr val="tx1"/>
          </a:solidFill>
          <a:latin typeface="Calibri" pitchFamily="34" charset="0"/>
        </a:defRPr>
      </a:lvl9pPr>
    </p:titleStyle>
    <p:bodyStyle>
      <a:lvl1pPr marL="183600" indent="-183600" algn="l" rtl="0" eaLnBrk="1" fontAlgn="base" hangingPunct="1">
        <a:spcBef>
          <a:spcPct val="20000"/>
        </a:spcBef>
        <a:spcAft>
          <a:spcPct val="0"/>
        </a:spcAft>
        <a:buClr>
          <a:schemeClr val="tx2"/>
        </a:buClr>
        <a:buFont typeface="Wingdings 3" pitchFamily="18" charset="2"/>
        <a:buChar char=""/>
        <a:defRPr sz="1400" kern="1200">
          <a:solidFill>
            <a:schemeClr val="tx1"/>
          </a:solidFill>
          <a:latin typeface="+mn-lt"/>
          <a:ea typeface="+mn-ea"/>
          <a:cs typeface="+mn-cs"/>
        </a:defRPr>
      </a:lvl1pPr>
      <a:lvl2pPr marL="742950" indent="-285750" algn="l" rtl="0" eaLnBrk="1" fontAlgn="base" hangingPunct="1">
        <a:spcBef>
          <a:spcPct val="20000"/>
        </a:spcBef>
        <a:spcAft>
          <a:spcPct val="0"/>
        </a:spcAft>
        <a:buClr>
          <a:schemeClr val="tx2"/>
        </a:buClr>
        <a:buFont typeface="Arial" charset="0"/>
        <a:buChar char="–"/>
        <a:defRPr sz="1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tx2"/>
        </a:buClr>
        <a:buFont typeface="Arial" charset="0"/>
        <a:buChar char="•"/>
        <a:defRPr sz="1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2"/>
        </a:buClr>
        <a:buFont typeface="Arial" charset="0"/>
        <a:buChar char="–"/>
        <a:defRPr sz="12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2"/>
        </a:buClr>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file:///\\localhost\Users\anngoncalves\Desktop\UBC%20PPT%20Templates%20explore\graphic%20objects\POM.png" TargetMode="External"/><Relationship Id="rId13" Type="http://schemas.openxmlformats.org/officeDocument/2006/relationships/image" Target="../media/image8.png"/><Relationship Id="rId3" Type="http://schemas.openxmlformats.org/officeDocument/2006/relationships/image" Target="../media/image2.jpeg"/><Relationship Id="rId7" Type="http://schemas.openxmlformats.org/officeDocument/2006/relationships/image" Target="../media/image4.png"/><Relationship Id="rId12" Type="http://schemas.openxmlformats.org/officeDocument/2006/relationships/image" Target="../media/image7.tmp"/><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file:///\\localhost\Users\anngoncalves\Desktop\UBC%20PPT%20Templates%20explore\graphic%20objects\shield.png" TargetMode="External"/><Relationship Id="rId11" Type="http://schemas.openxmlformats.org/officeDocument/2006/relationships/image" Target="../media/image6.png"/><Relationship Id="rId5" Type="http://schemas.openxmlformats.org/officeDocument/2006/relationships/image" Target="../media/image3.png"/><Relationship Id="rId10" Type="http://schemas.openxmlformats.org/officeDocument/2006/relationships/image" Target="file:///\\localhost\Users\anngoncalves\Desktop\UBC%20PPT%20Templates%20explore\graphic%20objects\theUofBC.png" TargetMode="External"/><Relationship Id="rId4" Type="http://schemas.openxmlformats.org/officeDocument/2006/relationships/image" Target="file:///\\localhost\Users\anngoncalves\Desktop\UBC%20PPT%20Templates%20explore\UBC_Cliff_Tritone_annedit.jpg" TargetMode="External"/><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36.tmp"/><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1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3.tmp"/><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15.xml.rels><?xml version="1.0" encoding="UTF-8" standalone="yes"?>
<Relationships xmlns="http://schemas.openxmlformats.org/package/2006/relationships"><Relationship Id="rId3" Type="http://schemas.openxmlformats.org/officeDocument/2006/relationships/image" Target="../media/image45.tmp"/><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6.tmp"/></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7.jpeg"/><Relationship Id="rId7" Type="http://schemas.openxmlformats.org/officeDocument/2006/relationships/image" Target="../media/image50.tmp"/><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cid:ii_ife8agpe0_150391bf8c785cc1" TargetMode="External"/><Relationship Id="rId10" Type="http://schemas.openxmlformats.org/officeDocument/2006/relationships/image" Target="../media/image8.png"/><Relationship Id="rId4" Type="http://schemas.openxmlformats.org/officeDocument/2006/relationships/image" Target="../media/image48.jpeg"/><Relationship Id="rId9" Type="http://schemas.openxmlformats.org/officeDocument/2006/relationships/image" Target="../media/image7.tmp"/></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51.jpeg"/><Relationship Id="rId7" Type="http://schemas.openxmlformats.org/officeDocument/2006/relationships/hyperlink" Target="mailto:Evelyne.Thiffault@sbf.ulaval.ca"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mailto:shahab.sokhansanj@ubc.ca" TargetMode="External"/><Relationship Id="rId5" Type="http://schemas.openxmlformats.org/officeDocument/2006/relationships/hyperlink" Target="mailto:fyazdanpanah@chbe.ubc.ca" TargetMode="External"/><Relationship Id="rId4" Type="http://schemas.openxmlformats.org/officeDocument/2006/relationships/hyperlink" Target="mailto:mahmood.ebadian@biomassupplychain.com" TargetMode="External"/><Relationship Id="rId9" Type="http://schemas.openxmlformats.org/officeDocument/2006/relationships/image" Target="../media/image7.tmp"/></Relationships>
</file>

<file path=ppt/slides/_rels/slide2.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notesSlide" Target="../notesSlides/notesSlide2.xml"/><Relationship Id="rId7" Type="http://schemas.openxmlformats.org/officeDocument/2006/relationships/image" Target="../media/image11.jpeg"/><Relationship Id="rId12" Type="http://schemas.openxmlformats.org/officeDocument/2006/relationships/image" Target="../media/image16.tmp"/><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image" Target="../media/image10.jpeg"/><Relationship Id="rId11" Type="http://schemas.openxmlformats.org/officeDocument/2006/relationships/image" Target="../media/image15.jp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6.png"/><Relationship Id="rId9" Type="http://schemas.openxmlformats.org/officeDocument/2006/relationships/image" Target="../media/image13.jpeg"/></Relationships>
</file>

<file path=ppt/slides/_rels/slide3.xml.rels><?xml version="1.0" encoding="UTF-8" standalone="yes"?>
<Relationships xmlns="http://schemas.openxmlformats.org/package/2006/relationships"><Relationship Id="rId8" Type="http://schemas.openxmlformats.org/officeDocument/2006/relationships/image" Target="../media/image21.jpeg"/><Relationship Id="rId13" Type="http://schemas.openxmlformats.org/officeDocument/2006/relationships/image" Target="../media/image26.png"/><Relationship Id="rId3" Type="http://schemas.openxmlformats.org/officeDocument/2006/relationships/image" Target="../media/image6.png"/><Relationship Id="rId7" Type="http://schemas.openxmlformats.org/officeDocument/2006/relationships/image" Target="../media/image20.jpeg"/><Relationship Id="rId12"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9.jpeg"/><Relationship Id="rId11" Type="http://schemas.openxmlformats.org/officeDocument/2006/relationships/image" Target="../media/image24.jpeg"/><Relationship Id="rId5" Type="http://schemas.openxmlformats.org/officeDocument/2006/relationships/image" Target="../media/image18.jpeg"/><Relationship Id="rId15" Type="http://schemas.openxmlformats.org/officeDocument/2006/relationships/image" Target="../media/image28.png"/><Relationship Id="rId10" Type="http://schemas.openxmlformats.org/officeDocument/2006/relationships/image" Target="../media/image23.jpeg"/><Relationship Id="rId4" Type="http://schemas.openxmlformats.org/officeDocument/2006/relationships/image" Target="../media/image17.jpeg"/><Relationship Id="rId9" Type="http://schemas.openxmlformats.org/officeDocument/2006/relationships/image" Target="../media/image22.jpeg"/><Relationship Id="rId14" Type="http://schemas.openxmlformats.org/officeDocument/2006/relationships/image" Target="../media/image27.png"/></Relationships>
</file>

<file path=ppt/slides/_rels/slide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7.xml.rels><?xml version="1.0" encoding="UTF-8" standalone="yes"?>
<Relationships xmlns="http://schemas.openxmlformats.org/package/2006/relationships"><Relationship Id="rId3" Type="http://schemas.openxmlformats.org/officeDocument/2006/relationships/image" Target="../media/image33.tmp"/><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4.tmp"/><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5.tmp"/><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UBC_Cliff_Tritone_annedit.jpg" descr="/Users/anngoncalves/Desktop/UBC PPT Templates explore/UBC_Cliff_Tritone_annedit.jpg"/>
          <p:cNvPicPr>
            <a:picLocks noChangeAspect="1"/>
          </p:cNvPicPr>
          <p:nvPr/>
        </p:nvPicPr>
        <p:blipFill>
          <a:blip r:embed="rId3" r:link="rId4"/>
          <a:srcRect l="9158" t="2914" r="19727" b="2914"/>
          <a:stretch>
            <a:fillRect/>
          </a:stretch>
        </p:blipFill>
        <p:spPr bwMode="auto">
          <a:xfrm>
            <a:off x="0" y="950914"/>
            <a:ext cx="9997150" cy="5907087"/>
          </a:xfrm>
          <a:prstGeom prst="rect">
            <a:avLst/>
          </a:prstGeom>
          <a:noFill/>
          <a:ln w="9525">
            <a:noFill/>
            <a:miter lim="800000"/>
            <a:headEnd/>
            <a:tailEnd/>
          </a:ln>
        </p:spPr>
      </p:pic>
      <p:grpSp>
        <p:nvGrpSpPr>
          <p:cNvPr id="10" name="Group 9"/>
          <p:cNvGrpSpPr>
            <a:grpSpLocks/>
          </p:cNvGrpSpPr>
          <p:nvPr/>
        </p:nvGrpSpPr>
        <p:grpSpPr bwMode="auto">
          <a:xfrm>
            <a:off x="0" y="1"/>
            <a:ext cx="9988550" cy="911225"/>
            <a:chOff x="0" y="0"/>
            <a:chExt cx="9220200" cy="911225"/>
          </a:xfrm>
        </p:grpSpPr>
        <p:sp>
          <p:nvSpPr>
            <p:cNvPr id="11" name="Rectangle 10"/>
            <p:cNvSpPr/>
            <p:nvPr userDrawn="1"/>
          </p:nvSpPr>
          <p:spPr bwMode="auto">
            <a:xfrm>
              <a:off x="0" y="0"/>
              <a:ext cx="763588" cy="911225"/>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defTabSz="457200">
                <a:defRPr/>
              </a:pPr>
              <a:r>
                <a:rPr lang="en-CA">
                  <a:solidFill>
                    <a:prstClr val="white"/>
                  </a:solidFill>
                </a:rPr>
                <a:t> </a:t>
              </a:r>
              <a:endParaRPr lang="en-CA" dirty="0">
                <a:solidFill>
                  <a:prstClr val="white"/>
                </a:solidFill>
              </a:endParaRPr>
            </a:p>
          </p:txBody>
        </p:sp>
        <p:sp>
          <p:nvSpPr>
            <p:cNvPr id="12" name="Rectangle 11"/>
            <p:cNvSpPr/>
            <p:nvPr userDrawn="1"/>
          </p:nvSpPr>
          <p:spPr bwMode="auto">
            <a:xfrm>
              <a:off x="808038" y="0"/>
              <a:ext cx="1511300" cy="911225"/>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defTabSz="457200">
                <a:defRPr/>
              </a:pPr>
              <a:r>
                <a:rPr lang="en-CA">
                  <a:solidFill>
                    <a:prstClr val="white"/>
                  </a:solidFill>
                </a:rPr>
                <a:t> </a:t>
              </a:r>
              <a:endParaRPr lang="en-CA" dirty="0">
                <a:solidFill>
                  <a:prstClr val="white"/>
                </a:solidFill>
              </a:endParaRPr>
            </a:p>
          </p:txBody>
        </p:sp>
        <p:sp>
          <p:nvSpPr>
            <p:cNvPr id="13" name="Rectangle 12"/>
            <p:cNvSpPr/>
            <p:nvPr userDrawn="1"/>
          </p:nvSpPr>
          <p:spPr bwMode="auto">
            <a:xfrm>
              <a:off x="2363788" y="0"/>
              <a:ext cx="6856412" cy="911225"/>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defTabSz="457200">
                <a:defRPr/>
              </a:pPr>
              <a:r>
                <a:rPr lang="en-CA">
                  <a:solidFill>
                    <a:prstClr val="white"/>
                  </a:solidFill>
                </a:rPr>
                <a:t> </a:t>
              </a:r>
              <a:endParaRPr lang="en-CA" dirty="0">
                <a:solidFill>
                  <a:prstClr val="white"/>
                </a:solidFill>
              </a:endParaRPr>
            </a:p>
          </p:txBody>
        </p:sp>
        <p:pic>
          <p:nvPicPr>
            <p:cNvPr id="14" name="shield.png" descr="/Users/anngoncalves/Desktop/UBC PPT Templates explore/graphic objects/shield.png"/>
            <p:cNvPicPr>
              <a:picLocks noChangeAspect="1"/>
            </p:cNvPicPr>
            <p:nvPr userDrawn="1"/>
          </p:nvPicPr>
          <p:blipFill>
            <a:blip r:embed="rId5" r:link="rId6"/>
            <a:srcRect/>
            <a:stretch>
              <a:fillRect/>
            </a:stretch>
          </p:blipFill>
          <p:spPr bwMode="auto">
            <a:xfrm>
              <a:off x="227013" y="185738"/>
              <a:ext cx="314325" cy="427037"/>
            </a:xfrm>
            <a:prstGeom prst="rect">
              <a:avLst/>
            </a:prstGeom>
            <a:noFill/>
            <a:ln w="9525">
              <a:noFill/>
              <a:miter lim="800000"/>
              <a:headEnd/>
              <a:tailEnd/>
            </a:ln>
          </p:spPr>
        </p:pic>
        <p:pic>
          <p:nvPicPr>
            <p:cNvPr id="15" name="POM.png" descr="/Users/anngoncalves/Desktop/UBC PPT Templates explore/graphic objects/POM.png"/>
            <p:cNvPicPr>
              <a:picLocks noChangeAspect="1"/>
            </p:cNvPicPr>
            <p:nvPr userDrawn="1"/>
          </p:nvPicPr>
          <p:blipFill>
            <a:blip r:embed="rId7" r:link="rId8"/>
            <a:srcRect/>
            <a:stretch>
              <a:fillRect/>
            </a:stretch>
          </p:blipFill>
          <p:spPr bwMode="auto">
            <a:xfrm>
              <a:off x="1030288" y="215900"/>
              <a:ext cx="895350" cy="112713"/>
            </a:xfrm>
            <a:prstGeom prst="rect">
              <a:avLst/>
            </a:prstGeom>
            <a:noFill/>
            <a:ln w="9525">
              <a:noFill/>
              <a:miter lim="800000"/>
              <a:headEnd/>
              <a:tailEnd/>
            </a:ln>
          </p:spPr>
        </p:pic>
        <p:pic>
          <p:nvPicPr>
            <p:cNvPr id="16" name="theUofBC.png" descr="/Users/anngoncalves/Desktop/UBC PPT Templates explore/graphic objects/theUofBC.png"/>
            <p:cNvPicPr>
              <a:picLocks noChangeAspect="1"/>
            </p:cNvPicPr>
            <p:nvPr userDrawn="1"/>
          </p:nvPicPr>
          <p:blipFill>
            <a:blip r:embed="rId9" r:link="rId10"/>
            <a:srcRect/>
            <a:stretch>
              <a:fillRect/>
            </a:stretch>
          </p:blipFill>
          <p:spPr bwMode="auto">
            <a:xfrm>
              <a:off x="2578100" y="241300"/>
              <a:ext cx="2176463" cy="63500"/>
            </a:xfrm>
            <a:prstGeom prst="rect">
              <a:avLst/>
            </a:prstGeom>
            <a:noFill/>
            <a:ln w="9525">
              <a:noFill/>
              <a:miter lim="800000"/>
              <a:headEnd/>
              <a:tailEnd/>
            </a:ln>
          </p:spPr>
        </p:pic>
      </p:grpSp>
      <p:sp>
        <p:nvSpPr>
          <p:cNvPr id="3" name="Titre 2"/>
          <p:cNvSpPr>
            <a:spLocks noGrp="1"/>
          </p:cNvSpPr>
          <p:nvPr>
            <p:ph type="title"/>
          </p:nvPr>
        </p:nvSpPr>
        <p:spPr>
          <a:xfrm>
            <a:off x="128464" y="1340768"/>
            <a:ext cx="9860086" cy="1072291"/>
          </a:xfrm>
        </p:spPr>
        <p:txBody>
          <a:bodyPr/>
          <a:lstStyle/>
          <a:p>
            <a:pPr algn="ctr"/>
            <a:r>
              <a:rPr lang="en-US" sz="2800" dirty="0">
                <a:solidFill>
                  <a:srgbClr val="000000"/>
                </a:solidFill>
              </a:rPr>
              <a:t>Valorization </a:t>
            </a:r>
            <a:r>
              <a:rPr lang="en-US" sz="2800" dirty="0" smtClean="0">
                <a:solidFill>
                  <a:srgbClr val="000000"/>
                </a:solidFill>
              </a:rPr>
              <a:t>of low quality and stranded biomass resources in Mission</a:t>
            </a:r>
            <a:r>
              <a:rPr lang="en-US" sz="2800" dirty="0">
                <a:solidFill>
                  <a:srgbClr val="000000"/>
                </a:solidFill>
              </a:rPr>
              <a:t>, </a:t>
            </a:r>
            <a:r>
              <a:rPr lang="en-US" sz="2800" dirty="0" smtClean="0">
                <a:solidFill>
                  <a:srgbClr val="000000"/>
                </a:solidFill>
              </a:rPr>
              <a:t>BC</a:t>
            </a:r>
            <a:endParaRPr lang="en-US" sz="2800" dirty="0">
              <a:solidFill>
                <a:srgbClr val="000000"/>
              </a:solidFill>
              <a:effectLst/>
            </a:endParaRPr>
          </a:p>
        </p:txBody>
      </p:sp>
      <p:pic>
        <p:nvPicPr>
          <p:cNvPr id="5" name="Picture 4"/>
          <p:cNvPicPr>
            <a:picLocks noChangeAspect="1"/>
          </p:cNvPicPr>
          <p:nvPr/>
        </p:nvPicPr>
        <p:blipFill>
          <a:blip r:embed="rId11"/>
          <a:stretch>
            <a:fillRect/>
          </a:stretch>
        </p:blipFill>
        <p:spPr>
          <a:xfrm>
            <a:off x="7612312" y="6024335"/>
            <a:ext cx="2360713" cy="799395"/>
          </a:xfrm>
          <a:prstGeom prst="rect">
            <a:avLst/>
          </a:prstGeom>
        </p:spPr>
      </p:pic>
      <p:sp>
        <p:nvSpPr>
          <p:cNvPr id="7" name="Titre 2"/>
          <p:cNvSpPr txBox="1">
            <a:spLocks/>
          </p:cNvSpPr>
          <p:nvPr/>
        </p:nvSpPr>
        <p:spPr bwMode="auto">
          <a:xfrm>
            <a:off x="0" y="2492896"/>
            <a:ext cx="9997150" cy="187220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algn="l" rtl="0" eaLnBrk="1" fontAlgn="base" hangingPunct="1">
              <a:spcBef>
                <a:spcPct val="0"/>
              </a:spcBef>
              <a:spcAft>
                <a:spcPct val="0"/>
              </a:spcAft>
              <a:defRPr sz="2400" b="1" kern="1200">
                <a:solidFill>
                  <a:schemeClr val="tx2"/>
                </a:solidFill>
                <a:latin typeface="+mj-lt"/>
                <a:ea typeface="+mj-ea"/>
                <a:cs typeface="+mj-cs"/>
              </a:defRPr>
            </a:lvl1pPr>
            <a:lvl2pPr algn="ctr" rtl="0" eaLnBrk="1" fontAlgn="base" hangingPunct="1">
              <a:spcBef>
                <a:spcPct val="0"/>
              </a:spcBef>
              <a:spcAft>
                <a:spcPct val="0"/>
              </a:spcAft>
              <a:defRPr sz="3600">
                <a:solidFill>
                  <a:schemeClr val="tx1"/>
                </a:solidFill>
                <a:latin typeface="Calibri" pitchFamily="34" charset="0"/>
              </a:defRPr>
            </a:lvl2pPr>
            <a:lvl3pPr algn="ctr" rtl="0" eaLnBrk="1" fontAlgn="base" hangingPunct="1">
              <a:spcBef>
                <a:spcPct val="0"/>
              </a:spcBef>
              <a:spcAft>
                <a:spcPct val="0"/>
              </a:spcAft>
              <a:defRPr sz="3600">
                <a:solidFill>
                  <a:schemeClr val="tx1"/>
                </a:solidFill>
                <a:latin typeface="Calibri" pitchFamily="34" charset="0"/>
              </a:defRPr>
            </a:lvl3pPr>
            <a:lvl4pPr algn="ctr" rtl="0" eaLnBrk="1" fontAlgn="base" hangingPunct="1">
              <a:spcBef>
                <a:spcPct val="0"/>
              </a:spcBef>
              <a:spcAft>
                <a:spcPct val="0"/>
              </a:spcAft>
              <a:defRPr sz="3600">
                <a:solidFill>
                  <a:schemeClr val="tx1"/>
                </a:solidFill>
                <a:latin typeface="Calibri" pitchFamily="34" charset="0"/>
              </a:defRPr>
            </a:lvl4pPr>
            <a:lvl5pPr algn="ctr" rtl="0" eaLnBrk="1" fontAlgn="base" hangingPunct="1">
              <a:spcBef>
                <a:spcPct val="0"/>
              </a:spcBef>
              <a:spcAft>
                <a:spcPct val="0"/>
              </a:spcAft>
              <a:defRPr sz="3600">
                <a:solidFill>
                  <a:schemeClr val="tx1"/>
                </a:solidFill>
                <a:latin typeface="Calibri" pitchFamily="34" charset="0"/>
              </a:defRPr>
            </a:lvl5pPr>
            <a:lvl6pPr marL="457200" algn="ctr" rtl="0" eaLnBrk="1" fontAlgn="base" hangingPunct="1">
              <a:spcBef>
                <a:spcPct val="0"/>
              </a:spcBef>
              <a:spcAft>
                <a:spcPct val="0"/>
              </a:spcAft>
              <a:defRPr sz="3600">
                <a:solidFill>
                  <a:schemeClr val="tx1"/>
                </a:solidFill>
                <a:latin typeface="Calibri" pitchFamily="34" charset="0"/>
              </a:defRPr>
            </a:lvl6pPr>
            <a:lvl7pPr marL="914400" algn="ctr" rtl="0" eaLnBrk="1" fontAlgn="base" hangingPunct="1">
              <a:spcBef>
                <a:spcPct val="0"/>
              </a:spcBef>
              <a:spcAft>
                <a:spcPct val="0"/>
              </a:spcAft>
              <a:defRPr sz="3600">
                <a:solidFill>
                  <a:schemeClr val="tx1"/>
                </a:solidFill>
                <a:latin typeface="Calibri" pitchFamily="34" charset="0"/>
              </a:defRPr>
            </a:lvl7pPr>
            <a:lvl8pPr marL="1371600" algn="ctr" rtl="0" eaLnBrk="1" fontAlgn="base" hangingPunct="1">
              <a:spcBef>
                <a:spcPct val="0"/>
              </a:spcBef>
              <a:spcAft>
                <a:spcPct val="0"/>
              </a:spcAft>
              <a:defRPr sz="3600">
                <a:solidFill>
                  <a:schemeClr val="tx1"/>
                </a:solidFill>
                <a:latin typeface="Calibri" pitchFamily="34" charset="0"/>
              </a:defRPr>
            </a:lvl8pPr>
            <a:lvl9pPr marL="1828800" algn="ctr" rtl="0" eaLnBrk="1" fontAlgn="base" hangingPunct="1">
              <a:spcBef>
                <a:spcPct val="0"/>
              </a:spcBef>
              <a:spcAft>
                <a:spcPct val="0"/>
              </a:spcAft>
              <a:defRPr sz="3600">
                <a:solidFill>
                  <a:schemeClr val="tx1"/>
                </a:solidFill>
                <a:latin typeface="Calibri" pitchFamily="34" charset="0"/>
              </a:defRPr>
            </a:lvl9pPr>
          </a:lstStyle>
          <a:p>
            <a:pPr algn="ctr"/>
            <a:r>
              <a:rPr lang="en-US" sz="2200" dirty="0" smtClean="0">
                <a:solidFill>
                  <a:schemeClr val="bg1"/>
                </a:solidFill>
              </a:rPr>
              <a:t>Mahmood Ebadian, Fahimeh Yazdanpanah, Shahab Sokhansanj</a:t>
            </a:r>
            <a:r>
              <a:rPr lang="en-US" sz="2200" dirty="0">
                <a:solidFill>
                  <a:schemeClr val="bg1"/>
                </a:solidFill>
              </a:rPr>
              <a:t>, Évelyne Thiffault</a:t>
            </a:r>
            <a:endParaRPr lang="en-US" sz="2200" dirty="0" smtClean="0">
              <a:solidFill>
                <a:schemeClr val="bg1"/>
              </a:solidFill>
            </a:endParaRPr>
          </a:p>
          <a:p>
            <a:pPr algn="ctr"/>
            <a:endParaRPr lang="en-US" sz="1500" dirty="0" smtClean="0">
              <a:solidFill>
                <a:schemeClr val="bg1"/>
              </a:solidFill>
            </a:endParaRPr>
          </a:p>
          <a:p>
            <a:pPr algn="ctr"/>
            <a:r>
              <a:rPr lang="en-US" sz="1800" dirty="0" smtClean="0">
                <a:solidFill>
                  <a:schemeClr val="bg1"/>
                </a:solidFill>
              </a:rPr>
              <a:t>Biomass and Bioenergy Research Group, UBC</a:t>
            </a:r>
          </a:p>
          <a:p>
            <a:pPr algn="ctr"/>
            <a:r>
              <a:rPr lang="en-US" sz="1800" dirty="0" smtClean="0">
                <a:solidFill>
                  <a:schemeClr val="bg1"/>
                </a:solidFill>
              </a:rPr>
              <a:t>Forestry Task Force, BioFuelNet Canada</a:t>
            </a:r>
          </a:p>
          <a:p>
            <a:pPr algn="ctr"/>
            <a:endParaRPr lang="en-US" sz="1800" dirty="0" smtClean="0">
              <a:solidFill>
                <a:schemeClr val="bg1"/>
              </a:solidFill>
            </a:endParaRPr>
          </a:p>
          <a:p>
            <a:pPr algn="ctr"/>
            <a:r>
              <a:rPr lang="en-US" sz="1800" dirty="0" smtClean="0">
                <a:solidFill>
                  <a:schemeClr val="bg1"/>
                </a:solidFill>
              </a:rPr>
              <a:t>BiofuelNet/IEA Bioenergy Workshop, Vancouver, September 21-22, </a:t>
            </a:r>
            <a:r>
              <a:rPr lang="en-US" sz="1800" dirty="0">
                <a:solidFill>
                  <a:schemeClr val="bg1"/>
                </a:solidFill>
              </a:rPr>
              <a:t>2016</a:t>
            </a:r>
          </a:p>
        </p:txBody>
      </p:sp>
      <p:pic>
        <p:nvPicPr>
          <p:cNvPr id="17" name="Picture 16" descr="Screen Clippin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0" y="6008630"/>
            <a:ext cx="2714282" cy="815100"/>
          </a:xfrm>
          <a:prstGeom prst="rect">
            <a:avLst/>
          </a:prstGeom>
        </p:spPr>
      </p:pic>
      <p:pic>
        <p:nvPicPr>
          <p:cNvPr id="2" name="Picture 1"/>
          <p:cNvPicPr>
            <a:picLocks noChangeAspect="1"/>
          </p:cNvPicPr>
          <p:nvPr/>
        </p:nvPicPr>
        <p:blipFill>
          <a:blip r:embed="rId13"/>
          <a:stretch>
            <a:fillRect/>
          </a:stretch>
        </p:blipFill>
        <p:spPr>
          <a:xfrm>
            <a:off x="3152800" y="6048182"/>
            <a:ext cx="3888432" cy="765194"/>
          </a:xfrm>
          <a:prstGeom prst="rect">
            <a:avLst/>
          </a:prstGeom>
        </p:spPr>
      </p:pic>
    </p:spTree>
    <p:extLst>
      <p:ext uri="{BB962C8B-B14F-4D97-AF65-F5344CB8AC3E}">
        <p14:creationId xmlns:p14="http://schemas.microsoft.com/office/powerpoint/2010/main" val="4469548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US" dirty="0" smtClean="0"/>
              <a:t>Forest Industry in BC Coastal Region</a:t>
            </a:r>
            <a:endParaRPr lang="en-US" dirty="0"/>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pic>
        <p:nvPicPr>
          <p:cNvPr id="2" name="Picture 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488" y="908720"/>
            <a:ext cx="3267531" cy="2152950"/>
          </a:xfrm>
          <a:prstGeom prst="rect">
            <a:avLst/>
          </a:prstGeom>
        </p:spPr>
      </p:pic>
      <p:sp>
        <p:nvSpPr>
          <p:cNvPr id="11" name="Content Placeholder 1"/>
          <p:cNvSpPr txBox="1">
            <a:spLocks/>
          </p:cNvSpPr>
          <p:nvPr/>
        </p:nvSpPr>
        <p:spPr bwMode="auto">
          <a:xfrm>
            <a:off x="3615111" y="764704"/>
            <a:ext cx="6136525" cy="267995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182880" indent="-183600" algn="just">
              <a:spcBef>
                <a:spcPct val="20000"/>
              </a:spcBef>
              <a:buClr>
                <a:schemeClr val="tx2"/>
              </a:buClr>
              <a:buFont typeface="Wingdings 3" pitchFamily="18" charset="2"/>
              <a:buChar char=""/>
              <a:defRPr/>
            </a:pPr>
            <a:r>
              <a:rPr lang="en-CA" sz="2000" b="1" dirty="0" smtClean="0">
                <a:solidFill>
                  <a:srgbClr val="000000"/>
                </a:solidFill>
                <a:latin typeface="+mn-lt"/>
              </a:rPr>
              <a:t>Cumulative Allowable Annual Cut (AAC) : 22 million m</a:t>
            </a:r>
            <a:r>
              <a:rPr lang="en-CA" sz="2000" b="1" baseline="30000" dirty="0" smtClean="0">
                <a:solidFill>
                  <a:srgbClr val="000000"/>
                </a:solidFill>
                <a:latin typeface="+mn-lt"/>
              </a:rPr>
              <a:t>3</a:t>
            </a:r>
          </a:p>
          <a:p>
            <a:pPr marL="182880" indent="-183600" algn="just">
              <a:spcBef>
                <a:spcPct val="20000"/>
              </a:spcBef>
              <a:buClr>
                <a:schemeClr val="tx2"/>
              </a:buClr>
              <a:buFont typeface="Wingdings 3" pitchFamily="18" charset="2"/>
              <a:buChar char=""/>
              <a:defRPr/>
            </a:pPr>
            <a:r>
              <a:rPr lang="en-CA" sz="2000" b="1" dirty="0" smtClean="0">
                <a:solidFill>
                  <a:srgbClr val="000000"/>
                </a:solidFill>
                <a:latin typeface="+mn-lt"/>
              </a:rPr>
              <a:t>Sawlog </a:t>
            </a:r>
            <a:r>
              <a:rPr lang="en-CA" sz="2000" b="1" dirty="0">
                <a:solidFill>
                  <a:srgbClr val="000000"/>
                </a:solidFill>
                <a:latin typeface="+mn-lt"/>
              </a:rPr>
              <a:t>and pulp log </a:t>
            </a:r>
            <a:r>
              <a:rPr lang="en-CA" sz="2000" b="1" dirty="0" smtClean="0">
                <a:solidFill>
                  <a:srgbClr val="000000"/>
                </a:solidFill>
                <a:latin typeface="+mn-lt"/>
              </a:rPr>
              <a:t>demand: </a:t>
            </a:r>
            <a:r>
              <a:rPr lang="en-CA" sz="2000" b="1" dirty="0">
                <a:solidFill>
                  <a:srgbClr val="000000"/>
                </a:solidFill>
                <a:latin typeface="+mn-lt"/>
              </a:rPr>
              <a:t>14.2 million m</a:t>
            </a:r>
            <a:r>
              <a:rPr lang="en-CA" sz="2000" b="1" baseline="30000" dirty="0">
                <a:solidFill>
                  <a:srgbClr val="000000"/>
                </a:solidFill>
                <a:latin typeface="+mn-lt"/>
              </a:rPr>
              <a:t>3</a:t>
            </a:r>
            <a:r>
              <a:rPr lang="en-CA" sz="2000" b="1" dirty="0">
                <a:solidFill>
                  <a:srgbClr val="000000"/>
                </a:solidFill>
                <a:latin typeface="+mn-lt"/>
              </a:rPr>
              <a:t> </a:t>
            </a:r>
            <a:endParaRPr lang="en-CA" sz="2000" b="1" dirty="0" smtClean="0">
              <a:solidFill>
                <a:srgbClr val="000000"/>
              </a:solidFill>
              <a:latin typeface="+mn-lt"/>
            </a:endParaRPr>
          </a:p>
          <a:p>
            <a:pPr marL="182880" indent="-183600" algn="just">
              <a:spcBef>
                <a:spcPct val="20000"/>
              </a:spcBef>
              <a:buClr>
                <a:schemeClr val="tx2"/>
              </a:buClr>
              <a:buFont typeface="Wingdings 3" pitchFamily="18" charset="2"/>
              <a:buChar char=""/>
              <a:defRPr/>
            </a:pPr>
            <a:r>
              <a:rPr lang="en-CA" sz="2000" b="1" dirty="0" smtClean="0">
                <a:solidFill>
                  <a:srgbClr val="000000"/>
                </a:solidFill>
                <a:latin typeface="+mn-lt"/>
              </a:rPr>
              <a:t>21 </a:t>
            </a:r>
            <a:r>
              <a:rPr lang="en-CA" sz="2000" b="1" dirty="0">
                <a:solidFill>
                  <a:srgbClr val="000000"/>
                </a:solidFill>
                <a:latin typeface="+mn-lt"/>
              </a:rPr>
              <a:t>sawmills, 3 plywood mills, </a:t>
            </a:r>
            <a:r>
              <a:rPr lang="en-CA" sz="2000" b="1" dirty="0" smtClean="0">
                <a:solidFill>
                  <a:srgbClr val="000000"/>
                </a:solidFill>
                <a:latin typeface="+mn-lt"/>
              </a:rPr>
              <a:t>6 pulp </a:t>
            </a:r>
            <a:r>
              <a:rPr lang="en-CA" sz="2000" b="1" dirty="0">
                <a:solidFill>
                  <a:srgbClr val="000000"/>
                </a:solidFill>
                <a:latin typeface="+mn-lt"/>
              </a:rPr>
              <a:t>and paper mills and several shake and shingle </a:t>
            </a:r>
            <a:r>
              <a:rPr lang="en-CA" sz="2000" b="1" dirty="0" smtClean="0">
                <a:solidFill>
                  <a:srgbClr val="000000"/>
                </a:solidFill>
                <a:latin typeface="+mn-lt"/>
              </a:rPr>
              <a:t>mills</a:t>
            </a:r>
          </a:p>
        </p:txBody>
      </p:sp>
      <p:sp>
        <p:nvSpPr>
          <p:cNvPr id="6" name="TextBox 5"/>
          <p:cNvSpPr txBox="1"/>
          <p:nvPr/>
        </p:nvSpPr>
        <p:spPr>
          <a:xfrm>
            <a:off x="8363661" y="6453336"/>
            <a:ext cx="1570302" cy="307777"/>
          </a:xfrm>
          <a:prstGeom prst="rect">
            <a:avLst/>
          </a:prstGeom>
          <a:noFill/>
        </p:spPr>
        <p:txBody>
          <a:bodyPr wrap="none" rtlCol="0">
            <a:spAutoFit/>
          </a:bodyPr>
          <a:lstStyle/>
          <a:p>
            <a:pPr algn="l">
              <a:buClr>
                <a:schemeClr val="tx2"/>
              </a:buClr>
            </a:pPr>
            <a:r>
              <a:rPr lang="en-US" sz="1400" dirty="0" smtClean="0">
                <a:solidFill>
                  <a:schemeClr val="bg1">
                    <a:lumMod val="50000"/>
                  </a:schemeClr>
                </a:solidFill>
                <a:latin typeface="+mn-lt"/>
              </a:rPr>
              <a:t>Source: Hall, 2014.</a:t>
            </a:r>
          </a:p>
        </p:txBody>
      </p:sp>
      <p:pic>
        <p:nvPicPr>
          <p:cNvPr id="10" name="Picture 9"/>
          <p:cNvPicPr/>
          <p:nvPr/>
        </p:nvPicPr>
        <p:blipFill>
          <a:blip r:embed="rId4"/>
          <a:stretch>
            <a:fillRect/>
          </a:stretch>
        </p:blipFill>
        <p:spPr>
          <a:xfrm>
            <a:off x="1928664" y="3212976"/>
            <a:ext cx="5956156" cy="2808312"/>
          </a:xfrm>
          <a:prstGeom prst="rect">
            <a:avLst/>
          </a:prstGeom>
        </p:spPr>
      </p:pic>
      <p:sp>
        <p:nvSpPr>
          <p:cNvPr id="4" name="Rectangle 3"/>
          <p:cNvSpPr/>
          <p:nvPr/>
        </p:nvSpPr>
        <p:spPr>
          <a:xfrm>
            <a:off x="3152800" y="6008926"/>
            <a:ext cx="3921715" cy="369332"/>
          </a:xfrm>
          <a:prstGeom prst="rect">
            <a:avLst/>
          </a:prstGeom>
        </p:spPr>
        <p:txBody>
          <a:bodyPr wrap="none">
            <a:spAutoFit/>
          </a:bodyPr>
          <a:lstStyle/>
          <a:p>
            <a:r>
              <a:rPr lang="en-US" b="1" dirty="0">
                <a:solidFill>
                  <a:srgbClr val="000000"/>
                </a:solidFill>
                <a:latin typeface="Calibri" panose="020F0502020204030204" pitchFamily="34" charset="0"/>
                <a:ea typeface="Calibri" panose="020F0502020204030204" pitchFamily="34" charset="0"/>
                <a:cs typeface="Arial" panose="020B0604020202020204" pitchFamily="34" charset="0"/>
              </a:rPr>
              <a:t>BC coastal hog fuel supply and demand</a:t>
            </a:r>
            <a:endParaRPr lang="en-US" dirty="0">
              <a:solidFill>
                <a:srgbClr val="000000"/>
              </a:solidFill>
            </a:endParaRPr>
          </a:p>
        </p:txBody>
      </p:sp>
    </p:spTree>
    <p:extLst>
      <p:ext uri="{BB962C8B-B14F-4D97-AF65-F5344CB8AC3E}">
        <p14:creationId xmlns:p14="http://schemas.microsoft.com/office/powerpoint/2010/main" val="31965540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US" dirty="0" smtClean="0"/>
              <a:t>Hog fuel</a:t>
            </a:r>
            <a:endParaRPr lang="en-US" dirty="0"/>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sp>
        <p:nvSpPr>
          <p:cNvPr id="11" name="Content Placeholder 1"/>
          <p:cNvSpPr txBox="1">
            <a:spLocks/>
          </p:cNvSpPr>
          <p:nvPr/>
        </p:nvSpPr>
        <p:spPr bwMode="auto">
          <a:xfrm>
            <a:off x="546848" y="869369"/>
            <a:ext cx="9014665" cy="183955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182880" indent="-183600" algn="just">
              <a:spcBef>
                <a:spcPct val="20000"/>
              </a:spcBef>
              <a:buClr>
                <a:schemeClr val="tx2"/>
              </a:buClr>
              <a:buFont typeface="Wingdings 3" pitchFamily="18" charset="2"/>
              <a:buChar char=""/>
              <a:defRPr/>
            </a:pPr>
            <a:r>
              <a:rPr lang="en-CA" sz="2000" b="1" dirty="0" smtClean="0">
                <a:solidFill>
                  <a:srgbClr val="000000"/>
                </a:solidFill>
                <a:latin typeface="+mn-lt"/>
              </a:rPr>
              <a:t>By-products of processing of logs at coastal log sorts</a:t>
            </a:r>
          </a:p>
          <a:p>
            <a:pPr marL="182880" indent="-183600" algn="just">
              <a:spcBef>
                <a:spcPct val="20000"/>
              </a:spcBef>
              <a:buClr>
                <a:schemeClr val="tx2"/>
              </a:buClr>
              <a:buFont typeface="Wingdings 3" pitchFamily="18" charset="2"/>
              <a:buChar char=""/>
              <a:defRPr/>
            </a:pPr>
            <a:r>
              <a:rPr lang="en-CA" sz="2000" b="1" dirty="0" smtClean="0">
                <a:solidFill>
                  <a:srgbClr val="000000"/>
                </a:solidFill>
                <a:latin typeface="+mn-lt"/>
              </a:rPr>
              <a:t>By-products of whole log chipping facilities for the manufacture of wood chips</a:t>
            </a:r>
            <a:r>
              <a:rPr lang="en-CA" sz="2000" b="1" dirty="0">
                <a:solidFill>
                  <a:srgbClr val="000000"/>
                </a:solidFill>
                <a:latin typeface="+mn-lt"/>
              </a:rPr>
              <a:t> </a:t>
            </a:r>
            <a:r>
              <a:rPr lang="en-CA" sz="2000" b="1" dirty="0" smtClean="0">
                <a:solidFill>
                  <a:srgbClr val="000000"/>
                </a:solidFill>
                <a:latin typeface="+mn-lt"/>
              </a:rPr>
              <a:t>for pulp and paper</a:t>
            </a:r>
          </a:p>
          <a:p>
            <a:pPr marL="182880" indent="-183600" algn="just">
              <a:spcBef>
                <a:spcPct val="20000"/>
              </a:spcBef>
              <a:buClr>
                <a:schemeClr val="tx2"/>
              </a:buClr>
              <a:buFont typeface="Wingdings 3" pitchFamily="18" charset="2"/>
              <a:buChar char=""/>
              <a:defRPr/>
            </a:pPr>
            <a:r>
              <a:rPr lang="en-CA" sz="2000" b="1" dirty="0">
                <a:solidFill>
                  <a:srgbClr val="000000"/>
                </a:solidFill>
                <a:latin typeface="+mn-lt"/>
              </a:rPr>
              <a:t>By-products of </a:t>
            </a:r>
            <a:r>
              <a:rPr lang="en-CA" sz="2000" b="1" dirty="0" smtClean="0">
                <a:solidFill>
                  <a:srgbClr val="000000"/>
                </a:solidFill>
                <a:latin typeface="+mn-lt"/>
              </a:rPr>
              <a:t>the manufacture of lumbers at sawmills</a:t>
            </a:r>
          </a:p>
          <a:p>
            <a:pPr marL="182880" indent="-183600" algn="just">
              <a:spcBef>
                <a:spcPct val="20000"/>
              </a:spcBef>
              <a:buClr>
                <a:schemeClr val="tx2"/>
              </a:buClr>
              <a:buFont typeface="Wingdings 3" pitchFamily="18" charset="2"/>
              <a:buChar char=""/>
              <a:defRPr/>
            </a:pPr>
            <a:r>
              <a:rPr lang="en-CA" sz="2000" b="1" dirty="0" smtClean="0">
                <a:solidFill>
                  <a:srgbClr val="000000"/>
                </a:solidFill>
                <a:latin typeface="+mn-lt"/>
              </a:rPr>
              <a:t>Urban wood waste</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29064" y="2708921"/>
            <a:ext cx="3933056" cy="393305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0552" y="2708921"/>
            <a:ext cx="3933056" cy="3933056"/>
          </a:xfrm>
          <a:prstGeom prst="rect">
            <a:avLst/>
          </a:prstGeom>
        </p:spPr>
      </p:pic>
    </p:spTree>
    <p:extLst>
      <p:ext uri="{BB962C8B-B14F-4D97-AF65-F5344CB8AC3E}">
        <p14:creationId xmlns:p14="http://schemas.microsoft.com/office/powerpoint/2010/main" val="35342187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US" dirty="0" smtClean="0"/>
              <a:t>Challenges with hog fuel in BC Coastal region</a:t>
            </a:r>
            <a:endParaRPr lang="en-US" dirty="0"/>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sp>
        <p:nvSpPr>
          <p:cNvPr id="7" name="TextBox 6"/>
          <p:cNvSpPr txBox="1"/>
          <p:nvPr/>
        </p:nvSpPr>
        <p:spPr>
          <a:xfrm>
            <a:off x="170076" y="980728"/>
            <a:ext cx="2250347" cy="4893647"/>
          </a:xfrm>
          <a:prstGeom prst="rect">
            <a:avLst/>
          </a:prstGeom>
          <a:noFill/>
        </p:spPr>
        <p:txBody>
          <a:bodyPr wrap="square" rtlCol="0">
            <a:spAutoFit/>
          </a:bodyPr>
          <a:lstStyle/>
          <a:p>
            <a:r>
              <a:rPr lang="en-CA" sz="1200" b="1" dirty="0">
                <a:solidFill>
                  <a:srgbClr val="000000"/>
                </a:solidFill>
              </a:rPr>
              <a:t>High Moisture Content – 50 to 65%</a:t>
            </a:r>
          </a:p>
          <a:p>
            <a:pPr marL="139303" indent="-139303">
              <a:buFontTx/>
              <a:buChar char="-"/>
            </a:pPr>
            <a:r>
              <a:rPr lang="en-CA" sz="1200" dirty="0">
                <a:solidFill>
                  <a:srgbClr val="000000"/>
                </a:solidFill>
              </a:rPr>
              <a:t>Poor combustion requires fossil fuel additive to burn</a:t>
            </a:r>
          </a:p>
          <a:p>
            <a:pPr marL="139303" indent="-139303">
              <a:buFontTx/>
              <a:buChar char="-"/>
            </a:pPr>
            <a:r>
              <a:rPr lang="en-CA" sz="1200" dirty="0">
                <a:solidFill>
                  <a:srgbClr val="000000"/>
                </a:solidFill>
              </a:rPr>
              <a:t>During winter months excessive moisture prevents producers from maximizing steam rates</a:t>
            </a:r>
          </a:p>
          <a:p>
            <a:endParaRPr lang="en-CA" sz="1200" dirty="0">
              <a:solidFill>
                <a:srgbClr val="000000"/>
              </a:solidFill>
            </a:endParaRPr>
          </a:p>
          <a:p>
            <a:endParaRPr lang="en-CA" sz="1200" dirty="0">
              <a:solidFill>
                <a:srgbClr val="000000"/>
              </a:solidFill>
            </a:endParaRPr>
          </a:p>
          <a:p>
            <a:r>
              <a:rPr lang="en-CA" sz="1200" b="1" dirty="0">
                <a:solidFill>
                  <a:srgbClr val="000000"/>
                </a:solidFill>
              </a:rPr>
              <a:t>High Fine Particulate Levels – up to 25%</a:t>
            </a:r>
          </a:p>
          <a:p>
            <a:pPr marL="139303" indent="-139303">
              <a:buFontTx/>
              <a:buChar char="-"/>
            </a:pPr>
            <a:r>
              <a:rPr lang="en-CA" sz="1200" dirty="0">
                <a:solidFill>
                  <a:srgbClr val="000000"/>
                </a:solidFill>
              </a:rPr>
              <a:t>Causes boiler issues and plugging of heat exchangers in power boilers</a:t>
            </a:r>
          </a:p>
          <a:p>
            <a:endParaRPr lang="en-CA" sz="1200" dirty="0">
              <a:solidFill>
                <a:srgbClr val="000000"/>
              </a:solidFill>
            </a:endParaRPr>
          </a:p>
          <a:p>
            <a:endParaRPr lang="en-CA" sz="1200" dirty="0">
              <a:solidFill>
                <a:srgbClr val="000000"/>
              </a:solidFill>
            </a:endParaRPr>
          </a:p>
          <a:p>
            <a:r>
              <a:rPr lang="en-CA" sz="1200" b="1" dirty="0">
                <a:solidFill>
                  <a:srgbClr val="000000"/>
                </a:solidFill>
              </a:rPr>
              <a:t>Inconsistent particle sizes</a:t>
            </a:r>
          </a:p>
          <a:p>
            <a:pPr marL="139303" indent="-139303">
              <a:buFontTx/>
              <a:buChar char="-"/>
            </a:pPr>
            <a:r>
              <a:rPr lang="en-CA" sz="1200" dirty="0">
                <a:solidFill>
                  <a:srgbClr val="000000"/>
                </a:solidFill>
              </a:rPr>
              <a:t>Irregular and incomplete combustion</a:t>
            </a:r>
          </a:p>
          <a:p>
            <a:endParaRPr lang="en-CA" sz="1200" dirty="0">
              <a:solidFill>
                <a:srgbClr val="000000"/>
              </a:solidFill>
            </a:endParaRPr>
          </a:p>
          <a:p>
            <a:endParaRPr lang="en-CA" sz="1200" dirty="0">
              <a:solidFill>
                <a:srgbClr val="000000"/>
              </a:solidFill>
            </a:endParaRPr>
          </a:p>
          <a:p>
            <a:r>
              <a:rPr lang="en-CA" sz="1200" b="1" dirty="0">
                <a:solidFill>
                  <a:srgbClr val="000000"/>
                </a:solidFill>
              </a:rPr>
              <a:t>High Chlorine Content</a:t>
            </a:r>
          </a:p>
          <a:p>
            <a:pPr marL="139303" indent="-139303">
              <a:buFontTx/>
              <a:buChar char="-"/>
            </a:pPr>
            <a:r>
              <a:rPr lang="en-CA" sz="1200" dirty="0">
                <a:solidFill>
                  <a:srgbClr val="000000"/>
                </a:solidFill>
              </a:rPr>
              <a:t>Limits </a:t>
            </a:r>
            <a:r>
              <a:rPr lang="en-CA" sz="1200" dirty="0" err="1">
                <a:solidFill>
                  <a:srgbClr val="000000"/>
                </a:solidFill>
              </a:rPr>
              <a:t>useability</a:t>
            </a:r>
            <a:endParaRPr lang="en-CA" sz="1200" dirty="0">
              <a:solidFill>
                <a:srgbClr val="000000"/>
              </a:solidFill>
            </a:endParaRPr>
          </a:p>
          <a:p>
            <a:pPr marL="139303" indent="-139303">
              <a:buFontTx/>
              <a:buChar char="-"/>
            </a:pPr>
            <a:r>
              <a:rPr lang="en-CA" sz="1200" dirty="0">
                <a:solidFill>
                  <a:srgbClr val="000000"/>
                </a:solidFill>
              </a:rPr>
              <a:t>Creates pollution upon combustion</a:t>
            </a:r>
          </a:p>
        </p:txBody>
      </p:sp>
      <p:sp>
        <p:nvSpPr>
          <p:cNvPr id="8" name="TextBox 7"/>
          <p:cNvSpPr txBox="1"/>
          <p:nvPr/>
        </p:nvSpPr>
        <p:spPr>
          <a:xfrm>
            <a:off x="7628428" y="980728"/>
            <a:ext cx="2250347" cy="4339650"/>
          </a:xfrm>
          <a:prstGeom prst="rect">
            <a:avLst/>
          </a:prstGeom>
          <a:noFill/>
        </p:spPr>
        <p:txBody>
          <a:bodyPr wrap="square" rtlCol="0">
            <a:spAutoFit/>
          </a:bodyPr>
          <a:lstStyle/>
          <a:p>
            <a:r>
              <a:rPr lang="en-CA" sz="1200" b="1" dirty="0">
                <a:solidFill>
                  <a:srgbClr val="000000"/>
                </a:solidFill>
              </a:rPr>
              <a:t>Low Demand</a:t>
            </a:r>
          </a:p>
          <a:p>
            <a:pPr marL="139303" indent="-139303">
              <a:buFontTx/>
              <a:buChar char="-"/>
            </a:pPr>
            <a:r>
              <a:rPr lang="en-CA" sz="1200" dirty="0">
                <a:solidFill>
                  <a:srgbClr val="000000"/>
                </a:solidFill>
              </a:rPr>
              <a:t>Viewed as a problem by producers</a:t>
            </a:r>
          </a:p>
          <a:p>
            <a:pPr marL="139303" indent="-139303">
              <a:buFontTx/>
              <a:buChar char="-"/>
            </a:pPr>
            <a:r>
              <a:rPr lang="en-CA" sz="1200" dirty="0">
                <a:solidFill>
                  <a:srgbClr val="000000"/>
                </a:solidFill>
              </a:rPr>
              <a:t>Creates storage issues</a:t>
            </a:r>
          </a:p>
          <a:p>
            <a:pPr marL="139303" indent="-139303">
              <a:buFontTx/>
              <a:buChar char="-"/>
            </a:pPr>
            <a:r>
              <a:rPr lang="en-CA" sz="1200" dirty="0">
                <a:solidFill>
                  <a:srgbClr val="000000"/>
                </a:solidFill>
              </a:rPr>
              <a:t>Low value necessary for pulp producers </a:t>
            </a:r>
          </a:p>
          <a:p>
            <a:pPr marL="139303" indent="-139303">
              <a:buFontTx/>
              <a:buChar char="-"/>
            </a:pPr>
            <a:r>
              <a:rPr lang="en-CA" sz="1200" dirty="0">
                <a:solidFill>
                  <a:srgbClr val="000000"/>
                </a:solidFill>
              </a:rPr>
              <a:t>Low value provides no incentives for producers to upgrade fuels</a:t>
            </a:r>
          </a:p>
          <a:p>
            <a:endParaRPr lang="en-CA" sz="1200" dirty="0">
              <a:solidFill>
                <a:srgbClr val="000000"/>
              </a:solidFill>
            </a:endParaRPr>
          </a:p>
          <a:p>
            <a:endParaRPr lang="en-CA" sz="1200" dirty="0">
              <a:solidFill>
                <a:srgbClr val="000000"/>
              </a:solidFill>
            </a:endParaRPr>
          </a:p>
          <a:p>
            <a:r>
              <a:rPr lang="en-CA" sz="1200" b="1" dirty="0">
                <a:solidFill>
                  <a:srgbClr val="000000"/>
                </a:solidFill>
              </a:rPr>
              <a:t>Environmental Concerns</a:t>
            </a:r>
          </a:p>
          <a:p>
            <a:pPr marL="139303" indent="-139303">
              <a:buFontTx/>
              <a:buChar char="-"/>
            </a:pPr>
            <a:r>
              <a:rPr lang="en-CA" sz="1200" dirty="0">
                <a:solidFill>
                  <a:srgbClr val="000000"/>
                </a:solidFill>
              </a:rPr>
              <a:t>Wet fuel creates increased emissions when burnt</a:t>
            </a:r>
          </a:p>
          <a:p>
            <a:pPr marL="139303" indent="-139303">
              <a:buFontTx/>
              <a:buChar char="-"/>
            </a:pPr>
            <a:r>
              <a:rPr lang="en-CA" sz="1200" dirty="0">
                <a:solidFill>
                  <a:srgbClr val="000000"/>
                </a:solidFill>
              </a:rPr>
              <a:t>Wet hog fuel piles spontaneously combust</a:t>
            </a:r>
          </a:p>
          <a:p>
            <a:pPr marL="139303" indent="-139303">
              <a:buFontTx/>
              <a:buChar char="-"/>
            </a:pPr>
            <a:r>
              <a:rPr lang="en-CA" sz="1200" dirty="0">
                <a:solidFill>
                  <a:srgbClr val="000000"/>
                </a:solidFill>
              </a:rPr>
              <a:t>Significant </a:t>
            </a:r>
            <a:r>
              <a:rPr lang="en-CA" sz="1200" dirty="0" smtClean="0">
                <a:solidFill>
                  <a:srgbClr val="000000"/>
                </a:solidFill>
              </a:rPr>
              <a:t>CO2e </a:t>
            </a:r>
            <a:r>
              <a:rPr lang="en-CA" sz="1200" dirty="0">
                <a:solidFill>
                  <a:srgbClr val="000000"/>
                </a:solidFill>
              </a:rPr>
              <a:t>and VOC releases from burning fossil fuels to combust</a:t>
            </a:r>
          </a:p>
          <a:p>
            <a:pPr marL="139303" indent="-139303">
              <a:buFontTx/>
              <a:buChar char="-"/>
            </a:pPr>
            <a:r>
              <a:rPr lang="en-CA" sz="1200" dirty="0">
                <a:solidFill>
                  <a:srgbClr val="000000"/>
                </a:solidFill>
              </a:rPr>
              <a:t>Legacy piles of hog fuel off-gas causing additional green house gas emissions</a:t>
            </a:r>
          </a:p>
          <a:p>
            <a:endParaRPr lang="en-CA" sz="1200" dirty="0">
              <a:solidFill>
                <a:srgbClr val="000000"/>
              </a:solidFill>
            </a:endParaRPr>
          </a:p>
        </p:txBody>
      </p:sp>
      <p:pic>
        <p:nvPicPr>
          <p:cNvPr id="9" name="Picture 8"/>
          <p:cNvPicPr/>
          <p:nvPr/>
        </p:nvPicPr>
        <p:blipFill>
          <a:blip r:embed="rId3" cstate="print">
            <a:extLst>
              <a:ext uri="{28A0092B-C50C-407E-A947-70E740481C1C}">
                <a14:useLocalDpi xmlns:a14="http://schemas.microsoft.com/office/drawing/2010/main" val="0"/>
              </a:ext>
            </a:extLst>
          </a:blip>
          <a:stretch>
            <a:fillRect/>
          </a:stretch>
        </p:blipFill>
        <p:spPr>
          <a:xfrm>
            <a:off x="3356997" y="4509120"/>
            <a:ext cx="3136900" cy="2091055"/>
          </a:xfrm>
          <a:prstGeom prst="rect">
            <a:avLst/>
          </a:prstGeom>
        </p:spPr>
      </p:pic>
      <p:sp>
        <p:nvSpPr>
          <p:cNvPr id="10" name="Rectangle 9"/>
          <p:cNvSpPr/>
          <p:nvPr/>
        </p:nvSpPr>
        <p:spPr>
          <a:xfrm>
            <a:off x="3207007" y="6524598"/>
            <a:ext cx="3462358" cy="323165"/>
          </a:xfrm>
          <a:prstGeom prst="rect">
            <a:avLst/>
          </a:prstGeom>
        </p:spPr>
        <p:txBody>
          <a:bodyPr wrap="none">
            <a:spAutoFit/>
          </a:bodyPr>
          <a:lstStyle/>
          <a:p>
            <a:r>
              <a:rPr lang="en-US" sz="1500" b="1" dirty="0">
                <a:latin typeface="Calibri" panose="020F0502020204030204" pitchFamily="34" charset="0"/>
                <a:ea typeface="Calibri" panose="020F0502020204030204" pitchFamily="34" charset="0"/>
                <a:cs typeface="Arial" panose="020B0604020202020204" pitchFamily="34" charset="0"/>
              </a:rPr>
              <a:t>(Photo by Gordon, Wikimedia Commons)</a:t>
            </a:r>
            <a:endParaRPr lang="en-US" sz="1500" dirty="0"/>
          </a:p>
        </p:txBody>
      </p:sp>
      <p:pic>
        <p:nvPicPr>
          <p:cNvPr id="6" name="Content Placeholder 3"/>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2511457" y="1196752"/>
            <a:ext cx="5033831" cy="3536236"/>
          </a:xfrm>
        </p:spPr>
      </p:pic>
    </p:spTree>
    <p:extLst>
      <p:ext uri="{BB962C8B-B14F-4D97-AF65-F5344CB8AC3E}">
        <p14:creationId xmlns:p14="http://schemas.microsoft.com/office/powerpoint/2010/main" val="3201640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 calcmode="lin" valueType="num">
                                      <p:cBhvr additive="base">
                                        <p:cTn id="11"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 calcmode="lin" valueType="num">
                                      <p:cBhvr additive="base">
                                        <p:cTn id="15"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7">
                                            <p:txEl>
                                              <p:pRg st="5" end="5"/>
                                            </p:txEl>
                                          </p:spTgt>
                                        </p:tgtEl>
                                        <p:attrNameLst>
                                          <p:attrName>style.visibility</p:attrName>
                                        </p:attrNameLst>
                                      </p:cBhvr>
                                      <p:to>
                                        <p:strVal val="visible"/>
                                      </p:to>
                                    </p:set>
                                    <p:anim calcmode="lin" valueType="num">
                                      <p:cBhvr additive="base">
                                        <p:cTn id="21"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7">
                                            <p:txEl>
                                              <p:pRg st="5" end="5"/>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7">
                                            <p:txEl>
                                              <p:pRg st="6" end="6"/>
                                            </p:txEl>
                                          </p:spTgt>
                                        </p:tgtEl>
                                        <p:attrNameLst>
                                          <p:attrName>style.visibility</p:attrName>
                                        </p:attrNameLst>
                                      </p:cBhvr>
                                      <p:to>
                                        <p:strVal val="visible"/>
                                      </p:to>
                                    </p:set>
                                    <p:anim calcmode="lin" valueType="num">
                                      <p:cBhvr additive="base">
                                        <p:cTn id="25"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
                                            <p:txEl>
                                              <p:pRg st="9" end="9"/>
                                            </p:txEl>
                                          </p:spTgt>
                                        </p:tgtEl>
                                        <p:attrNameLst>
                                          <p:attrName>style.visibility</p:attrName>
                                        </p:attrNameLst>
                                      </p:cBhvr>
                                      <p:to>
                                        <p:strVal val="visible"/>
                                      </p:to>
                                    </p:set>
                                    <p:anim calcmode="lin" valueType="num">
                                      <p:cBhvr additive="base">
                                        <p:cTn id="31" dur="500" fill="hold"/>
                                        <p:tgtEl>
                                          <p:spTgt spid="7">
                                            <p:txEl>
                                              <p:pRg st="9" end="9"/>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9" end="9"/>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7">
                                            <p:txEl>
                                              <p:pRg st="10" end="10"/>
                                            </p:txEl>
                                          </p:spTgt>
                                        </p:tgtEl>
                                        <p:attrNameLst>
                                          <p:attrName>style.visibility</p:attrName>
                                        </p:attrNameLst>
                                      </p:cBhvr>
                                      <p:to>
                                        <p:strVal val="visible"/>
                                      </p:to>
                                    </p:set>
                                    <p:anim calcmode="lin" valueType="num">
                                      <p:cBhvr additive="base">
                                        <p:cTn id="35" dur="500" fill="hold"/>
                                        <p:tgtEl>
                                          <p:spTgt spid="7">
                                            <p:txEl>
                                              <p:pRg st="10" end="1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7">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7">
                                            <p:txEl>
                                              <p:pRg st="13" end="13"/>
                                            </p:txEl>
                                          </p:spTgt>
                                        </p:tgtEl>
                                        <p:attrNameLst>
                                          <p:attrName>style.visibility</p:attrName>
                                        </p:attrNameLst>
                                      </p:cBhvr>
                                      <p:to>
                                        <p:strVal val="visible"/>
                                      </p:to>
                                    </p:set>
                                    <p:anim calcmode="lin" valueType="num">
                                      <p:cBhvr additive="base">
                                        <p:cTn id="41" dur="500" fill="hold"/>
                                        <p:tgtEl>
                                          <p:spTgt spid="7">
                                            <p:txEl>
                                              <p:pRg st="13" end="13"/>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7">
                                            <p:txEl>
                                              <p:pRg st="13" end="13"/>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7">
                                            <p:txEl>
                                              <p:pRg st="14" end="14"/>
                                            </p:txEl>
                                          </p:spTgt>
                                        </p:tgtEl>
                                        <p:attrNameLst>
                                          <p:attrName>style.visibility</p:attrName>
                                        </p:attrNameLst>
                                      </p:cBhvr>
                                      <p:to>
                                        <p:strVal val="visible"/>
                                      </p:to>
                                    </p:set>
                                    <p:anim calcmode="lin" valueType="num">
                                      <p:cBhvr additive="base">
                                        <p:cTn id="45" dur="500" fill="hold"/>
                                        <p:tgtEl>
                                          <p:spTgt spid="7">
                                            <p:txEl>
                                              <p:pRg st="14" end="14"/>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7">
                                            <p:txEl>
                                              <p:pRg st="14" end="14"/>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7">
                                            <p:txEl>
                                              <p:pRg st="15" end="15"/>
                                            </p:txEl>
                                          </p:spTgt>
                                        </p:tgtEl>
                                        <p:attrNameLst>
                                          <p:attrName>style.visibility</p:attrName>
                                        </p:attrNameLst>
                                      </p:cBhvr>
                                      <p:to>
                                        <p:strVal val="visible"/>
                                      </p:to>
                                    </p:set>
                                    <p:anim calcmode="lin" valueType="num">
                                      <p:cBhvr additive="base">
                                        <p:cTn id="49" dur="500" fill="hold"/>
                                        <p:tgtEl>
                                          <p:spTgt spid="7">
                                            <p:txEl>
                                              <p:pRg st="15" end="15"/>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7">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8">
                                            <p:txEl>
                                              <p:pRg st="0" end="0"/>
                                            </p:txEl>
                                          </p:spTgt>
                                        </p:tgtEl>
                                        <p:attrNameLst>
                                          <p:attrName>style.visibility</p:attrName>
                                        </p:attrNameLst>
                                      </p:cBhvr>
                                      <p:to>
                                        <p:strVal val="visible"/>
                                      </p:to>
                                    </p:set>
                                    <p:anim calcmode="lin" valueType="num">
                                      <p:cBhvr additive="base">
                                        <p:cTn id="55"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8">
                                            <p:txEl>
                                              <p:pRg st="0" end="0"/>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8">
                                            <p:txEl>
                                              <p:pRg st="1" end="1"/>
                                            </p:txEl>
                                          </p:spTgt>
                                        </p:tgtEl>
                                        <p:attrNameLst>
                                          <p:attrName>style.visibility</p:attrName>
                                        </p:attrNameLst>
                                      </p:cBhvr>
                                      <p:to>
                                        <p:strVal val="visible"/>
                                      </p:to>
                                    </p:set>
                                    <p:anim calcmode="lin" valueType="num">
                                      <p:cBhvr additive="base">
                                        <p:cTn id="59"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8">
                                            <p:txEl>
                                              <p:pRg st="1" end="1"/>
                                            </p:txEl>
                                          </p:spTgt>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8">
                                            <p:txEl>
                                              <p:pRg st="2" end="2"/>
                                            </p:txEl>
                                          </p:spTgt>
                                        </p:tgtEl>
                                        <p:attrNameLst>
                                          <p:attrName>style.visibility</p:attrName>
                                        </p:attrNameLst>
                                      </p:cBhvr>
                                      <p:to>
                                        <p:strVal val="visible"/>
                                      </p:to>
                                    </p:set>
                                    <p:anim calcmode="lin" valueType="num">
                                      <p:cBhvr additive="base">
                                        <p:cTn id="63"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8">
                                            <p:txEl>
                                              <p:pRg st="2" end="2"/>
                                            </p:txEl>
                                          </p:spTgt>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8">
                                            <p:txEl>
                                              <p:pRg st="3" end="3"/>
                                            </p:txEl>
                                          </p:spTgt>
                                        </p:tgtEl>
                                        <p:attrNameLst>
                                          <p:attrName>style.visibility</p:attrName>
                                        </p:attrNameLst>
                                      </p:cBhvr>
                                      <p:to>
                                        <p:strVal val="visible"/>
                                      </p:to>
                                    </p:set>
                                    <p:anim calcmode="lin" valueType="num">
                                      <p:cBhvr additive="base">
                                        <p:cTn id="67"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8">
                                            <p:txEl>
                                              <p:pRg st="3" end="3"/>
                                            </p:txEl>
                                          </p:spTgt>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8">
                                            <p:txEl>
                                              <p:pRg st="4" end="4"/>
                                            </p:txEl>
                                          </p:spTgt>
                                        </p:tgtEl>
                                        <p:attrNameLst>
                                          <p:attrName>style.visibility</p:attrName>
                                        </p:attrNameLst>
                                      </p:cBhvr>
                                      <p:to>
                                        <p:strVal val="visible"/>
                                      </p:to>
                                    </p:set>
                                    <p:anim calcmode="lin" valueType="num">
                                      <p:cBhvr additive="base">
                                        <p:cTn id="71"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8">
                                            <p:txEl>
                                              <p:pRg st="7" end="7"/>
                                            </p:txEl>
                                          </p:spTgt>
                                        </p:tgtEl>
                                        <p:attrNameLst>
                                          <p:attrName>style.visibility</p:attrName>
                                        </p:attrNameLst>
                                      </p:cBhvr>
                                      <p:to>
                                        <p:strVal val="visible"/>
                                      </p:to>
                                    </p:set>
                                    <p:anim calcmode="lin" valueType="num">
                                      <p:cBhvr additive="base">
                                        <p:cTn id="77" dur="500" fill="hold"/>
                                        <p:tgtEl>
                                          <p:spTgt spid="8">
                                            <p:txEl>
                                              <p:pRg st="7" end="7"/>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8">
                                            <p:txEl>
                                              <p:pRg st="7" end="7"/>
                                            </p:txEl>
                                          </p:spTgt>
                                        </p:tgtEl>
                                        <p:attrNameLst>
                                          <p:attrName>ppt_y</p:attrName>
                                        </p:attrNameLst>
                                      </p:cBhvr>
                                      <p:tavLst>
                                        <p:tav tm="0">
                                          <p:val>
                                            <p:strVal val="1+#ppt_h/2"/>
                                          </p:val>
                                        </p:tav>
                                        <p:tav tm="100000">
                                          <p:val>
                                            <p:strVal val="#ppt_y"/>
                                          </p:val>
                                        </p:tav>
                                      </p:tavLst>
                                    </p:anim>
                                  </p:childTnLst>
                                </p:cTn>
                              </p:par>
                              <p:par>
                                <p:cTn id="79" presetID="2" presetClass="entr" presetSubtype="4" fill="hold" nodeType="withEffect">
                                  <p:stCondLst>
                                    <p:cond delay="0"/>
                                  </p:stCondLst>
                                  <p:childTnLst>
                                    <p:set>
                                      <p:cBhvr>
                                        <p:cTn id="80" dur="1" fill="hold">
                                          <p:stCondLst>
                                            <p:cond delay="0"/>
                                          </p:stCondLst>
                                        </p:cTn>
                                        <p:tgtEl>
                                          <p:spTgt spid="8">
                                            <p:txEl>
                                              <p:pRg st="8" end="8"/>
                                            </p:txEl>
                                          </p:spTgt>
                                        </p:tgtEl>
                                        <p:attrNameLst>
                                          <p:attrName>style.visibility</p:attrName>
                                        </p:attrNameLst>
                                      </p:cBhvr>
                                      <p:to>
                                        <p:strVal val="visible"/>
                                      </p:to>
                                    </p:set>
                                    <p:anim calcmode="lin" valueType="num">
                                      <p:cBhvr additive="base">
                                        <p:cTn id="81" dur="500" fill="hold"/>
                                        <p:tgtEl>
                                          <p:spTgt spid="8">
                                            <p:txEl>
                                              <p:pRg st="8" end="8"/>
                                            </p:txEl>
                                          </p:spTgt>
                                        </p:tgtEl>
                                        <p:attrNameLst>
                                          <p:attrName>ppt_x</p:attrName>
                                        </p:attrNameLst>
                                      </p:cBhvr>
                                      <p:tavLst>
                                        <p:tav tm="0">
                                          <p:val>
                                            <p:strVal val="#ppt_x"/>
                                          </p:val>
                                        </p:tav>
                                        <p:tav tm="100000">
                                          <p:val>
                                            <p:strVal val="#ppt_x"/>
                                          </p:val>
                                        </p:tav>
                                      </p:tavLst>
                                    </p:anim>
                                    <p:anim calcmode="lin" valueType="num">
                                      <p:cBhvr additive="base">
                                        <p:cTn id="82" dur="500" fill="hold"/>
                                        <p:tgtEl>
                                          <p:spTgt spid="8">
                                            <p:txEl>
                                              <p:pRg st="8" end="8"/>
                                            </p:txEl>
                                          </p:spTgt>
                                        </p:tgtEl>
                                        <p:attrNameLst>
                                          <p:attrName>ppt_y</p:attrName>
                                        </p:attrNameLst>
                                      </p:cBhvr>
                                      <p:tavLst>
                                        <p:tav tm="0">
                                          <p:val>
                                            <p:strVal val="1+#ppt_h/2"/>
                                          </p:val>
                                        </p:tav>
                                        <p:tav tm="100000">
                                          <p:val>
                                            <p:strVal val="#ppt_y"/>
                                          </p:val>
                                        </p:tav>
                                      </p:tavLst>
                                    </p:anim>
                                  </p:childTnLst>
                                </p:cTn>
                              </p:par>
                              <p:par>
                                <p:cTn id="83" presetID="2" presetClass="entr" presetSubtype="4" fill="hold" nodeType="withEffect">
                                  <p:stCondLst>
                                    <p:cond delay="0"/>
                                  </p:stCondLst>
                                  <p:childTnLst>
                                    <p:set>
                                      <p:cBhvr>
                                        <p:cTn id="84" dur="1" fill="hold">
                                          <p:stCondLst>
                                            <p:cond delay="0"/>
                                          </p:stCondLst>
                                        </p:cTn>
                                        <p:tgtEl>
                                          <p:spTgt spid="8">
                                            <p:txEl>
                                              <p:pRg st="9" end="9"/>
                                            </p:txEl>
                                          </p:spTgt>
                                        </p:tgtEl>
                                        <p:attrNameLst>
                                          <p:attrName>style.visibility</p:attrName>
                                        </p:attrNameLst>
                                      </p:cBhvr>
                                      <p:to>
                                        <p:strVal val="visible"/>
                                      </p:to>
                                    </p:set>
                                    <p:anim calcmode="lin" valueType="num">
                                      <p:cBhvr additive="base">
                                        <p:cTn id="85" dur="500" fill="hold"/>
                                        <p:tgtEl>
                                          <p:spTgt spid="8">
                                            <p:txEl>
                                              <p:pRg st="9" end="9"/>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8">
                                            <p:txEl>
                                              <p:pRg st="9" end="9"/>
                                            </p:txEl>
                                          </p:spTgt>
                                        </p:tgtEl>
                                        <p:attrNameLst>
                                          <p:attrName>ppt_y</p:attrName>
                                        </p:attrNameLst>
                                      </p:cBhvr>
                                      <p:tavLst>
                                        <p:tav tm="0">
                                          <p:val>
                                            <p:strVal val="1+#ppt_h/2"/>
                                          </p:val>
                                        </p:tav>
                                        <p:tav tm="100000">
                                          <p:val>
                                            <p:strVal val="#ppt_y"/>
                                          </p:val>
                                        </p:tav>
                                      </p:tavLst>
                                    </p:anim>
                                  </p:childTnLst>
                                </p:cTn>
                              </p:par>
                              <p:par>
                                <p:cTn id="87" presetID="2" presetClass="entr" presetSubtype="4" fill="hold" nodeType="withEffect">
                                  <p:stCondLst>
                                    <p:cond delay="0"/>
                                  </p:stCondLst>
                                  <p:childTnLst>
                                    <p:set>
                                      <p:cBhvr>
                                        <p:cTn id="88" dur="1" fill="hold">
                                          <p:stCondLst>
                                            <p:cond delay="0"/>
                                          </p:stCondLst>
                                        </p:cTn>
                                        <p:tgtEl>
                                          <p:spTgt spid="8">
                                            <p:txEl>
                                              <p:pRg st="10" end="10"/>
                                            </p:txEl>
                                          </p:spTgt>
                                        </p:tgtEl>
                                        <p:attrNameLst>
                                          <p:attrName>style.visibility</p:attrName>
                                        </p:attrNameLst>
                                      </p:cBhvr>
                                      <p:to>
                                        <p:strVal val="visible"/>
                                      </p:to>
                                    </p:set>
                                    <p:anim calcmode="lin" valueType="num">
                                      <p:cBhvr additive="base">
                                        <p:cTn id="89" dur="500" fill="hold"/>
                                        <p:tgtEl>
                                          <p:spTgt spid="8">
                                            <p:txEl>
                                              <p:pRg st="10" end="10"/>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8">
                                            <p:txEl>
                                              <p:pRg st="10" end="10"/>
                                            </p:txEl>
                                          </p:spTgt>
                                        </p:tgtEl>
                                        <p:attrNameLst>
                                          <p:attrName>ppt_y</p:attrName>
                                        </p:attrNameLst>
                                      </p:cBhvr>
                                      <p:tavLst>
                                        <p:tav tm="0">
                                          <p:val>
                                            <p:strVal val="1+#ppt_h/2"/>
                                          </p:val>
                                        </p:tav>
                                        <p:tav tm="100000">
                                          <p:val>
                                            <p:strVal val="#ppt_y"/>
                                          </p:val>
                                        </p:tav>
                                      </p:tavLst>
                                    </p:anim>
                                  </p:childTnLst>
                                </p:cTn>
                              </p:par>
                              <p:par>
                                <p:cTn id="91" presetID="2" presetClass="entr" presetSubtype="4" fill="hold" nodeType="withEffect">
                                  <p:stCondLst>
                                    <p:cond delay="0"/>
                                  </p:stCondLst>
                                  <p:childTnLst>
                                    <p:set>
                                      <p:cBhvr>
                                        <p:cTn id="92" dur="1" fill="hold">
                                          <p:stCondLst>
                                            <p:cond delay="0"/>
                                          </p:stCondLst>
                                        </p:cTn>
                                        <p:tgtEl>
                                          <p:spTgt spid="8">
                                            <p:txEl>
                                              <p:pRg st="11" end="11"/>
                                            </p:txEl>
                                          </p:spTgt>
                                        </p:tgtEl>
                                        <p:attrNameLst>
                                          <p:attrName>style.visibility</p:attrName>
                                        </p:attrNameLst>
                                      </p:cBhvr>
                                      <p:to>
                                        <p:strVal val="visible"/>
                                      </p:to>
                                    </p:set>
                                    <p:anim calcmode="lin" valueType="num">
                                      <p:cBhvr additive="base">
                                        <p:cTn id="93" dur="500" fill="hold"/>
                                        <p:tgtEl>
                                          <p:spTgt spid="8">
                                            <p:txEl>
                                              <p:pRg st="11" end="11"/>
                                            </p:txEl>
                                          </p:spTgt>
                                        </p:tgtEl>
                                        <p:attrNameLst>
                                          <p:attrName>ppt_x</p:attrName>
                                        </p:attrNameLst>
                                      </p:cBhvr>
                                      <p:tavLst>
                                        <p:tav tm="0">
                                          <p:val>
                                            <p:strVal val="#ppt_x"/>
                                          </p:val>
                                        </p:tav>
                                        <p:tav tm="100000">
                                          <p:val>
                                            <p:strVal val="#ppt_x"/>
                                          </p:val>
                                        </p:tav>
                                      </p:tavLst>
                                    </p:anim>
                                    <p:anim calcmode="lin" valueType="num">
                                      <p:cBhvr additive="base">
                                        <p:cTn id="94" dur="500" fill="hold"/>
                                        <p:tgtEl>
                                          <p:spTgt spid="8">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US" dirty="0" smtClean="0"/>
              <a:t>Depot Concept to valorize low-quality and stranded biomass resources</a:t>
            </a:r>
            <a:endParaRPr lang="en-US" dirty="0"/>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pic>
        <p:nvPicPr>
          <p:cNvPr id="5" name="Picture 4"/>
          <p:cNvPicPr>
            <a:picLocks noChangeAspect="1"/>
          </p:cNvPicPr>
          <p:nvPr/>
        </p:nvPicPr>
        <p:blipFill>
          <a:blip r:embed="rId3"/>
          <a:stretch>
            <a:fillRect/>
          </a:stretch>
        </p:blipFill>
        <p:spPr>
          <a:xfrm>
            <a:off x="1813288" y="831848"/>
            <a:ext cx="6279424" cy="5814564"/>
          </a:xfrm>
          <a:prstGeom prst="rect">
            <a:avLst/>
          </a:prstGeom>
        </p:spPr>
      </p:pic>
      <p:sp>
        <p:nvSpPr>
          <p:cNvPr id="8" name="Rectangle 7"/>
          <p:cNvSpPr/>
          <p:nvPr/>
        </p:nvSpPr>
        <p:spPr>
          <a:xfrm>
            <a:off x="6735487" y="6525344"/>
            <a:ext cx="3186065" cy="323165"/>
          </a:xfrm>
          <a:prstGeom prst="rect">
            <a:avLst/>
          </a:prstGeom>
        </p:spPr>
        <p:txBody>
          <a:bodyPr wrap="none">
            <a:spAutoFit/>
          </a:bodyPr>
          <a:lstStyle/>
          <a:p>
            <a:r>
              <a:rPr lang="en-US" sz="1500" b="1" dirty="0" smtClean="0">
                <a:latin typeface="Calibri" panose="020F0502020204030204" pitchFamily="34" charset="0"/>
                <a:ea typeface="Calibri" panose="020F0502020204030204" pitchFamily="34" charset="0"/>
                <a:cs typeface="Arial" panose="020B0604020202020204" pitchFamily="34" charset="0"/>
              </a:rPr>
              <a:t>2016 Billion Ton Study, US DOE (2016)</a:t>
            </a:r>
            <a:endParaRPr lang="en-US" sz="1500" dirty="0"/>
          </a:p>
        </p:txBody>
      </p:sp>
    </p:spTree>
    <p:extLst>
      <p:ext uri="{BB962C8B-B14F-4D97-AF65-F5344CB8AC3E}">
        <p14:creationId xmlns:p14="http://schemas.microsoft.com/office/powerpoint/2010/main" val="29663757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US" dirty="0" smtClean="0"/>
              <a:t>Geographical advantages of BC Coast</a:t>
            </a:r>
            <a:endParaRPr lang="en-US" dirty="0"/>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sp>
        <p:nvSpPr>
          <p:cNvPr id="5" name="Content Placeholder 1"/>
          <p:cNvSpPr txBox="1">
            <a:spLocks/>
          </p:cNvSpPr>
          <p:nvPr/>
        </p:nvSpPr>
        <p:spPr bwMode="auto">
          <a:xfrm>
            <a:off x="328643" y="821054"/>
            <a:ext cx="9232869" cy="484019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183600" marR="0" lvl="0" indent="-183600" algn="just" defTabSz="914400" rtl="0" eaLnBrk="1" fontAlgn="base" latinLnBrk="0" hangingPunct="1">
              <a:spcBef>
                <a:spcPct val="20000"/>
              </a:spcBef>
              <a:spcAft>
                <a:spcPct val="0"/>
              </a:spcAft>
              <a:buClr>
                <a:schemeClr val="tx2"/>
              </a:buClr>
              <a:buSzTx/>
              <a:buFont typeface="Wingdings 3" pitchFamily="18" charset="2"/>
              <a:buNone/>
              <a:tabLst/>
              <a:defRPr/>
            </a:pPr>
            <a:r>
              <a:rPr kumimoji="0" lang="en-US" sz="100" b="1" i="0" u="none" strike="noStrike" kern="1200" cap="none" spc="0" normalizeH="0" baseline="0" noProof="0" dirty="0" smtClean="0">
                <a:ln>
                  <a:noFill/>
                </a:ln>
                <a:solidFill>
                  <a:srgbClr val="000000"/>
                </a:solidFill>
                <a:effectLst/>
                <a:uLnTx/>
                <a:uFillTx/>
                <a:latin typeface="+mn-lt"/>
                <a:cs typeface="+mn-cs"/>
              </a:rPr>
              <a:t>-</a:t>
            </a:r>
            <a:endParaRPr lang="en-US" sz="1200" dirty="0" smtClean="0">
              <a:solidFill>
                <a:srgbClr val="000000"/>
              </a:solidFill>
              <a:latin typeface="+mn-lt"/>
            </a:endParaRPr>
          </a:p>
          <a:p>
            <a:pPr marL="182880" indent="-183600">
              <a:spcBef>
                <a:spcPct val="20000"/>
              </a:spcBef>
              <a:buClr>
                <a:schemeClr val="tx2"/>
              </a:buClr>
              <a:buFont typeface="Wingdings 3" pitchFamily="18" charset="2"/>
              <a:buChar char=""/>
              <a:defRPr/>
            </a:pPr>
            <a:r>
              <a:rPr lang="en-US" sz="2400" b="1" dirty="0" smtClean="0">
                <a:solidFill>
                  <a:srgbClr val="000000"/>
                </a:solidFill>
                <a:latin typeface="+mn-lt"/>
              </a:rPr>
              <a:t>BC </a:t>
            </a:r>
            <a:r>
              <a:rPr lang="en-US" sz="2400" b="1" dirty="0">
                <a:solidFill>
                  <a:srgbClr val="000000"/>
                </a:solidFill>
                <a:latin typeface="+mn-lt"/>
              </a:rPr>
              <a:t>Coast: a transportation hub- access to different transportation </a:t>
            </a:r>
            <a:r>
              <a:rPr lang="en-US" sz="2400" b="1" dirty="0" smtClean="0">
                <a:solidFill>
                  <a:srgbClr val="000000"/>
                </a:solidFill>
                <a:latin typeface="+mn-lt"/>
              </a:rPr>
              <a:t>modes and international markets</a:t>
            </a:r>
            <a:endParaRPr lang="en-US" sz="2400" b="1" dirty="0">
              <a:solidFill>
                <a:srgbClr val="000000"/>
              </a:solidFill>
              <a:latin typeface="+mn-lt"/>
            </a:endParaRPr>
          </a:p>
          <a:p>
            <a:pPr marL="182880" indent="-183600">
              <a:spcBef>
                <a:spcPct val="20000"/>
              </a:spcBef>
              <a:buClr>
                <a:schemeClr val="tx2"/>
              </a:buClr>
              <a:buFont typeface="Wingdings 3" pitchFamily="18" charset="2"/>
              <a:buChar char=""/>
              <a:defRPr/>
            </a:pPr>
            <a:r>
              <a:rPr lang="en-US" sz="2400" b="1" dirty="0">
                <a:solidFill>
                  <a:srgbClr val="000000"/>
                </a:solidFill>
                <a:latin typeface="+mn-lt"/>
              </a:rPr>
              <a:t>Presence of </a:t>
            </a:r>
            <a:r>
              <a:rPr lang="en-US" sz="2400" b="1" dirty="0" smtClean="0">
                <a:solidFill>
                  <a:srgbClr val="000000"/>
                </a:solidFill>
                <a:latin typeface="+mn-lt"/>
              </a:rPr>
              <a:t>large-sized </a:t>
            </a:r>
            <a:r>
              <a:rPr lang="en-US" sz="2400" b="1" dirty="0">
                <a:solidFill>
                  <a:srgbClr val="000000"/>
                </a:solidFill>
                <a:latin typeface="+mn-lt"/>
              </a:rPr>
              <a:t>transportation and handling companies that are flexible to respond to the needs of new </a:t>
            </a:r>
            <a:r>
              <a:rPr lang="en-US" sz="2400" b="1" dirty="0" smtClean="0">
                <a:solidFill>
                  <a:srgbClr val="000000"/>
                </a:solidFill>
                <a:latin typeface="+mn-lt"/>
              </a:rPr>
              <a:t>markets</a:t>
            </a:r>
          </a:p>
          <a:p>
            <a:pPr marL="182880" indent="-183600">
              <a:spcBef>
                <a:spcPct val="20000"/>
              </a:spcBef>
              <a:buClr>
                <a:schemeClr val="tx2"/>
              </a:buClr>
              <a:buFont typeface="Wingdings 3" pitchFamily="18" charset="2"/>
              <a:buChar char=""/>
              <a:defRPr/>
            </a:pPr>
            <a:r>
              <a:rPr lang="en-US" sz="2400" b="1" dirty="0" smtClean="0">
                <a:solidFill>
                  <a:srgbClr val="000000"/>
                </a:solidFill>
                <a:latin typeface="+mn-lt"/>
              </a:rPr>
              <a:t>Availability of skilled </a:t>
            </a:r>
            <a:r>
              <a:rPr lang="en-US" sz="2400" b="1" dirty="0">
                <a:solidFill>
                  <a:srgbClr val="000000"/>
                </a:solidFill>
                <a:latin typeface="+mn-lt"/>
              </a:rPr>
              <a:t>workforce </a:t>
            </a:r>
            <a:endParaRPr lang="en-US" sz="2400" b="1" dirty="0" smtClean="0">
              <a:solidFill>
                <a:srgbClr val="000000"/>
              </a:solidFill>
              <a:latin typeface="+mn-lt"/>
            </a:endParaRPr>
          </a:p>
          <a:p>
            <a:pPr marL="182880" indent="-183600">
              <a:spcBef>
                <a:spcPct val="20000"/>
              </a:spcBef>
              <a:buClr>
                <a:schemeClr val="tx2"/>
              </a:buClr>
              <a:buFont typeface="Wingdings 3" pitchFamily="18" charset="2"/>
              <a:buChar char=""/>
              <a:defRPr/>
            </a:pPr>
            <a:r>
              <a:rPr lang="en-US" sz="2400" b="1" dirty="0" smtClean="0">
                <a:solidFill>
                  <a:srgbClr val="000000"/>
                </a:solidFill>
                <a:latin typeface="+mn-lt"/>
              </a:rPr>
              <a:t>Support from local communities and municipalities to find solutions for waste stream</a:t>
            </a:r>
            <a:endParaRPr lang="en-US" sz="2400" b="1" dirty="0">
              <a:solidFill>
                <a:srgbClr val="000000"/>
              </a:solidFill>
              <a:latin typeface="+mn-lt"/>
            </a:endParaRPr>
          </a:p>
          <a:p>
            <a:pPr marL="182880" indent="-183600">
              <a:spcBef>
                <a:spcPct val="20000"/>
              </a:spcBef>
              <a:buClr>
                <a:schemeClr val="tx2"/>
              </a:buClr>
              <a:buFont typeface="Wingdings 3" pitchFamily="18" charset="2"/>
              <a:buChar char=""/>
              <a:defRPr/>
            </a:pPr>
            <a:endParaRPr lang="en-US" sz="2400" b="1" dirty="0">
              <a:solidFill>
                <a:srgbClr val="000000"/>
              </a:solidFill>
              <a:latin typeface="+mn-lt"/>
            </a:endParaRPr>
          </a:p>
          <a:p>
            <a:pPr marL="182880" indent="-183600">
              <a:spcBef>
                <a:spcPct val="20000"/>
              </a:spcBef>
              <a:buClr>
                <a:schemeClr val="tx2"/>
              </a:buClr>
              <a:buFont typeface="Wingdings 3" pitchFamily="18" charset="2"/>
              <a:buChar char=""/>
              <a:defRPr/>
            </a:pPr>
            <a:endParaRPr lang="en-US" sz="2400" b="1" dirty="0" smtClean="0">
              <a:solidFill>
                <a:srgbClr val="000000"/>
              </a:solidFill>
              <a:latin typeface="+mn-lt"/>
            </a:endParaRPr>
          </a:p>
          <a:p>
            <a:pPr marL="182880" indent="-183600">
              <a:spcBef>
                <a:spcPct val="20000"/>
              </a:spcBef>
              <a:buClr>
                <a:schemeClr val="tx2"/>
              </a:buClr>
              <a:buFont typeface="Wingdings 3" pitchFamily="18" charset="2"/>
              <a:buChar char=""/>
              <a:defRPr/>
            </a:pPr>
            <a:endParaRPr lang="en-US" sz="2400" b="1" dirty="0">
              <a:solidFill>
                <a:srgbClr val="000000"/>
              </a:solidFill>
              <a:latin typeface="+mn-lt"/>
            </a:endParaRPr>
          </a:p>
          <a:p>
            <a:pPr marL="182880" indent="-183600" algn="just">
              <a:spcBef>
                <a:spcPct val="20000"/>
              </a:spcBef>
              <a:buClr>
                <a:schemeClr val="tx2"/>
              </a:buClr>
              <a:buFont typeface="Wingdings 3" pitchFamily="18" charset="2"/>
              <a:buChar char=""/>
              <a:defRPr/>
            </a:pPr>
            <a:endParaRPr lang="en-US" sz="2400" b="1" dirty="0">
              <a:solidFill>
                <a:srgbClr val="000000"/>
              </a:solidFill>
              <a:latin typeface="+mn-lt"/>
            </a:endParaRPr>
          </a:p>
          <a:p>
            <a:pPr marL="182880" indent="-183600" algn="just">
              <a:spcBef>
                <a:spcPct val="20000"/>
              </a:spcBef>
              <a:buClr>
                <a:schemeClr val="tx2"/>
              </a:buClr>
              <a:buFont typeface="Wingdings 3" pitchFamily="18" charset="2"/>
              <a:buChar char=""/>
              <a:defRPr/>
            </a:pPr>
            <a:endParaRPr lang="en-US" sz="2400" b="1" dirty="0" smtClean="0">
              <a:solidFill>
                <a:srgbClr val="000000"/>
              </a:solidFill>
              <a:latin typeface="+mn-lt"/>
            </a:endParaRPr>
          </a:p>
          <a:p>
            <a:pPr marL="182880" indent="-183600" algn="just">
              <a:spcBef>
                <a:spcPct val="20000"/>
              </a:spcBef>
              <a:buClr>
                <a:schemeClr val="tx2"/>
              </a:buClr>
              <a:buFont typeface="Wingdings 3" pitchFamily="18" charset="2"/>
              <a:buChar char=""/>
              <a:defRPr/>
            </a:pPr>
            <a:endParaRPr lang="en-US" sz="2400" b="1" dirty="0">
              <a:solidFill>
                <a:srgbClr val="000000"/>
              </a:solidFill>
              <a:latin typeface="+mn-lt"/>
            </a:endParaRPr>
          </a:p>
        </p:txBody>
      </p:sp>
      <p:pic>
        <p:nvPicPr>
          <p:cNvPr id="4" name="Picture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488" y="3789040"/>
            <a:ext cx="4348354" cy="1872208"/>
          </a:xfrm>
          <a:prstGeom prst="rect">
            <a:avLst/>
          </a:prstGeom>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t="13267" b="35222"/>
          <a:stretch/>
        </p:blipFill>
        <p:spPr>
          <a:xfrm>
            <a:off x="5025008" y="3789039"/>
            <a:ext cx="3672408" cy="1891689"/>
          </a:xfrm>
          <a:prstGeom prst="rect">
            <a:avLst/>
          </a:prstGeom>
        </p:spPr>
      </p:pic>
    </p:spTree>
    <p:extLst>
      <p:ext uri="{BB962C8B-B14F-4D97-AF65-F5344CB8AC3E}">
        <p14:creationId xmlns:p14="http://schemas.microsoft.com/office/powerpoint/2010/main" val="22951777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US" dirty="0" smtClean="0"/>
              <a:t>Depot Demonstration: Mission Facility </a:t>
            </a:r>
            <a:endParaRPr lang="en-US" dirty="0"/>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pic>
        <p:nvPicPr>
          <p:cNvPr id="2" name="Picture 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924" y="849326"/>
            <a:ext cx="9516803" cy="2553056"/>
          </a:xfrm>
          <a:prstGeom prst="rect">
            <a:avLst/>
          </a:prstGeom>
        </p:spPr>
      </p:pic>
      <p:pic>
        <p:nvPicPr>
          <p:cNvPr id="4" name="Picture 3"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61706" y="3933056"/>
            <a:ext cx="6182588" cy="2095792"/>
          </a:xfrm>
          <a:prstGeom prst="rect">
            <a:avLst/>
          </a:prstGeom>
        </p:spPr>
      </p:pic>
      <p:sp>
        <p:nvSpPr>
          <p:cNvPr id="6" name="Rectangle 5"/>
          <p:cNvSpPr/>
          <p:nvPr/>
        </p:nvSpPr>
        <p:spPr>
          <a:xfrm>
            <a:off x="3008784" y="6028848"/>
            <a:ext cx="3003451" cy="323165"/>
          </a:xfrm>
          <a:prstGeom prst="rect">
            <a:avLst/>
          </a:prstGeom>
        </p:spPr>
        <p:txBody>
          <a:bodyPr wrap="none">
            <a:spAutoFit/>
          </a:bodyPr>
          <a:lstStyle/>
          <a:p>
            <a:r>
              <a:rPr lang="en-US" sz="1500" b="1" dirty="0" smtClean="0">
                <a:latin typeface="Calibri" panose="020F0502020204030204" pitchFamily="34" charset="0"/>
                <a:ea typeface="Calibri" panose="020F0502020204030204" pitchFamily="34" charset="0"/>
                <a:cs typeface="Arial" panose="020B0604020202020204" pitchFamily="34" charset="0"/>
              </a:rPr>
              <a:t>Mission facility, Mission District, BC</a:t>
            </a:r>
            <a:endParaRPr lang="en-US" sz="1500" dirty="0"/>
          </a:p>
        </p:txBody>
      </p:sp>
    </p:spTree>
    <p:extLst>
      <p:ext uri="{BB962C8B-B14F-4D97-AF65-F5344CB8AC3E}">
        <p14:creationId xmlns:p14="http://schemas.microsoft.com/office/powerpoint/2010/main" val="9554657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US" dirty="0" smtClean="0"/>
              <a:t>BiofuelNet Knowledge Translation Program</a:t>
            </a:r>
            <a:endParaRPr lang="en-US" dirty="0"/>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sp>
        <p:nvSpPr>
          <p:cNvPr id="11" name="Content Placeholder 1"/>
          <p:cNvSpPr txBox="1">
            <a:spLocks/>
          </p:cNvSpPr>
          <p:nvPr/>
        </p:nvSpPr>
        <p:spPr bwMode="auto">
          <a:xfrm>
            <a:off x="453397" y="845540"/>
            <a:ext cx="9086672" cy="49597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182880" indent="-183600" algn="just">
              <a:spcBef>
                <a:spcPct val="20000"/>
              </a:spcBef>
              <a:buClr>
                <a:schemeClr val="tx2"/>
              </a:buClr>
              <a:buFont typeface="Wingdings 3" pitchFamily="18" charset="2"/>
              <a:buChar char=""/>
              <a:defRPr/>
            </a:pPr>
            <a:r>
              <a:rPr lang="en-US" sz="2300" b="1" u="sng" dirty="0">
                <a:solidFill>
                  <a:srgbClr val="000000"/>
                </a:solidFill>
                <a:latin typeface="+mn-lt"/>
              </a:rPr>
              <a:t>Task 1</a:t>
            </a:r>
            <a:r>
              <a:rPr lang="en-US" sz="2300" u="sng" dirty="0">
                <a:solidFill>
                  <a:srgbClr val="000000"/>
                </a:solidFill>
                <a:latin typeface="+mn-lt"/>
              </a:rPr>
              <a:t>.</a:t>
            </a:r>
            <a:r>
              <a:rPr lang="en-US" sz="2300" dirty="0">
                <a:solidFill>
                  <a:srgbClr val="000000"/>
                </a:solidFill>
                <a:latin typeface="+mn-lt"/>
              </a:rPr>
              <a:t> Characterize the available wood fiber and residues in the region to further develop data on physical properties and composition. </a:t>
            </a:r>
            <a:endParaRPr lang="en-US" sz="2300" dirty="0" smtClean="0">
              <a:solidFill>
                <a:srgbClr val="000000"/>
              </a:solidFill>
              <a:latin typeface="+mn-lt"/>
            </a:endParaRPr>
          </a:p>
          <a:p>
            <a:pPr marL="182880" indent="-183600" algn="just">
              <a:spcBef>
                <a:spcPct val="20000"/>
              </a:spcBef>
              <a:buClr>
                <a:schemeClr val="tx2"/>
              </a:buClr>
              <a:buFont typeface="Wingdings 3" pitchFamily="18" charset="2"/>
              <a:buChar char=""/>
              <a:defRPr/>
            </a:pPr>
            <a:r>
              <a:rPr lang="en-US" sz="2300" b="1" u="sng" dirty="0">
                <a:solidFill>
                  <a:srgbClr val="000000"/>
                </a:solidFill>
                <a:latin typeface="+mn-lt"/>
              </a:rPr>
              <a:t>Task 2</a:t>
            </a:r>
            <a:r>
              <a:rPr lang="en-US" sz="2300" u="sng" dirty="0">
                <a:solidFill>
                  <a:srgbClr val="000000"/>
                </a:solidFill>
                <a:latin typeface="+mn-lt"/>
              </a:rPr>
              <a:t>.</a:t>
            </a:r>
            <a:r>
              <a:rPr lang="en-US" sz="2300" dirty="0">
                <a:solidFill>
                  <a:srgbClr val="000000"/>
                </a:solidFill>
                <a:latin typeface="+mn-lt"/>
              </a:rPr>
              <a:t> Develop computational tools to facilitate the analysis and optimization of a multi-modal feedstock transportation </a:t>
            </a:r>
            <a:r>
              <a:rPr lang="en-US" sz="2300" dirty="0" smtClean="0">
                <a:solidFill>
                  <a:srgbClr val="000000"/>
                </a:solidFill>
                <a:latin typeface="+mn-lt"/>
              </a:rPr>
              <a:t>scheme</a:t>
            </a:r>
          </a:p>
          <a:p>
            <a:pPr marL="182880" indent="-183600" algn="just">
              <a:spcBef>
                <a:spcPct val="20000"/>
              </a:spcBef>
              <a:buClr>
                <a:schemeClr val="tx2"/>
              </a:buClr>
              <a:buFont typeface="Wingdings 3" pitchFamily="18" charset="2"/>
              <a:buChar char=""/>
              <a:defRPr/>
            </a:pPr>
            <a:r>
              <a:rPr lang="en-US" sz="2300" b="1" u="sng" dirty="0">
                <a:solidFill>
                  <a:srgbClr val="000000"/>
                </a:solidFill>
                <a:latin typeface="+mn-lt"/>
              </a:rPr>
              <a:t>Task 3</a:t>
            </a:r>
            <a:r>
              <a:rPr lang="en-US" sz="2300" u="sng" dirty="0">
                <a:solidFill>
                  <a:srgbClr val="000000"/>
                </a:solidFill>
                <a:latin typeface="+mn-lt"/>
              </a:rPr>
              <a:t>.</a:t>
            </a:r>
            <a:r>
              <a:rPr lang="en-US" sz="2300" dirty="0">
                <a:solidFill>
                  <a:srgbClr val="000000"/>
                </a:solidFill>
                <a:latin typeface="+mn-lt"/>
              </a:rPr>
              <a:t> Model and optimize each of the unit operations at the Mission facility: </a:t>
            </a:r>
            <a:r>
              <a:rPr lang="en-US" sz="2300" dirty="0" err="1">
                <a:solidFill>
                  <a:srgbClr val="000000"/>
                </a:solidFill>
                <a:latin typeface="+mn-lt"/>
              </a:rPr>
              <a:t>trommel</a:t>
            </a:r>
            <a:r>
              <a:rPr lang="en-US" sz="2300" dirty="0">
                <a:solidFill>
                  <a:srgbClr val="000000"/>
                </a:solidFill>
                <a:latin typeface="+mn-lt"/>
              </a:rPr>
              <a:t> screen and Altentech dryer. </a:t>
            </a:r>
            <a:endParaRPr lang="en-US" sz="2300" dirty="0" smtClean="0">
              <a:solidFill>
                <a:srgbClr val="000000"/>
              </a:solidFill>
              <a:latin typeface="+mn-lt"/>
            </a:endParaRPr>
          </a:p>
          <a:p>
            <a:pPr marL="182880" indent="-183600" algn="just">
              <a:spcBef>
                <a:spcPct val="20000"/>
              </a:spcBef>
              <a:buClr>
                <a:schemeClr val="tx2"/>
              </a:buClr>
              <a:buFont typeface="Wingdings 3" pitchFamily="18" charset="2"/>
              <a:buChar char=""/>
              <a:defRPr/>
            </a:pPr>
            <a:r>
              <a:rPr lang="en-US" sz="2300" b="1" u="sng" dirty="0">
                <a:solidFill>
                  <a:srgbClr val="000000"/>
                </a:solidFill>
                <a:latin typeface="+mn-lt"/>
              </a:rPr>
              <a:t>Task 4</a:t>
            </a:r>
            <a:r>
              <a:rPr lang="en-US" sz="2300" u="sng" dirty="0">
                <a:solidFill>
                  <a:srgbClr val="000000"/>
                </a:solidFill>
                <a:latin typeface="+mn-lt"/>
              </a:rPr>
              <a:t>.</a:t>
            </a:r>
            <a:r>
              <a:rPr lang="en-US" sz="2300" dirty="0">
                <a:solidFill>
                  <a:srgbClr val="000000"/>
                </a:solidFill>
                <a:latin typeface="+mn-lt"/>
              </a:rPr>
              <a:t> </a:t>
            </a:r>
            <a:r>
              <a:rPr lang="en-US" sz="2300" dirty="0" smtClean="0">
                <a:solidFill>
                  <a:srgbClr val="000000"/>
                </a:solidFill>
                <a:latin typeface="+mn-lt"/>
              </a:rPr>
              <a:t>Develop </a:t>
            </a:r>
            <a:r>
              <a:rPr lang="en-US" sz="2300" dirty="0">
                <a:solidFill>
                  <a:srgbClr val="000000"/>
                </a:solidFill>
                <a:latin typeface="+mn-lt"/>
              </a:rPr>
              <a:t>educational materials, develop and implement guidelines for the best practices with respect to safety requirements and to mitigate any potential for off gassing, dust accumulation, and dust </a:t>
            </a:r>
            <a:r>
              <a:rPr lang="en-US" sz="2300" dirty="0" smtClean="0">
                <a:solidFill>
                  <a:srgbClr val="000000"/>
                </a:solidFill>
                <a:latin typeface="+mn-lt"/>
              </a:rPr>
              <a:t>explosion</a:t>
            </a:r>
          </a:p>
          <a:p>
            <a:pPr marL="182880" indent="-183600" algn="just">
              <a:spcBef>
                <a:spcPct val="20000"/>
              </a:spcBef>
              <a:buClr>
                <a:schemeClr val="tx2"/>
              </a:buClr>
              <a:buFont typeface="Wingdings 3" pitchFamily="18" charset="2"/>
              <a:buChar char=""/>
              <a:defRPr/>
            </a:pPr>
            <a:r>
              <a:rPr lang="en-US" sz="2300" b="1" u="sng" dirty="0">
                <a:solidFill>
                  <a:srgbClr val="000000"/>
                </a:solidFill>
                <a:latin typeface="+mn-lt"/>
              </a:rPr>
              <a:t>Task 5</a:t>
            </a:r>
            <a:r>
              <a:rPr lang="en-US" sz="2300" u="sng" dirty="0">
                <a:solidFill>
                  <a:srgbClr val="000000"/>
                </a:solidFill>
                <a:latin typeface="+mn-lt"/>
              </a:rPr>
              <a:t>.</a:t>
            </a:r>
            <a:r>
              <a:rPr lang="en-US" sz="2300" dirty="0">
                <a:solidFill>
                  <a:srgbClr val="000000"/>
                </a:solidFill>
                <a:latin typeface="+mn-lt"/>
              </a:rPr>
              <a:t> Organize workshop on standards, quality management, and the best practices. The participants in the workshop will be key operators from biomass supply, biomass processors, end users, transportation, insurance, government and educators. </a:t>
            </a:r>
            <a:endParaRPr lang="en-CA" sz="2300" b="1" dirty="0" smtClean="0">
              <a:solidFill>
                <a:srgbClr val="000000"/>
              </a:solidFill>
              <a:latin typeface="+mn-lt"/>
            </a:endParaRPr>
          </a:p>
        </p:txBody>
      </p:sp>
    </p:spTree>
    <p:extLst>
      <p:ext uri="{BB962C8B-B14F-4D97-AF65-F5344CB8AC3E}">
        <p14:creationId xmlns:p14="http://schemas.microsoft.com/office/powerpoint/2010/main" val="704255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US" dirty="0" smtClean="0"/>
              <a:t>International Bioeconomy Cooperative</a:t>
            </a:r>
            <a:endParaRPr lang="en-US" dirty="0"/>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pic>
        <p:nvPicPr>
          <p:cNvPr id="14" name="Picture 13" descr="logo 0003.jpg"/>
          <p:cNvPicPr/>
          <p:nvPr/>
        </p:nvPicPr>
        <p:blipFill>
          <a:blip r:embed="rId3" cstate="print"/>
          <a:stretch>
            <a:fillRect/>
          </a:stretch>
        </p:blipFill>
        <p:spPr>
          <a:xfrm>
            <a:off x="3152800" y="2708920"/>
            <a:ext cx="3384376" cy="1629920"/>
          </a:xfrm>
          <a:prstGeom prst="rect">
            <a:avLst/>
          </a:prstGeom>
        </p:spPr>
      </p:pic>
      <p:pic>
        <p:nvPicPr>
          <p:cNvPr id="15" name="Picture 14" descr="cid:ii_ife8agpe0_150391bf8c785cc1"/>
          <p:cNvPicPr/>
          <p:nvPr/>
        </p:nvPicPr>
        <p:blipFill rotWithShape="1">
          <a:blip r:embed="rId4" r:link="rId5" cstate="print">
            <a:extLst>
              <a:ext uri="{28A0092B-C50C-407E-A947-70E740481C1C}">
                <a14:useLocalDpi xmlns:a14="http://schemas.microsoft.com/office/drawing/2010/main" val="0"/>
              </a:ext>
            </a:extLst>
          </a:blip>
          <a:srcRect t="69652"/>
          <a:stretch/>
        </p:blipFill>
        <p:spPr bwMode="auto">
          <a:xfrm>
            <a:off x="2936776" y="4437112"/>
            <a:ext cx="3312368" cy="792088"/>
          </a:xfrm>
          <a:prstGeom prst="rect">
            <a:avLst/>
          </a:prstGeom>
          <a:noFill/>
          <a:ln>
            <a:noFill/>
          </a:ln>
          <a:extLst>
            <a:ext uri="{53640926-AAD7-44D8-BBD7-CCE9431645EC}">
              <a14:shadowObscured xmlns:a14="http://schemas.microsoft.com/office/drawing/2010/main"/>
            </a:ext>
          </a:extLst>
        </p:spPr>
      </p:pic>
      <p:sp>
        <p:nvSpPr>
          <p:cNvPr id="5" name="Rectangle 4"/>
          <p:cNvSpPr/>
          <p:nvPr/>
        </p:nvSpPr>
        <p:spPr>
          <a:xfrm>
            <a:off x="344487" y="793735"/>
            <a:ext cx="9217025" cy="2215991"/>
          </a:xfrm>
          <a:prstGeom prst="rect">
            <a:avLst/>
          </a:prstGeom>
        </p:spPr>
        <p:txBody>
          <a:bodyPr wrap="square">
            <a:spAutoFit/>
          </a:bodyPr>
          <a:lstStyle/>
          <a:p>
            <a:pPr marL="342900" indent="-342900" algn="just">
              <a:buFont typeface="Wingdings" panose="05000000000000000000" pitchFamily="2" charset="2"/>
              <a:buChar char="Ø"/>
            </a:pPr>
            <a:r>
              <a:rPr lang="en-US" sz="2400" b="1" dirty="0">
                <a:solidFill>
                  <a:srgbClr val="000000"/>
                </a:solidFill>
                <a:latin typeface="+mn-lt"/>
              </a:rPr>
              <a:t>This coop is designed to enhance and transform the existing fibre residuals flowing through the Fraser valley and provide the right feedstock to the right </a:t>
            </a:r>
            <a:r>
              <a:rPr lang="en-US" sz="2400" b="1" dirty="0" smtClean="0">
                <a:solidFill>
                  <a:srgbClr val="000000"/>
                </a:solidFill>
                <a:latin typeface="+mn-lt"/>
              </a:rPr>
              <a:t>process</a:t>
            </a:r>
            <a:r>
              <a:rPr lang="en-US" dirty="0" smtClean="0">
                <a:latin typeface="Times New Roman" panose="02020603050405020304" pitchFamily="18" charset="0"/>
              </a:rPr>
              <a:t>.</a:t>
            </a:r>
          </a:p>
          <a:p>
            <a:pPr algn="just"/>
            <a:endParaRPr lang="en-US" dirty="0" smtClean="0">
              <a:latin typeface="Times New Roman" panose="02020603050405020304" pitchFamily="18" charset="0"/>
              <a:ea typeface="Calibri" panose="020F0502020204030204" pitchFamily="34" charset="0"/>
            </a:endParaRPr>
          </a:p>
          <a:p>
            <a:pPr marL="342900" indent="-342900">
              <a:buFont typeface="Wingdings" panose="05000000000000000000" pitchFamily="2" charset="2"/>
              <a:buChar char="Ø"/>
            </a:pPr>
            <a:r>
              <a:rPr lang="en-US" sz="2400" b="1" dirty="0">
                <a:solidFill>
                  <a:srgbClr val="000000"/>
                </a:solidFill>
                <a:latin typeface="+mn-lt"/>
              </a:rPr>
              <a:t>The Coop is being well received by other stakeholders approached to date. </a:t>
            </a:r>
          </a:p>
        </p:txBody>
      </p:sp>
      <p:pic>
        <p:nvPicPr>
          <p:cNvPr id="9" name="Picture 8" descr="Screen Clippi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6980" y="5658565"/>
            <a:ext cx="1973629" cy="381484"/>
          </a:xfrm>
          <a:prstGeom prst="rect">
            <a:avLst/>
          </a:prstGeom>
        </p:spPr>
      </p:pic>
      <p:pic>
        <p:nvPicPr>
          <p:cNvPr id="16" name="Picture 15" descr="Screen Clippi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32720" y="5542288"/>
            <a:ext cx="2126798" cy="497761"/>
          </a:xfrm>
          <a:prstGeom prst="rect">
            <a:avLst/>
          </a:prstGeom>
        </p:spPr>
      </p:pic>
      <p:pic>
        <p:nvPicPr>
          <p:cNvPr id="17" name="Picture 16"/>
          <p:cNvPicPr>
            <a:picLocks noChangeAspect="1"/>
          </p:cNvPicPr>
          <p:nvPr/>
        </p:nvPicPr>
        <p:blipFill>
          <a:blip r:embed="rId8"/>
          <a:stretch>
            <a:fillRect/>
          </a:stretch>
        </p:blipFill>
        <p:spPr>
          <a:xfrm>
            <a:off x="4667680" y="5490886"/>
            <a:ext cx="1722767" cy="583371"/>
          </a:xfrm>
          <a:prstGeom prst="rect">
            <a:avLst/>
          </a:prstGeom>
        </p:spPr>
      </p:pic>
      <p:pic>
        <p:nvPicPr>
          <p:cNvPr id="18" name="Picture 17" descr="Screen Clippi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401110" y="5571049"/>
            <a:ext cx="1733548" cy="520585"/>
          </a:xfrm>
          <a:prstGeom prst="rect">
            <a:avLst/>
          </a:prstGeom>
        </p:spPr>
      </p:pic>
      <p:pic>
        <p:nvPicPr>
          <p:cNvPr id="19" name="Picture 18"/>
          <p:cNvPicPr>
            <a:picLocks noChangeAspect="1"/>
          </p:cNvPicPr>
          <p:nvPr/>
        </p:nvPicPr>
        <p:blipFill>
          <a:blip r:embed="rId10"/>
          <a:stretch>
            <a:fillRect/>
          </a:stretch>
        </p:blipFill>
        <p:spPr>
          <a:xfrm>
            <a:off x="8049344" y="5571049"/>
            <a:ext cx="1872208" cy="368427"/>
          </a:xfrm>
          <a:prstGeom prst="rect">
            <a:avLst/>
          </a:prstGeom>
        </p:spPr>
      </p:pic>
    </p:spTree>
    <p:extLst>
      <p:ext uri="{BB962C8B-B14F-4D97-AF65-F5344CB8AC3E}">
        <p14:creationId xmlns:p14="http://schemas.microsoft.com/office/powerpoint/2010/main" val="42377027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p:cNvSpPr txBox="1">
            <a:spLocks noChangeArrowheads="1"/>
          </p:cNvSpPr>
          <p:nvPr/>
        </p:nvSpPr>
        <p:spPr bwMode="auto">
          <a:xfrm>
            <a:off x="56456" y="260648"/>
            <a:ext cx="9906000"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eaLnBrk="1" hangingPunct="1">
              <a:spcBef>
                <a:spcPct val="0"/>
              </a:spcBef>
              <a:buFontTx/>
              <a:buNone/>
              <a:defRPr/>
            </a:pPr>
            <a:r>
              <a:rPr lang="en-CA" altLang="en-US" sz="5000" b="1" dirty="0" smtClean="0">
                <a:solidFill>
                  <a:schemeClr val="accent1">
                    <a:lumMod val="50000"/>
                  </a:schemeClr>
                </a:solidFill>
              </a:rPr>
              <a:t>Thank You for your attention</a:t>
            </a:r>
          </a:p>
          <a:p>
            <a:pPr eaLnBrk="1" hangingPunct="1">
              <a:spcBef>
                <a:spcPct val="0"/>
              </a:spcBef>
              <a:buFontTx/>
              <a:buNone/>
              <a:defRPr/>
            </a:pPr>
            <a:endParaRPr lang="en-CA" altLang="en-US" sz="4000" b="1" dirty="0">
              <a:solidFill>
                <a:schemeClr val="accent1">
                  <a:lumMod val="50000"/>
                </a:schemeClr>
              </a:solidFill>
            </a:endParaRPr>
          </a:p>
          <a:p>
            <a:pPr eaLnBrk="1" hangingPunct="1">
              <a:spcBef>
                <a:spcPct val="0"/>
              </a:spcBef>
              <a:buFontTx/>
              <a:buNone/>
              <a:defRPr/>
            </a:pPr>
            <a:endParaRPr lang="en-CA" altLang="en-US" sz="2000" b="1" dirty="0" smtClean="0">
              <a:solidFill>
                <a:schemeClr val="accent1">
                  <a:lumMod val="50000"/>
                </a:schemeClr>
              </a:solidFill>
            </a:endParaRPr>
          </a:p>
          <a:p>
            <a:pPr algn="ctr" eaLnBrk="1" hangingPunct="1">
              <a:spcBef>
                <a:spcPct val="0"/>
              </a:spcBef>
              <a:buFontTx/>
              <a:buNone/>
              <a:defRPr/>
            </a:pPr>
            <a:r>
              <a:rPr lang="en-CA" altLang="en-US" sz="7000" b="1" dirty="0" smtClean="0">
                <a:solidFill>
                  <a:schemeClr val="accent1">
                    <a:lumMod val="50000"/>
                  </a:schemeClr>
                </a:solidFill>
              </a:rPr>
              <a:t>Q&amp;A</a:t>
            </a:r>
            <a:r>
              <a:rPr lang="en-CA" altLang="en-US" sz="6000" b="1" dirty="0" smtClean="0">
                <a:solidFill>
                  <a:schemeClr val="accent1">
                    <a:lumMod val="50000"/>
                  </a:schemeClr>
                </a:solidFill>
              </a:rPr>
              <a:t> </a:t>
            </a:r>
          </a:p>
          <a:p>
            <a:pPr eaLnBrk="1" hangingPunct="1">
              <a:spcBef>
                <a:spcPct val="0"/>
              </a:spcBef>
              <a:buFontTx/>
              <a:buNone/>
              <a:defRPr/>
            </a:pPr>
            <a:endParaRPr lang="en-CA" altLang="en-US" sz="4000" b="1" dirty="0" smtClean="0">
              <a:solidFill>
                <a:schemeClr val="tx1">
                  <a:lumMod val="85000"/>
                  <a:lumOff val="15000"/>
                </a:schemeClr>
              </a:solidFill>
            </a:endParaRPr>
          </a:p>
        </p:txBody>
      </p:sp>
      <p:pic>
        <p:nvPicPr>
          <p:cNvPr id="5"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r="31555"/>
          <a:stretch/>
        </p:blipFill>
        <p:spPr bwMode="auto">
          <a:xfrm>
            <a:off x="272480" y="5085184"/>
            <a:ext cx="5492453" cy="1655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992560" y="3501008"/>
            <a:ext cx="7397474" cy="1323439"/>
          </a:xfrm>
          <a:prstGeom prst="rect">
            <a:avLst/>
          </a:prstGeom>
          <a:noFill/>
        </p:spPr>
        <p:txBody>
          <a:bodyPr wrap="none" rtlCol="0">
            <a:spAutoFit/>
          </a:bodyPr>
          <a:lstStyle/>
          <a:p>
            <a:pPr>
              <a:buClr>
                <a:schemeClr val="tx2"/>
              </a:buClr>
            </a:pPr>
            <a:r>
              <a:rPr lang="en-US" sz="2000" dirty="0" smtClean="0">
                <a:solidFill>
                  <a:srgbClr val="000000"/>
                </a:solidFill>
                <a:latin typeface="+mn-lt"/>
              </a:rPr>
              <a:t>Dr. Mahmood </a:t>
            </a:r>
            <a:r>
              <a:rPr lang="en-US" sz="2000" dirty="0">
                <a:solidFill>
                  <a:srgbClr val="000000"/>
                </a:solidFill>
                <a:latin typeface="+mn-lt"/>
              </a:rPr>
              <a:t>Ebadian</a:t>
            </a:r>
            <a:r>
              <a:rPr lang="en-US" sz="2000" dirty="0">
                <a:latin typeface="+mn-lt"/>
              </a:rPr>
              <a:t>, </a:t>
            </a:r>
            <a:r>
              <a:rPr lang="en-US" sz="2000" dirty="0" smtClean="0">
                <a:latin typeface="+mn-lt"/>
                <a:hlinkClick r:id="rId4"/>
              </a:rPr>
              <a:t>mahmood.ebadian@biomassupplychain.com</a:t>
            </a:r>
            <a:r>
              <a:rPr lang="en-US" sz="2000" dirty="0" smtClean="0">
                <a:latin typeface="+mn-lt"/>
              </a:rPr>
              <a:t> </a:t>
            </a:r>
          </a:p>
          <a:p>
            <a:pPr>
              <a:buClr>
                <a:schemeClr val="tx2"/>
              </a:buClr>
            </a:pPr>
            <a:r>
              <a:rPr lang="en-US" sz="2000" dirty="0" smtClean="0">
                <a:solidFill>
                  <a:srgbClr val="000000"/>
                </a:solidFill>
                <a:latin typeface="+mn-lt"/>
              </a:rPr>
              <a:t>Dr</a:t>
            </a:r>
            <a:r>
              <a:rPr lang="en-US" sz="2000" dirty="0">
                <a:solidFill>
                  <a:srgbClr val="000000"/>
                </a:solidFill>
                <a:latin typeface="+mn-lt"/>
              </a:rPr>
              <a:t>. Fahimeh Yazdanpanah, </a:t>
            </a:r>
            <a:r>
              <a:rPr lang="en-US" sz="2000" dirty="0" smtClean="0">
                <a:solidFill>
                  <a:srgbClr val="000000"/>
                </a:solidFill>
                <a:latin typeface="+mn-lt"/>
                <a:hlinkClick r:id="rId5"/>
              </a:rPr>
              <a:t>fyazdanpanah@chbe.ubc.ca</a:t>
            </a:r>
            <a:r>
              <a:rPr lang="en-US" sz="2000" dirty="0" smtClean="0">
                <a:solidFill>
                  <a:srgbClr val="000000"/>
                </a:solidFill>
                <a:latin typeface="+mn-lt"/>
              </a:rPr>
              <a:t> </a:t>
            </a:r>
          </a:p>
          <a:p>
            <a:pPr>
              <a:buClr>
                <a:schemeClr val="tx2"/>
              </a:buClr>
            </a:pPr>
            <a:r>
              <a:rPr lang="en-US" sz="2000" dirty="0" smtClean="0">
                <a:solidFill>
                  <a:srgbClr val="000000"/>
                </a:solidFill>
                <a:latin typeface="+mn-lt"/>
              </a:rPr>
              <a:t>Dr</a:t>
            </a:r>
            <a:r>
              <a:rPr lang="en-US" sz="2000" dirty="0">
                <a:solidFill>
                  <a:srgbClr val="000000"/>
                </a:solidFill>
                <a:latin typeface="+mn-lt"/>
              </a:rPr>
              <a:t>. Shahab Sokhansanj, </a:t>
            </a:r>
            <a:r>
              <a:rPr lang="en-US" sz="2000" dirty="0" smtClean="0">
                <a:solidFill>
                  <a:srgbClr val="000000"/>
                </a:solidFill>
                <a:latin typeface="+mn-lt"/>
                <a:hlinkClick r:id="rId6"/>
              </a:rPr>
              <a:t>shahab.sokhansanj@ubc.ca</a:t>
            </a:r>
            <a:r>
              <a:rPr lang="en-US" sz="2000" dirty="0" smtClean="0">
                <a:solidFill>
                  <a:srgbClr val="000000"/>
                </a:solidFill>
                <a:latin typeface="+mn-lt"/>
              </a:rPr>
              <a:t> </a:t>
            </a:r>
          </a:p>
          <a:p>
            <a:pPr>
              <a:buClr>
                <a:schemeClr val="tx2"/>
              </a:buClr>
            </a:pPr>
            <a:r>
              <a:rPr lang="en-US" sz="2000" b="0" dirty="0" smtClean="0">
                <a:solidFill>
                  <a:srgbClr val="000000"/>
                </a:solidFill>
                <a:latin typeface="+mn-lt"/>
              </a:rPr>
              <a:t>Dr</a:t>
            </a:r>
            <a:r>
              <a:rPr lang="en-US" sz="2000" dirty="0">
                <a:solidFill>
                  <a:srgbClr val="000000"/>
                </a:solidFill>
                <a:latin typeface="+mn-lt"/>
              </a:rPr>
              <a:t>. Évelyne </a:t>
            </a:r>
            <a:r>
              <a:rPr lang="en-US" sz="2000" dirty="0" smtClean="0">
                <a:solidFill>
                  <a:srgbClr val="000000"/>
                </a:solidFill>
                <a:latin typeface="+mn-lt"/>
              </a:rPr>
              <a:t>Thiffault, </a:t>
            </a:r>
            <a:r>
              <a:rPr lang="en-US" sz="2000" dirty="0" smtClean="0">
                <a:solidFill>
                  <a:srgbClr val="000000"/>
                </a:solidFill>
                <a:latin typeface="+mn-lt"/>
                <a:hlinkClick r:id="rId7"/>
              </a:rPr>
              <a:t>Evelyne.Thiffault@sbf.ulaval.ca</a:t>
            </a:r>
            <a:r>
              <a:rPr lang="en-US" sz="2000" dirty="0" smtClean="0">
                <a:solidFill>
                  <a:srgbClr val="000000"/>
                </a:solidFill>
                <a:latin typeface="+mn-lt"/>
              </a:rPr>
              <a:t>  </a:t>
            </a:r>
            <a:endParaRPr lang="en-US" sz="2000" b="0" dirty="0" smtClean="0">
              <a:solidFill>
                <a:schemeClr val="tx1"/>
              </a:solidFill>
              <a:latin typeface="+mn-lt"/>
            </a:endParaRPr>
          </a:p>
        </p:txBody>
      </p:sp>
      <p:pic>
        <p:nvPicPr>
          <p:cNvPr id="6" name="Picture 5"/>
          <p:cNvPicPr>
            <a:picLocks noChangeAspect="1"/>
          </p:cNvPicPr>
          <p:nvPr/>
        </p:nvPicPr>
        <p:blipFill>
          <a:blip r:embed="rId8"/>
          <a:stretch>
            <a:fillRect/>
          </a:stretch>
        </p:blipFill>
        <p:spPr>
          <a:xfrm>
            <a:off x="3872880" y="5191646"/>
            <a:ext cx="2154134" cy="729442"/>
          </a:xfrm>
          <a:prstGeom prst="rect">
            <a:avLst/>
          </a:prstGeom>
        </p:spPr>
      </p:pic>
      <p:pic>
        <p:nvPicPr>
          <p:cNvPr id="7" name="Picture 6" descr="Screen Clippi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465168" y="5373216"/>
            <a:ext cx="3172268" cy="952633"/>
          </a:xfrm>
          <a:prstGeom prst="rect">
            <a:avLst/>
          </a:prstGeom>
        </p:spPr>
      </p:pic>
    </p:spTree>
    <p:extLst>
      <p:ext uri="{BB962C8B-B14F-4D97-AF65-F5344CB8AC3E}">
        <p14:creationId xmlns:p14="http://schemas.microsoft.com/office/powerpoint/2010/main" val="1084175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2" name="Picture 21"/>
          <p:cNvPicPr>
            <a:picLocks noChangeAspect="1"/>
          </p:cNvPicPr>
          <p:nvPr/>
        </p:nvPicPr>
        <p:blipFill>
          <a:blip r:embed="rId4"/>
          <a:stretch>
            <a:fillRect/>
          </a:stretch>
        </p:blipFill>
        <p:spPr>
          <a:xfrm>
            <a:off x="7751866" y="77232"/>
            <a:ext cx="2154134" cy="729442"/>
          </a:xfrm>
          <a:prstGeom prst="rect">
            <a:avLst/>
          </a:prstGeom>
        </p:spPr>
      </p:pic>
      <p:sp>
        <p:nvSpPr>
          <p:cNvPr id="3" name="Titre 2"/>
          <p:cNvSpPr>
            <a:spLocks noGrp="1"/>
          </p:cNvSpPr>
          <p:nvPr>
            <p:ph type="title"/>
          </p:nvPr>
        </p:nvSpPr>
        <p:spPr/>
        <p:txBody>
          <a:bodyPr/>
          <a:lstStyle/>
          <a:p>
            <a:r>
              <a:rPr lang="en-US" sz="3000" dirty="0" smtClean="0"/>
              <a:t>Biomass and Bioenergy Research Group (BBRG)</a:t>
            </a:r>
            <a:endParaRPr lang="en-US" sz="3000" dirty="0"/>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sp>
        <p:nvSpPr>
          <p:cNvPr id="5" name="TextBox 4"/>
          <p:cNvSpPr txBox="1"/>
          <p:nvPr/>
        </p:nvSpPr>
        <p:spPr>
          <a:xfrm>
            <a:off x="4344398" y="4364689"/>
            <a:ext cx="1289394" cy="400110"/>
          </a:xfrm>
          <a:prstGeom prst="rect">
            <a:avLst/>
          </a:prstGeom>
          <a:noFill/>
        </p:spPr>
        <p:txBody>
          <a:bodyPr wrap="square" rtlCol="0">
            <a:spAutoFit/>
          </a:bodyPr>
          <a:lstStyle/>
          <a:p>
            <a:r>
              <a:rPr lang="en-CA" sz="2000" b="1" dirty="0" smtClean="0">
                <a:solidFill>
                  <a:srgbClr val="000000"/>
                </a:solidFill>
                <a:latin typeface="+mn-lt"/>
              </a:rPr>
              <a:t>Pellet mill</a:t>
            </a:r>
            <a:endParaRPr lang="en-CA" sz="2000" b="1" dirty="0">
              <a:solidFill>
                <a:srgbClr val="000000"/>
              </a:solidFill>
              <a:latin typeface="+mn-lt"/>
            </a:endParaRPr>
          </a:p>
        </p:txBody>
      </p:sp>
      <p:sp>
        <p:nvSpPr>
          <p:cNvPr id="6" name="TextBox 5"/>
          <p:cNvSpPr txBox="1"/>
          <p:nvPr/>
        </p:nvSpPr>
        <p:spPr>
          <a:xfrm>
            <a:off x="4128374" y="6316878"/>
            <a:ext cx="1619666" cy="400110"/>
          </a:xfrm>
          <a:prstGeom prst="rect">
            <a:avLst/>
          </a:prstGeom>
          <a:noFill/>
        </p:spPr>
        <p:txBody>
          <a:bodyPr wrap="square" rtlCol="0">
            <a:spAutoFit/>
          </a:bodyPr>
          <a:lstStyle/>
          <a:p>
            <a:r>
              <a:rPr lang="en-CA" sz="2000" b="1" dirty="0" smtClean="0">
                <a:solidFill>
                  <a:srgbClr val="000000"/>
                </a:solidFill>
                <a:latin typeface="+mn-lt"/>
              </a:rPr>
              <a:t>Hammer mill</a:t>
            </a:r>
            <a:endParaRPr lang="en-CA" sz="2000" b="1" dirty="0">
              <a:solidFill>
                <a:srgbClr val="000000"/>
              </a:solidFill>
              <a:latin typeface="+mn-lt"/>
            </a:endParaRPr>
          </a:p>
        </p:txBody>
      </p:sp>
      <p:sp>
        <p:nvSpPr>
          <p:cNvPr id="7" name="TextBox 6"/>
          <p:cNvSpPr txBox="1"/>
          <p:nvPr/>
        </p:nvSpPr>
        <p:spPr>
          <a:xfrm>
            <a:off x="753841" y="6309320"/>
            <a:ext cx="1750887" cy="400110"/>
          </a:xfrm>
          <a:prstGeom prst="rect">
            <a:avLst/>
          </a:prstGeom>
          <a:noFill/>
        </p:spPr>
        <p:txBody>
          <a:bodyPr wrap="square" rtlCol="0">
            <a:spAutoFit/>
          </a:bodyPr>
          <a:lstStyle/>
          <a:p>
            <a:r>
              <a:rPr lang="en-CA" sz="2000" b="1" dirty="0" smtClean="0">
                <a:solidFill>
                  <a:srgbClr val="000000"/>
                </a:solidFill>
                <a:latin typeface="+mn-lt"/>
              </a:rPr>
              <a:t>Biomass dryer</a:t>
            </a:r>
            <a:endParaRPr lang="en-CA" sz="2000" b="1" dirty="0">
              <a:solidFill>
                <a:srgbClr val="000000"/>
              </a:solidFill>
              <a:latin typeface="+mn-lt"/>
            </a:endParaRPr>
          </a:p>
        </p:txBody>
      </p:sp>
      <p:sp>
        <p:nvSpPr>
          <p:cNvPr id="8" name="TextBox 7"/>
          <p:cNvSpPr txBox="1"/>
          <p:nvPr/>
        </p:nvSpPr>
        <p:spPr>
          <a:xfrm>
            <a:off x="316079" y="2369662"/>
            <a:ext cx="2671194" cy="400110"/>
          </a:xfrm>
          <a:prstGeom prst="rect">
            <a:avLst/>
          </a:prstGeom>
          <a:noFill/>
        </p:spPr>
        <p:txBody>
          <a:bodyPr wrap="square" rtlCol="0">
            <a:spAutoFit/>
          </a:bodyPr>
          <a:lstStyle/>
          <a:p>
            <a:r>
              <a:rPr lang="en-CA" sz="2000" b="1" dirty="0">
                <a:solidFill>
                  <a:srgbClr val="000000"/>
                </a:solidFill>
                <a:latin typeface="+mn-lt"/>
              </a:rPr>
              <a:t>UBC </a:t>
            </a:r>
            <a:r>
              <a:rPr lang="en-CA" sz="2000" b="1" dirty="0" smtClean="0">
                <a:solidFill>
                  <a:srgbClr val="000000"/>
                </a:solidFill>
                <a:latin typeface="+mn-lt"/>
              </a:rPr>
              <a:t>biomass </a:t>
            </a:r>
            <a:r>
              <a:rPr lang="en-CA" sz="2000" b="1" dirty="0">
                <a:solidFill>
                  <a:srgbClr val="000000"/>
                </a:solidFill>
                <a:latin typeface="+mn-lt"/>
              </a:rPr>
              <a:t>g</a:t>
            </a:r>
            <a:r>
              <a:rPr lang="en-CA" sz="2000" b="1" dirty="0" smtClean="0">
                <a:solidFill>
                  <a:srgbClr val="000000"/>
                </a:solidFill>
                <a:latin typeface="+mn-lt"/>
              </a:rPr>
              <a:t>asifier</a:t>
            </a:r>
            <a:endParaRPr lang="en-CA" sz="2000" b="1" dirty="0">
              <a:solidFill>
                <a:srgbClr val="000000"/>
              </a:solidFill>
              <a:latin typeface="+mn-lt"/>
            </a:endParaRPr>
          </a:p>
        </p:txBody>
      </p:sp>
      <p:sp>
        <p:nvSpPr>
          <p:cNvPr id="9" name="TextBox 8"/>
          <p:cNvSpPr txBox="1"/>
          <p:nvPr/>
        </p:nvSpPr>
        <p:spPr>
          <a:xfrm>
            <a:off x="127007" y="4221088"/>
            <a:ext cx="3241818" cy="400110"/>
          </a:xfrm>
          <a:prstGeom prst="rect">
            <a:avLst/>
          </a:prstGeom>
          <a:noFill/>
        </p:spPr>
        <p:txBody>
          <a:bodyPr wrap="square" rtlCol="0">
            <a:spAutoFit/>
          </a:bodyPr>
          <a:lstStyle/>
          <a:p>
            <a:r>
              <a:rPr lang="en-CA" sz="2000" b="1" dirty="0" smtClean="0">
                <a:solidFill>
                  <a:srgbClr val="000000"/>
                </a:solidFill>
                <a:latin typeface="+mn-lt"/>
              </a:rPr>
              <a:t>Biomass logistics </a:t>
            </a:r>
            <a:r>
              <a:rPr lang="en-CA" sz="2000" b="1" dirty="0">
                <a:solidFill>
                  <a:srgbClr val="000000"/>
                </a:solidFill>
                <a:latin typeface="+mn-lt"/>
              </a:rPr>
              <a:t>m</a:t>
            </a:r>
            <a:r>
              <a:rPr lang="en-CA" sz="2000" b="1" dirty="0" smtClean="0">
                <a:solidFill>
                  <a:srgbClr val="000000"/>
                </a:solidFill>
                <a:latin typeface="+mn-lt"/>
              </a:rPr>
              <a:t>odeling</a:t>
            </a:r>
            <a:endParaRPr lang="en-CA" sz="2000" b="1" dirty="0">
              <a:solidFill>
                <a:srgbClr val="000000"/>
              </a:solidFill>
              <a:latin typeface="+mn-lt"/>
            </a:endParaRPr>
          </a:p>
        </p:txBody>
      </p:sp>
      <p:pic>
        <p:nvPicPr>
          <p:cNvPr id="10" name="Picture 9"/>
          <p:cNvPicPr>
            <a:picLocks noChangeAspect="1"/>
          </p:cNvPicPr>
          <p:nvPr/>
        </p:nvPicPr>
        <p:blipFill>
          <a:blip r:embed="rId5"/>
          <a:stretch>
            <a:fillRect/>
          </a:stretch>
        </p:blipFill>
        <p:spPr>
          <a:xfrm>
            <a:off x="460520" y="980728"/>
            <a:ext cx="2125980" cy="1463040"/>
          </a:xfrm>
          <a:prstGeom prst="rect">
            <a:avLst/>
          </a:prstGeom>
        </p:spPr>
      </p:pic>
      <p:pic>
        <p:nvPicPr>
          <p:cNvPr id="11" name="Picture 10"/>
          <p:cNvPicPr>
            <a:picLocks noChangeAspect="1"/>
          </p:cNvPicPr>
          <p:nvPr/>
        </p:nvPicPr>
        <p:blipFill>
          <a:blip r:embed="rId6"/>
          <a:stretch>
            <a:fillRect/>
          </a:stretch>
        </p:blipFill>
        <p:spPr>
          <a:xfrm>
            <a:off x="6825208" y="1049410"/>
            <a:ext cx="1973580" cy="1554480"/>
          </a:xfrm>
          <a:prstGeom prst="rect">
            <a:avLst/>
          </a:prstGeom>
        </p:spPr>
      </p:pic>
      <p:pic>
        <p:nvPicPr>
          <p:cNvPr id="13" name="Picture 12"/>
          <p:cNvPicPr>
            <a:picLocks noChangeAspect="1"/>
          </p:cNvPicPr>
          <p:nvPr/>
        </p:nvPicPr>
        <p:blipFill>
          <a:blip r:embed="rId7"/>
          <a:stretch>
            <a:fillRect/>
          </a:stretch>
        </p:blipFill>
        <p:spPr>
          <a:xfrm>
            <a:off x="6681192" y="2715272"/>
            <a:ext cx="2218862" cy="3774544"/>
          </a:xfrm>
          <a:prstGeom prst="rect">
            <a:avLst/>
          </a:prstGeom>
        </p:spPr>
      </p:pic>
      <p:pic>
        <p:nvPicPr>
          <p:cNvPr id="16" name="Picture 15"/>
          <p:cNvPicPr>
            <a:picLocks noChangeAspect="1"/>
          </p:cNvPicPr>
          <p:nvPr/>
        </p:nvPicPr>
        <p:blipFill>
          <a:blip r:embed="rId8"/>
          <a:stretch>
            <a:fillRect/>
          </a:stretch>
        </p:blipFill>
        <p:spPr>
          <a:xfrm>
            <a:off x="577194" y="4899194"/>
            <a:ext cx="2009306" cy="1501398"/>
          </a:xfrm>
          <a:prstGeom prst="rect">
            <a:avLst/>
          </a:prstGeom>
        </p:spPr>
      </p:pic>
      <p:pic>
        <p:nvPicPr>
          <p:cNvPr id="17" name="Picture 16"/>
          <p:cNvPicPr>
            <a:picLocks noChangeAspect="1"/>
          </p:cNvPicPr>
          <p:nvPr/>
        </p:nvPicPr>
        <p:blipFill>
          <a:blip r:embed="rId9"/>
          <a:stretch>
            <a:fillRect/>
          </a:stretch>
        </p:blipFill>
        <p:spPr>
          <a:xfrm>
            <a:off x="3840343" y="2853776"/>
            <a:ext cx="2046601" cy="1533326"/>
          </a:xfrm>
          <a:prstGeom prst="rect">
            <a:avLst/>
          </a:prstGeom>
        </p:spPr>
      </p:pic>
      <p:pic>
        <p:nvPicPr>
          <p:cNvPr id="18" name="Picture 17"/>
          <p:cNvPicPr>
            <a:picLocks noChangeAspect="1"/>
          </p:cNvPicPr>
          <p:nvPr/>
        </p:nvPicPr>
        <p:blipFill>
          <a:blip r:embed="rId10"/>
          <a:stretch>
            <a:fillRect/>
          </a:stretch>
        </p:blipFill>
        <p:spPr>
          <a:xfrm>
            <a:off x="3984358" y="4969586"/>
            <a:ext cx="1813432" cy="1351520"/>
          </a:xfrm>
          <a:prstGeom prst="rect">
            <a:avLst/>
          </a:prstGeom>
        </p:spPr>
      </p:pic>
      <p:pic>
        <p:nvPicPr>
          <p:cNvPr id="19" name="Picture 1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800872" y="980728"/>
            <a:ext cx="2192778" cy="1458715"/>
          </a:xfrm>
          <a:prstGeom prst="rect">
            <a:avLst/>
          </a:prstGeom>
        </p:spPr>
      </p:pic>
      <p:sp>
        <p:nvSpPr>
          <p:cNvPr id="20" name="TextBox 19"/>
          <p:cNvSpPr txBox="1"/>
          <p:nvPr/>
        </p:nvSpPr>
        <p:spPr>
          <a:xfrm>
            <a:off x="3531528" y="2380053"/>
            <a:ext cx="3272898" cy="400110"/>
          </a:xfrm>
          <a:prstGeom prst="rect">
            <a:avLst/>
          </a:prstGeom>
          <a:noFill/>
        </p:spPr>
        <p:txBody>
          <a:bodyPr wrap="square" rtlCol="0">
            <a:spAutoFit/>
          </a:bodyPr>
          <a:lstStyle/>
          <a:p>
            <a:r>
              <a:rPr lang="en-CA" sz="2000" b="1" dirty="0">
                <a:solidFill>
                  <a:srgbClr val="000000"/>
                </a:solidFill>
                <a:latin typeface="+mn-lt"/>
              </a:rPr>
              <a:t>Biomass e</a:t>
            </a:r>
            <a:r>
              <a:rPr lang="en-CA" sz="2000" b="1" dirty="0" smtClean="0">
                <a:solidFill>
                  <a:srgbClr val="000000"/>
                </a:solidFill>
                <a:latin typeface="+mn-lt"/>
              </a:rPr>
              <a:t>ngineering </a:t>
            </a:r>
            <a:r>
              <a:rPr lang="en-CA" sz="2000" b="1" dirty="0">
                <a:solidFill>
                  <a:srgbClr val="000000"/>
                </a:solidFill>
                <a:latin typeface="+mn-lt"/>
              </a:rPr>
              <a:t>l</a:t>
            </a:r>
            <a:r>
              <a:rPr lang="en-CA" sz="2000" b="1" dirty="0" smtClean="0">
                <a:solidFill>
                  <a:srgbClr val="000000"/>
                </a:solidFill>
                <a:latin typeface="+mn-lt"/>
              </a:rPr>
              <a:t>ab</a:t>
            </a:r>
            <a:endParaRPr lang="en-CA" sz="2000" b="1" dirty="0">
              <a:solidFill>
                <a:srgbClr val="000000"/>
              </a:solidFill>
              <a:latin typeface="+mn-lt"/>
            </a:endParaRPr>
          </a:p>
        </p:txBody>
      </p:sp>
      <p:sp>
        <p:nvSpPr>
          <p:cNvPr id="21" name="TextBox 20"/>
          <p:cNvSpPr txBox="1"/>
          <p:nvPr/>
        </p:nvSpPr>
        <p:spPr>
          <a:xfrm>
            <a:off x="6804687" y="6460774"/>
            <a:ext cx="2396785" cy="400110"/>
          </a:xfrm>
          <a:prstGeom prst="rect">
            <a:avLst/>
          </a:prstGeom>
          <a:noFill/>
        </p:spPr>
        <p:txBody>
          <a:bodyPr wrap="square" rtlCol="0">
            <a:spAutoFit/>
          </a:bodyPr>
          <a:lstStyle/>
          <a:p>
            <a:r>
              <a:rPr lang="en-CA" sz="2000" b="1" dirty="0" smtClean="0">
                <a:solidFill>
                  <a:srgbClr val="000000"/>
                </a:solidFill>
                <a:latin typeface="+mn-lt"/>
              </a:rPr>
              <a:t>Wood pellet storage</a:t>
            </a:r>
            <a:endParaRPr lang="en-CA" sz="2000" b="1" dirty="0">
              <a:solidFill>
                <a:srgbClr val="000000"/>
              </a:solidFill>
              <a:latin typeface="+mn-lt"/>
            </a:endParaRPr>
          </a:p>
        </p:txBody>
      </p:sp>
      <p:pic>
        <p:nvPicPr>
          <p:cNvPr id="2" name="Picture 1" descr="Screen Clippin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39422" y="2853775"/>
            <a:ext cx="2047078" cy="1386381"/>
          </a:xfrm>
          <a:prstGeom prst="rect">
            <a:avLst/>
          </a:prstGeom>
        </p:spPr>
      </p:pic>
    </p:spTree>
    <p:extLst>
      <p:ext uri="{BB962C8B-B14F-4D97-AF65-F5344CB8AC3E}">
        <p14:creationId xmlns:p14="http://schemas.microsoft.com/office/powerpoint/2010/main" val="284413822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a:blip r:embed="rId3"/>
          <a:stretch>
            <a:fillRect/>
          </a:stretch>
        </p:blipFill>
        <p:spPr>
          <a:xfrm>
            <a:off x="7617296" y="47582"/>
            <a:ext cx="2241694" cy="759092"/>
          </a:xfrm>
          <a:prstGeom prst="rect">
            <a:avLst/>
          </a:prstGeom>
        </p:spPr>
      </p:pic>
      <p:sp>
        <p:nvSpPr>
          <p:cNvPr id="3" name="Titre 2"/>
          <p:cNvSpPr>
            <a:spLocks noGrp="1"/>
          </p:cNvSpPr>
          <p:nvPr>
            <p:ph type="title"/>
          </p:nvPr>
        </p:nvSpPr>
        <p:spPr>
          <a:xfrm>
            <a:off x="272480" y="260648"/>
            <a:ext cx="7344816" cy="560406"/>
          </a:xfrm>
        </p:spPr>
        <p:txBody>
          <a:bodyPr/>
          <a:lstStyle/>
          <a:p>
            <a:r>
              <a:rPr lang="en-US" sz="2700" dirty="0" smtClean="0"/>
              <a:t>Woody and Herbaceous Pellet Samples at BBRG</a:t>
            </a:r>
            <a:endParaRPr lang="en-US" sz="2700" dirty="0"/>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pic>
        <p:nvPicPr>
          <p:cNvPr id="23" name="Content Placeholder 3"/>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rcRect l="16868" t="20001" r="22408" b="3332"/>
          <a:stretch/>
        </p:blipFill>
        <p:spPr>
          <a:xfrm>
            <a:off x="3023377" y="1484784"/>
            <a:ext cx="1283251" cy="1289514"/>
          </a:xfrm>
        </p:spPr>
      </p:pic>
      <p:pic>
        <p:nvPicPr>
          <p:cNvPr id="24" name="Picture 23"/>
          <p:cNvPicPr>
            <a:picLocks noChangeAspect="1"/>
          </p:cNvPicPr>
          <p:nvPr/>
        </p:nvPicPr>
        <p:blipFill rotWithShape="1">
          <a:blip r:embed="rId5" cstate="print">
            <a:extLst>
              <a:ext uri="{28A0092B-C50C-407E-A947-70E740481C1C}">
                <a14:useLocalDpi xmlns:a14="http://schemas.microsoft.com/office/drawing/2010/main" val="0"/>
              </a:ext>
            </a:extLst>
          </a:blip>
          <a:srcRect l="20564" t="16943" r="15597" b="5285"/>
          <a:stretch/>
        </p:blipFill>
        <p:spPr>
          <a:xfrm>
            <a:off x="3040932" y="3258853"/>
            <a:ext cx="1265696" cy="1312983"/>
          </a:xfrm>
          <a:prstGeom prst="rect">
            <a:avLst/>
          </a:prstGeom>
        </p:spPr>
      </p:pic>
      <p:pic>
        <p:nvPicPr>
          <p:cNvPr id="25" name="Picture 24"/>
          <p:cNvPicPr>
            <a:picLocks noChangeAspect="1"/>
          </p:cNvPicPr>
          <p:nvPr/>
        </p:nvPicPr>
        <p:blipFill rotWithShape="1">
          <a:blip r:embed="rId6" cstate="print">
            <a:extLst>
              <a:ext uri="{28A0092B-C50C-407E-A947-70E740481C1C}">
                <a14:useLocalDpi xmlns:a14="http://schemas.microsoft.com/office/drawing/2010/main" val="0"/>
              </a:ext>
            </a:extLst>
          </a:blip>
          <a:srcRect l="11942" t="13333" r="19793" b="10001"/>
          <a:stretch/>
        </p:blipFill>
        <p:spPr>
          <a:xfrm>
            <a:off x="4736976" y="1484784"/>
            <a:ext cx="1317590" cy="1289514"/>
          </a:xfrm>
          <a:prstGeom prst="rect">
            <a:avLst/>
          </a:prstGeom>
        </p:spPr>
      </p:pic>
      <p:pic>
        <p:nvPicPr>
          <p:cNvPr id="26" name="Picture 25"/>
          <p:cNvPicPr>
            <a:picLocks noChangeAspect="1"/>
          </p:cNvPicPr>
          <p:nvPr/>
        </p:nvPicPr>
        <p:blipFill rotWithShape="1">
          <a:blip r:embed="rId7" cstate="print">
            <a:extLst>
              <a:ext uri="{28A0092B-C50C-407E-A947-70E740481C1C}">
                <a14:useLocalDpi xmlns:a14="http://schemas.microsoft.com/office/drawing/2010/main" val="0"/>
              </a:ext>
            </a:extLst>
          </a:blip>
          <a:srcRect l="22357" t="20184" r="15880" b="5284"/>
          <a:stretch/>
        </p:blipFill>
        <p:spPr>
          <a:xfrm>
            <a:off x="4771659" y="3253143"/>
            <a:ext cx="1317589" cy="1312983"/>
          </a:xfrm>
          <a:prstGeom prst="rect">
            <a:avLst/>
          </a:prstGeom>
        </p:spPr>
      </p:pic>
      <p:pic>
        <p:nvPicPr>
          <p:cNvPr id="27" name="Picture 26"/>
          <p:cNvPicPr>
            <a:picLocks noChangeAspect="1"/>
          </p:cNvPicPr>
          <p:nvPr/>
        </p:nvPicPr>
        <p:blipFill rotWithShape="1">
          <a:blip r:embed="rId8" cstate="print">
            <a:extLst>
              <a:ext uri="{28A0092B-C50C-407E-A947-70E740481C1C}">
                <a14:useLocalDpi xmlns:a14="http://schemas.microsoft.com/office/drawing/2010/main" val="0"/>
              </a:ext>
            </a:extLst>
          </a:blip>
          <a:srcRect l="14459" t="16410" r="13716" b="6687"/>
          <a:stretch/>
        </p:blipFill>
        <p:spPr>
          <a:xfrm>
            <a:off x="6465168" y="1484784"/>
            <a:ext cx="1260600" cy="1289514"/>
          </a:xfrm>
          <a:prstGeom prst="rect">
            <a:avLst/>
          </a:prstGeom>
        </p:spPr>
      </p:pic>
      <p:pic>
        <p:nvPicPr>
          <p:cNvPr id="28" name="Picture 27"/>
          <p:cNvPicPr>
            <a:picLocks noChangeAspect="1"/>
          </p:cNvPicPr>
          <p:nvPr/>
        </p:nvPicPr>
        <p:blipFill rotWithShape="1">
          <a:blip r:embed="rId9" cstate="print">
            <a:extLst>
              <a:ext uri="{28A0092B-C50C-407E-A947-70E740481C1C}">
                <a14:useLocalDpi xmlns:a14="http://schemas.microsoft.com/office/drawing/2010/main" val="0"/>
              </a:ext>
            </a:extLst>
          </a:blip>
          <a:srcRect l="24719" t="20184" r="20557" b="8525"/>
          <a:stretch/>
        </p:blipFill>
        <p:spPr>
          <a:xfrm>
            <a:off x="6473945" y="3239441"/>
            <a:ext cx="1251823" cy="1312983"/>
          </a:xfrm>
          <a:prstGeom prst="rect">
            <a:avLst/>
          </a:prstGeom>
        </p:spPr>
      </p:pic>
      <p:pic>
        <p:nvPicPr>
          <p:cNvPr id="29" name="Picture 28"/>
          <p:cNvPicPr>
            <a:picLocks noChangeAspect="1"/>
          </p:cNvPicPr>
          <p:nvPr/>
        </p:nvPicPr>
        <p:blipFill rotWithShape="1">
          <a:blip r:embed="rId10" cstate="print">
            <a:extLst>
              <a:ext uri="{28A0092B-C50C-407E-A947-70E740481C1C}">
                <a14:useLocalDpi xmlns:a14="http://schemas.microsoft.com/office/drawing/2010/main" val="0"/>
              </a:ext>
            </a:extLst>
          </a:blip>
          <a:srcRect l="24107" t="19754" r="13199" b="3344"/>
          <a:stretch/>
        </p:blipFill>
        <p:spPr>
          <a:xfrm>
            <a:off x="8238837" y="1484784"/>
            <a:ext cx="1297886" cy="1289514"/>
          </a:xfrm>
          <a:prstGeom prst="rect">
            <a:avLst/>
          </a:prstGeom>
        </p:spPr>
      </p:pic>
      <p:pic>
        <p:nvPicPr>
          <p:cNvPr id="30" name="Picture 29"/>
          <p:cNvPicPr>
            <a:picLocks noChangeAspect="1"/>
          </p:cNvPicPr>
          <p:nvPr/>
        </p:nvPicPr>
        <p:blipFill rotWithShape="1">
          <a:blip r:embed="rId11" cstate="print">
            <a:extLst>
              <a:ext uri="{28A0092B-C50C-407E-A947-70E740481C1C}">
                <a14:useLocalDpi xmlns:a14="http://schemas.microsoft.com/office/drawing/2010/main" val="0"/>
              </a:ext>
            </a:extLst>
          </a:blip>
          <a:srcRect l="24107" t="22401" r="9899"/>
          <a:stretch/>
        </p:blipFill>
        <p:spPr>
          <a:xfrm>
            <a:off x="8272403" y="3222602"/>
            <a:ext cx="1289109" cy="1312983"/>
          </a:xfrm>
          <a:prstGeom prst="rect">
            <a:avLst/>
          </a:prstGeom>
        </p:spPr>
      </p:pic>
      <p:sp>
        <p:nvSpPr>
          <p:cNvPr id="31" name="TextBox 30"/>
          <p:cNvSpPr txBox="1"/>
          <p:nvPr/>
        </p:nvSpPr>
        <p:spPr>
          <a:xfrm>
            <a:off x="2911903" y="4571836"/>
            <a:ext cx="1817124" cy="369332"/>
          </a:xfrm>
          <a:prstGeom prst="rect">
            <a:avLst/>
          </a:prstGeom>
          <a:noFill/>
        </p:spPr>
        <p:txBody>
          <a:bodyPr wrap="square" rtlCol="0">
            <a:spAutoFit/>
          </a:bodyPr>
          <a:lstStyle/>
          <a:p>
            <a:r>
              <a:rPr lang="en-US" b="1" dirty="0" smtClean="0">
                <a:solidFill>
                  <a:srgbClr val="000000"/>
                </a:solidFill>
              </a:rPr>
              <a:t>Switchgrass</a:t>
            </a:r>
            <a:endParaRPr lang="en-US" b="1" dirty="0">
              <a:solidFill>
                <a:srgbClr val="000000"/>
              </a:solidFill>
            </a:endParaRPr>
          </a:p>
        </p:txBody>
      </p:sp>
      <p:sp>
        <p:nvSpPr>
          <p:cNvPr id="32" name="TextBox 31"/>
          <p:cNvSpPr txBox="1"/>
          <p:nvPr/>
        </p:nvSpPr>
        <p:spPr>
          <a:xfrm>
            <a:off x="4736976" y="4571836"/>
            <a:ext cx="1540545" cy="369332"/>
          </a:xfrm>
          <a:prstGeom prst="rect">
            <a:avLst/>
          </a:prstGeom>
          <a:noFill/>
        </p:spPr>
        <p:txBody>
          <a:bodyPr wrap="square" rtlCol="0">
            <a:spAutoFit/>
          </a:bodyPr>
          <a:lstStyle/>
          <a:p>
            <a:r>
              <a:rPr lang="en-US" b="1" dirty="0" smtClean="0">
                <a:solidFill>
                  <a:srgbClr val="000000"/>
                </a:solidFill>
              </a:rPr>
              <a:t>Corn Stover</a:t>
            </a:r>
            <a:endParaRPr lang="en-US" b="1" dirty="0">
              <a:solidFill>
                <a:srgbClr val="000000"/>
              </a:solidFill>
            </a:endParaRPr>
          </a:p>
        </p:txBody>
      </p:sp>
      <p:sp>
        <p:nvSpPr>
          <p:cNvPr id="33" name="TextBox 32"/>
          <p:cNvSpPr txBox="1"/>
          <p:nvPr/>
        </p:nvSpPr>
        <p:spPr>
          <a:xfrm>
            <a:off x="6393160" y="4571836"/>
            <a:ext cx="1728192" cy="369332"/>
          </a:xfrm>
          <a:prstGeom prst="rect">
            <a:avLst/>
          </a:prstGeom>
          <a:noFill/>
        </p:spPr>
        <p:txBody>
          <a:bodyPr wrap="square" rtlCol="0">
            <a:spAutoFit/>
          </a:bodyPr>
          <a:lstStyle/>
          <a:p>
            <a:r>
              <a:rPr lang="en-US" b="1" dirty="0" smtClean="0">
                <a:solidFill>
                  <a:srgbClr val="000000"/>
                </a:solidFill>
              </a:rPr>
              <a:t>Miscanthus </a:t>
            </a:r>
            <a:endParaRPr lang="en-US" b="1" dirty="0">
              <a:solidFill>
                <a:srgbClr val="000000"/>
              </a:solidFill>
            </a:endParaRPr>
          </a:p>
        </p:txBody>
      </p:sp>
      <p:sp>
        <p:nvSpPr>
          <p:cNvPr id="34" name="TextBox 33"/>
          <p:cNvSpPr txBox="1"/>
          <p:nvPr/>
        </p:nvSpPr>
        <p:spPr>
          <a:xfrm>
            <a:off x="8121352" y="4535585"/>
            <a:ext cx="1728192" cy="369332"/>
          </a:xfrm>
          <a:prstGeom prst="rect">
            <a:avLst/>
          </a:prstGeom>
          <a:noFill/>
        </p:spPr>
        <p:txBody>
          <a:bodyPr wrap="square" rtlCol="0">
            <a:spAutoFit/>
          </a:bodyPr>
          <a:lstStyle/>
          <a:p>
            <a:r>
              <a:rPr lang="en-US" b="1" dirty="0" smtClean="0">
                <a:solidFill>
                  <a:srgbClr val="000000"/>
                </a:solidFill>
              </a:rPr>
              <a:t>Wheat straw</a:t>
            </a:r>
            <a:endParaRPr lang="en-US" b="1" dirty="0">
              <a:solidFill>
                <a:srgbClr val="000000"/>
              </a:solidFill>
            </a:endParaRPr>
          </a:p>
        </p:txBody>
      </p:sp>
      <p:pic>
        <p:nvPicPr>
          <p:cNvPr id="17" name="Picture 16"/>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563277" y="1484784"/>
            <a:ext cx="1306835" cy="1289514"/>
          </a:xfrm>
          <a:prstGeom prst="rect">
            <a:avLst/>
          </a:prstGeom>
          <a:noFill/>
          <a:ln>
            <a:noFill/>
          </a:ln>
        </p:spPr>
      </p:pic>
      <p:pic>
        <p:nvPicPr>
          <p:cNvPr id="18" name="Picture 17"/>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563276" y="3299616"/>
            <a:ext cx="1306835" cy="1266509"/>
          </a:xfrm>
          <a:prstGeom prst="rect">
            <a:avLst/>
          </a:prstGeom>
          <a:noFill/>
          <a:ln>
            <a:noFill/>
          </a:ln>
        </p:spPr>
      </p:pic>
      <p:pic>
        <p:nvPicPr>
          <p:cNvPr id="19" name="Picture 18"/>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28464" y="1484784"/>
            <a:ext cx="1311027" cy="1289514"/>
          </a:xfrm>
          <a:prstGeom prst="rect">
            <a:avLst/>
          </a:prstGeom>
          <a:noFill/>
          <a:ln>
            <a:noFill/>
          </a:ln>
        </p:spPr>
      </p:pic>
      <p:pic>
        <p:nvPicPr>
          <p:cNvPr id="20" name="Picture 19"/>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28464" y="3312182"/>
            <a:ext cx="1280170" cy="1223403"/>
          </a:xfrm>
          <a:prstGeom prst="rect">
            <a:avLst/>
          </a:prstGeom>
          <a:noFill/>
          <a:ln>
            <a:noFill/>
          </a:ln>
        </p:spPr>
      </p:pic>
      <p:sp>
        <p:nvSpPr>
          <p:cNvPr id="21" name="TextBox 20"/>
          <p:cNvSpPr txBox="1"/>
          <p:nvPr/>
        </p:nvSpPr>
        <p:spPr>
          <a:xfrm>
            <a:off x="1496616" y="4571836"/>
            <a:ext cx="1548323" cy="369332"/>
          </a:xfrm>
          <a:prstGeom prst="rect">
            <a:avLst/>
          </a:prstGeom>
          <a:noFill/>
        </p:spPr>
        <p:txBody>
          <a:bodyPr wrap="square" rtlCol="0">
            <a:spAutoFit/>
          </a:bodyPr>
          <a:lstStyle/>
          <a:p>
            <a:r>
              <a:rPr lang="en-US" b="1" dirty="0" smtClean="0">
                <a:solidFill>
                  <a:srgbClr val="000000"/>
                </a:solidFill>
              </a:rPr>
              <a:t>Douglas fir</a:t>
            </a:r>
            <a:endParaRPr lang="en-US" b="1" dirty="0">
              <a:solidFill>
                <a:srgbClr val="000000"/>
              </a:solidFill>
            </a:endParaRPr>
          </a:p>
        </p:txBody>
      </p:sp>
      <p:sp>
        <p:nvSpPr>
          <p:cNvPr id="35" name="TextBox 34"/>
          <p:cNvSpPr txBox="1"/>
          <p:nvPr/>
        </p:nvSpPr>
        <p:spPr>
          <a:xfrm>
            <a:off x="258054" y="4562409"/>
            <a:ext cx="1238115" cy="369332"/>
          </a:xfrm>
          <a:prstGeom prst="rect">
            <a:avLst/>
          </a:prstGeom>
          <a:noFill/>
        </p:spPr>
        <p:txBody>
          <a:bodyPr wrap="square" rtlCol="0">
            <a:spAutoFit/>
          </a:bodyPr>
          <a:lstStyle/>
          <a:p>
            <a:r>
              <a:rPr lang="en-US" b="1" dirty="0" smtClean="0">
                <a:solidFill>
                  <a:srgbClr val="000000"/>
                </a:solidFill>
              </a:rPr>
              <a:t>Aspen</a:t>
            </a:r>
            <a:endParaRPr lang="en-US" b="1" dirty="0">
              <a:solidFill>
                <a:srgbClr val="000000"/>
              </a:solidFill>
            </a:endParaRPr>
          </a:p>
        </p:txBody>
      </p:sp>
    </p:spTree>
    <p:extLst>
      <p:ext uri="{BB962C8B-B14F-4D97-AF65-F5344CB8AC3E}">
        <p14:creationId xmlns:p14="http://schemas.microsoft.com/office/powerpoint/2010/main" val="26735259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272480" y="188640"/>
            <a:ext cx="9361040" cy="560406"/>
          </a:xfrm>
        </p:spPr>
        <p:txBody>
          <a:bodyPr/>
          <a:lstStyle/>
          <a:p>
            <a:r>
              <a:rPr lang="en-US" sz="3000" dirty="0" smtClean="0"/>
              <a:t>Industrial Projects in North America</a:t>
            </a:r>
            <a:endParaRPr lang="en-US" sz="3000" dirty="0"/>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sp>
        <p:nvSpPr>
          <p:cNvPr id="5"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pic>
        <p:nvPicPr>
          <p:cNvPr id="6" name="Picture 5"/>
          <p:cNvPicPr>
            <a:picLocks noChangeAspect="1"/>
          </p:cNvPicPr>
          <p:nvPr/>
        </p:nvPicPr>
        <p:blipFill>
          <a:blip r:embed="rId3"/>
          <a:stretch>
            <a:fillRect/>
          </a:stretch>
        </p:blipFill>
        <p:spPr>
          <a:xfrm>
            <a:off x="1034717" y="1227880"/>
            <a:ext cx="7597678" cy="4727751"/>
          </a:xfrm>
          <a:prstGeom prst="rect">
            <a:avLst/>
          </a:prstGeom>
        </p:spPr>
      </p:pic>
      <p:sp>
        <p:nvSpPr>
          <p:cNvPr id="7" name="Rounded Rectangular Callout 6"/>
          <p:cNvSpPr/>
          <p:nvPr/>
        </p:nvSpPr>
        <p:spPr>
          <a:xfrm>
            <a:off x="10391" y="3625520"/>
            <a:ext cx="2849786" cy="842211"/>
          </a:xfrm>
          <a:prstGeom prst="wedgeRoundRectCallout">
            <a:avLst>
              <a:gd name="adj1" fmla="val 33050"/>
              <a:gd name="adj2" fmla="val -138928"/>
              <a:gd name="adj3" fmla="val 16667"/>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C00000"/>
                </a:solidFill>
              </a:rPr>
              <a:t>Logistics of woody biomass and pellet distribution for two pellet plants</a:t>
            </a:r>
            <a:endParaRPr lang="en-US" dirty="0">
              <a:solidFill>
                <a:srgbClr val="C00000"/>
              </a:solidFill>
            </a:endParaRPr>
          </a:p>
        </p:txBody>
      </p:sp>
      <p:sp>
        <p:nvSpPr>
          <p:cNvPr id="8" name="Oval 7"/>
          <p:cNvSpPr/>
          <p:nvPr/>
        </p:nvSpPr>
        <p:spPr>
          <a:xfrm>
            <a:off x="2261931" y="2767263"/>
            <a:ext cx="91440" cy="9144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414331" y="2594809"/>
            <a:ext cx="91440" cy="9144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785935" y="2065421"/>
            <a:ext cx="91440" cy="9144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ular Callout 10"/>
          <p:cNvSpPr/>
          <p:nvPr/>
        </p:nvSpPr>
        <p:spPr>
          <a:xfrm>
            <a:off x="3877375" y="1001827"/>
            <a:ext cx="2558716" cy="842211"/>
          </a:xfrm>
          <a:prstGeom prst="wedgeRoundRectCallout">
            <a:avLst>
              <a:gd name="adj1" fmla="val -43787"/>
              <a:gd name="adj2" fmla="val 75033"/>
              <a:gd name="adj3" fmla="val 16667"/>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C00000"/>
                </a:solidFill>
              </a:rPr>
              <a:t>Logistics of wheat straw for the proposed </a:t>
            </a:r>
            <a:r>
              <a:rPr lang="en-US" dirty="0" err="1" smtClean="0">
                <a:solidFill>
                  <a:srgbClr val="C00000"/>
                </a:solidFill>
              </a:rPr>
              <a:t>Iogen</a:t>
            </a:r>
            <a:r>
              <a:rPr lang="en-US" dirty="0" smtClean="0">
                <a:solidFill>
                  <a:srgbClr val="C00000"/>
                </a:solidFill>
              </a:rPr>
              <a:t> cellulosic ethanol plant</a:t>
            </a:r>
            <a:endParaRPr lang="en-US" dirty="0">
              <a:solidFill>
                <a:srgbClr val="C00000"/>
              </a:solidFill>
            </a:endParaRPr>
          </a:p>
        </p:txBody>
      </p:sp>
      <p:sp>
        <p:nvSpPr>
          <p:cNvPr id="13" name="Oval 12"/>
          <p:cNvSpPr/>
          <p:nvPr/>
        </p:nvSpPr>
        <p:spPr>
          <a:xfrm>
            <a:off x="6091987" y="3625520"/>
            <a:ext cx="91440" cy="9144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ular Callout 13"/>
          <p:cNvSpPr/>
          <p:nvPr/>
        </p:nvSpPr>
        <p:spPr>
          <a:xfrm>
            <a:off x="5771147" y="2137608"/>
            <a:ext cx="2947737" cy="842211"/>
          </a:xfrm>
          <a:prstGeom prst="wedgeRoundRectCallout">
            <a:avLst>
              <a:gd name="adj1" fmla="val -35522"/>
              <a:gd name="adj2" fmla="val 122501"/>
              <a:gd name="adj3" fmla="val 16667"/>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C00000"/>
                </a:solidFill>
              </a:rPr>
              <a:t>Logistics of corn stover for the OPG power facility in Lambton</a:t>
            </a:r>
            <a:endParaRPr lang="en-US" dirty="0">
              <a:solidFill>
                <a:srgbClr val="C00000"/>
              </a:solidFill>
            </a:endParaRPr>
          </a:p>
        </p:txBody>
      </p:sp>
      <p:sp>
        <p:nvSpPr>
          <p:cNvPr id="16" name="Rounded Rectangular Callout 15"/>
          <p:cNvSpPr/>
          <p:nvPr/>
        </p:nvSpPr>
        <p:spPr>
          <a:xfrm>
            <a:off x="2505771" y="4499818"/>
            <a:ext cx="2947737" cy="842211"/>
          </a:xfrm>
          <a:prstGeom prst="wedgeRoundRectCallout">
            <a:avLst>
              <a:gd name="adj1" fmla="val 34884"/>
              <a:gd name="adj2" fmla="val -114166"/>
              <a:gd name="adj3" fmla="val 16667"/>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C00000"/>
                </a:solidFill>
              </a:rPr>
              <a:t>Logistics of corn stover for the DuPont cellulosic ethanol plant</a:t>
            </a:r>
            <a:endParaRPr lang="en-US" dirty="0">
              <a:solidFill>
                <a:srgbClr val="C00000"/>
              </a:solidFill>
            </a:endParaRPr>
          </a:p>
        </p:txBody>
      </p:sp>
      <p:sp>
        <p:nvSpPr>
          <p:cNvPr id="17" name="Oval 16"/>
          <p:cNvSpPr/>
          <p:nvPr/>
        </p:nvSpPr>
        <p:spPr>
          <a:xfrm>
            <a:off x="4961017" y="3805989"/>
            <a:ext cx="91440" cy="9144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ular Callout 17"/>
          <p:cNvSpPr/>
          <p:nvPr/>
        </p:nvSpPr>
        <p:spPr>
          <a:xfrm>
            <a:off x="6112042" y="5438273"/>
            <a:ext cx="2947737" cy="842211"/>
          </a:xfrm>
          <a:prstGeom prst="wedgeRoundRectCallout">
            <a:avLst>
              <a:gd name="adj1" fmla="val -41236"/>
              <a:gd name="adj2" fmla="val -137499"/>
              <a:gd name="adj3" fmla="val 16667"/>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C00000"/>
                </a:solidFill>
              </a:rPr>
              <a:t>Logistics of Miscanthus for the proposed </a:t>
            </a:r>
            <a:r>
              <a:rPr lang="en-US" dirty="0" err="1" smtClean="0">
                <a:solidFill>
                  <a:srgbClr val="C00000"/>
                </a:solidFill>
              </a:rPr>
              <a:t>Chemtex</a:t>
            </a:r>
            <a:r>
              <a:rPr lang="en-US" dirty="0" smtClean="0">
                <a:solidFill>
                  <a:srgbClr val="C00000"/>
                </a:solidFill>
              </a:rPr>
              <a:t> cellulosic ethanol plant</a:t>
            </a:r>
            <a:endParaRPr lang="en-US" dirty="0">
              <a:solidFill>
                <a:srgbClr val="C00000"/>
              </a:solidFill>
            </a:endParaRPr>
          </a:p>
        </p:txBody>
      </p:sp>
      <p:sp>
        <p:nvSpPr>
          <p:cNvPr id="19" name="Oval 18"/>
          <p:cNvSpPr/>
          <p:nvPr/>
        </p:nvSpPr>
        <p:spPr>
          <a:xfrm>
            <a:off x="6172192" y="4499818"/>
            <a:ext cx="91440" cy="9144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ular Callout 19"/>
          <p:cNvSpPr/>
          <p:nvPr/>
        </p:nvSpPr>
        <p:spPr>
          <a:xfrm>
            <a:off x="6585013" y="3716960"/>
            <a:ext cx="2947737" cy="842211"/>
          </a:xfrm>
          <a:prstGeom prst="wedgeRoundRectCallout">
            <a:avLst>
              <a:gd name="adj1" fmla="val -61607"/>
              <a:gd name="adj2" fmla="val -46525"/>
              <a:gd name="adj3" fmla="val 16667"/>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C00000"/>
                </a:solidFill>
              </a:rPr>
              <a:t>Logistics of corn stover for the BIC Cellulosic Sugar Plant in Sarnia</a:t>
            </a:r>
            <a:endParaRPr lang="en-US" dirty="0">
              <a:solidFill>
                <a:srgbClr val="C00000"/>
              </a:solidFill>
            </a:endParaRPr>
          </a:p>
        </p:txBody>
      </p:sp>
      <p:sp>
        <p:nvSpPr>
          <p:cNvPr id="21" name="Rounded Rectangular Callout 20"/>
          <p:cNvSpPr/>
          <p:nvPr/>
        </p:nvSpPr>
        <p:spPr>
          <a:xfrm>
            <a:off x="10391" y="1844038"/>
            <a:ext cx="1558233" cy="842211"/>
          </a:xfrm>
          <a:prstGeom prst="wedgeRoundRectCallout">
            <a:avLst>
              <a:gd name="adj1" fmla="val 90392"/>
              <a:gd name="adj2" fmla="val 49839"/>
              <a:gd name="adj3" fmla="val 16667"/>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C00000"/>
                </a:solidFill>
              </a:rPr>
              <a:t>UBC Gasification facility</a:t>
            </a:r>
            <a:endParaRPr lang="en-US" dirty="0">
              <a:solidFill>
                <a:srgbClr val="C00000"/>
              </a:solidFill>
            </a:endParaRPr>
          </a:p>
        </p:txBody>
      </p:sp>
      <p:sp>
        <p:nvSpPr>
          <p:cNvPr id="22" name="Rounded Rectangular Callout 21"/>
          <p:cNvSpPr/>
          <p:nvPr/>
        </p:nvSpPr>
        <p:spPr>
          <a:xfrm>
            <a:off x="1262406" y="832828"/>
            <a:ext cx="2106418" cy="842211"/>
          </a:xfrm>
          <a:prstGeom prst="wedgeRoundRectCallout">
            <a:avLst>
              <a:gd name="adj1" fmla="val 36394"/>
              <a:gd name="adj2" fmla="val 87371"/>
              <a:gd name="adj3" fmla="val 16667"/>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C00000"/>
                </a:solidFill>
              </a:rPr>
              <a:t>Feasibility Study of cofiring wood pellets with coal</a:t>
            </a:r>
            <a:endParaRPr lang="en-US" dirty="0">
              <a:solidFill>
                <a:srgbClr val="C00000"/>
              </a:solidFill>
            </a:endParaRPr>
          </a:p>
        </p:txBody>
      </p:sp>
      <p:sp>
        <p:nvSpPr>
          <p:cNvPr id="23" name="Oval 22"/>
          <p:cNvSpPr/>
          <p:nvPr/>
        </p:nvSpPr>
        <p:spPr>
          <a:xfrm>
            <a:off x="3080792" y="2046168"/>
            <a:ext cx="91440" cy="9144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ular Callout 23"/>
          <p:cNvSpPr/>
          <p:nvPr/>
        </p:nvSpPr>
        <p:spPr>
          <a:xfrm>
            <a:off x="10391" y="2714791"/>
            <a:ext cx="1558233" cy="842211"/>
          </a:xfrm>
          <a:prstGeom prst="wedgeRoundRectCallout">
            <a:avLst>
              <a:gd name="adj1" fmla="val 88245"/>
              <a:gd name="adj2" fmla="val -33576"/>
              <a:gd name="adj3" fmla="val 16667"/>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C00000"/>
                </a:solidFill>
              </a:rPr>
              <a:t>Boeing-UBC Biojet Project</a:t>
            </a:r>
            <a:endParaRPr lang="en-US" dirty="0">
              <a:solidFill>
                <a:srgbClr val="C00000"/>
              </a:solidFill>
            </a:endParaRPr>
          </a:p>
        </p:txBody>
      </p:sp>
      <p:pic>
        <p:nvPicPr>
          <p:cNvPr id="25" name="Picture 24"/>
          <p:cNvPicPr>
            <a:picLocks noChangeAspect="1"/>
          </p:cNvPicPr>
          <p:nvPr/>
        </p:nvPicPr>
        <p:blipFill>
          <a:blip r:embed="rId4"/>
          <a:stretch>
            <a:fillRect/>
          </a:stretch>
        </p:blipFill>
        <p:spPr>
          <a:xfrm>
            <a:off x="7751866" y="14480"/>
            <a:ext cx="2154134" cy="729442"/>
          </a:xfrm>
          <a:prstGeom prst="rect">
            <a:avLst/>
          </a:prstGeom>
        </p:spPr>
      </p:pic>
    </p:spTree>
    <p:extLst>
      <p:ext uri="{BB962C8B-B14F-4D97-AF65-F5344CB8AC3E}">
        <p14:creationId xmlns:p14="http://schemas.microsoft.com/office/powerpoint/2010/main" val="34604837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US" dirty="0"/>
              <a:t>Sustainability: Established practice in the </a:t>
            </a:r>
            <a:r>
              <a:rPr lang="en-US" dirty="0" smtClean="0"/>
              <a:t>Canadian forest </a:t>
            </a:r>
            <a:r>
              <a:rPr lang="en-US" dirty="0"/>
              <a:t>sector</a:t>
            </a:r>
          </a:p>
        </p:txBody>
      </p:sp>
      <p:sp>
        <p:nvSpPr>
          <p:cNvPr id="12" name="Line 34"/>
          <p:cNvSpPr>
            <a:spLocks noChangeShapeType="1"/>
          </p:cNvSpPr>
          <p:nvPr/>
        </p:nvSpPr>
        <p:spPr bwMode="auto">
          <a:xfrm>
            <a:off x="344488" y="82105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dirty="0">
              <a:solidFill>
                <a:sysClr val="windowText" lastClr="000000"/>
              </a:solidFill>
            </a:endParaRPr>
          </a:p>
        </p:txBody>
      </p:sp>
      <p:pic>
        <p:nvPicPr>
          <p:cNvPr id="8" name="Picture 7"/>
          <p:cNvPicPr/>
          <p:nvPr/>
        </p:nvPicPr>
        <p:blipFill>
          <a:blip r:embed="rId3"/>
          <a:stretch>
            <a:fillRect/>
          </a:stretch>
        </p:blipFill>
        <p:spPr>
          <a:xfrm>
            <a:off x="-15552" y="3573016"/>
            <a:ext cx="5760640" cy="3284984"/>
          </a:xfrm>
          <a:prstGeom prst="rect">
            <a:avLst/>
          </a:prstGeom>
        </p:spPr>
      </p:pic>
      <p:pic>
        <p:nvPicPr>
          <p:cNvPr id="9" name="Picture 8"/>
          <p:cNvPicPr/>
          <p:nvPr/>
        </p:nvPicPr>
        <p:blipFill>
          <a:blip r:embed="rId4"/>
          <a:stretch>
            <a:fillRect/>
          </a:stretch>
        </p:blipFill>
        <p:spPr>
          <a:xfrm>
            <a:off x="143162" y="836712"/>
            <a:ext cx="4904239" cy="2574032"/>
          </a:xfrm>
          <a:prstGeom prst="rect">
            <a:avLst/>
          </a:prstGeom>
        </p:spPr>
      </p:pic>
      <p:sp>
        <p:nvSpPr>
          <p:cNvPr id="10" name="Content Placeholder 1"/>
          <p:cNvSpPr txBox="1">
            <a:spLocks/>
          </p:cNvSpPr>
          <p:nvPr/>
        </p:nvSpPr>
        <p:spPr bwMode="auto">
          <a:xfrm>
            <a:off x="5889104" y="908720"/>
            <a:ext cx="4054275" cy="2880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183600" lvl="0" indent="-183600">
              <a:spcBef>
                <a:spcPct val="20000"/>
              </a:spcBef>
              <a:buClr>
                <a:schemeClr val="tx2"/>
              </a:buClr>
              <a:buFont typeface="Wingdings 3" pitchFamily="18" charset="2"/>
              <a:buChar char=""/>
              <a:defRPr/>
            </a:pPr>
            <a:r>
              <a:rPr lang="en-US" b="1" dirty="0" smtClean="0">
                <a:solidFill>
                  <a:srgbClr val="000000"/>
                </a:solidFill>
                <a:latin typeface="+mn-lt"/>
              </a:rPr>
              <a:t>Forest </a:t>
            </a:r>
            <a:r>
              <a:rPr lang="en-US" b="1" dirty="0">
                <a:solidFill>
                  <a:srgbClr val="000000"/>
                </a:solidFill>
                <a:latin typeface="+mn-lt"/>
              </a:rPr>
              <a:t>or other wooded </a:t>
            </a:r>
            <a:r>
              <a:rPr lang="en-US" b="1" dirty="0" smtClean="0">
                <a:solidFill>
                  <a:srgbClr val="000000"/>
                </a:solidFill>
                <a:latin typeface="+mn-lt"/>
              </a:rPr>
              <a:t>land make </a:t>
            </a:r>
            <a:r>
              <a:rPr lang="en-US" b="1" dirty="0">
                <a:solidFill>
                  <a:srgbClr val="000000"/>
                </a:solidFill>
                <a:latin typeface="+mn-lt"/>
              </a:rPr>
              <a:t>up 40% of </a:t>
            </a:r>
            <a:r>
              <a:rPr lang="en-US" b="1" dirty="0" smtClean="0">
                <a:solidFill>
                  <a:srgbClr val="000000"/>
                </a:solidFill>
                <a:latin typeface="+mn-lt"/>
              </a:rPr>
              <a:t>Canada’s 979 </a:t>
            </a:r>
            <a:r>
              <a:rPr lang="en-US" b="1" dirty="0">
                <a:solidFill>
                  <a:srgbClr val="000000"/>
                </a:solidFill>
                <a:latin typeface="+mn-lt"/>
              </a:rPr>
              <a:t>million hectares</a:t>
            </a:r>
            <a:r>
              <a:rPr lang="en-US" b="1" dirty="0" smtClean="0">
                <a:solidFill>
                  <a:srgbClr val="000000"/>
                </a:solidFill>
                <a:latin typeface="+mn-lt"/>
              </a:rPr>
              <a:t>.</a:t>
            </a:r>
          </a:p>
          <a:p>
            <a:pPr marL="183600" lvl="0" indent="-183600">
              <a:spcBef>
                <a:spcPct val="20000"/>
              </a:spcBef>
              <a:buClr>
                <a:schemeClr val="tx2"/>
              </a:buClr>
              <a:buFont typeface="Wingdings 3" pitchFamily="18" charset="2"/>
              <a:buChar char=""/>
              <a:defRPr/>
            </a:pPr>
            <a:endParaRPr lang="en-US" b="1" dirty="0">
              <a:solidFill>
                <a:srgbClr val="000000"/>
              </a:solidFill>
              <a:latin typeface="+mn-lt"/>
            </a:endParaRPr>
          </a:p>
          <a:p>
            <a:pPr marL="183600" lvl="0" indent="-183600">
              <a:spcBef>
                <a:spcPct val="20000"/>
              </a:spcBef>
              <a:buClr>
                <a:schemeClr val="tx2"/>
              </a:buClr>
              <a:buFont typeface="Wingdings 3" pitchFamily="18" charset="2"/>
              <a:buChar char=""/>
              <a:defRPr/>
            </a:pPr>
            <a:r>
              <a:rPr lang="en-US" b="1" dirty="0" smtClean="0">
                <a:solidFill>
                  <a:srgbClr val="000000"/>
                </a:solidFill>
                <a:latin typeface="+mn-lt"/>
              </a:rPr>
              <a:t>Canada </a:t>
            </a:r>
            <a:r>
              <a:rPr lang="en-US" b="1" dirty="0">
                <a:solidFill>
                  <a:srgbClr val="000000"/>
                </a:solidFill>
                <a:latin typeface="+mn-lt"/>
              </a:rPr>
              <a:t>has 310 million hectares of </a:t>
            </a:r>
            <a:r>
              <a:rPr lang="en-US" b="1" dirty="0" smtClean="0">
                <a:solidFill>
                  <a:srgbClr val="000000"/>
                </a:solidFill>
                <a:latin typeface="+mn-lt"/>
              </a:rPr>
              <a:t>forests. </a:t>
            </a:r>
          </a:p>
          <a:p>
            <a:pPr marL="183600" lvl="0" indent="-183600">
              <a:spcBef>
                <a:spcPct val="20000"/>
              </a:spcBef>
              <a:buClr>
                <a:schemeClr val="tx2"/>
              </a:buClr>
              <a:buFont typeface="Wingdings 3" pitchFamily="18" charset="2"/>
              <a:buChar char=""/>
              <a:defRPr/>
            </a:pPr>
            <a:endParaRPr lang="en-US" b="1" dirty="0">
              <a:solidFill>
                <a:srgbClr val="000000"/>
              </a:solidFill>
              <a:latin typeface="+mn-lt"/>
            </a:endParaRPr>
          </a:p>
          <a:p>
            <a:pPr marL="183600" lvl="0" indent="-183600">
              <a:spcBef>
                <a:spcPct val="20000"/>
              </a:spcBef>
              <a:buClr>
                <a:schemeClr val="tx2"/>
              </a:buClr>
              <a:buFont typeface="Wingdings 3" pitchFamily="18" charset="2"/>
              <a:buChar char=""/>
              <a:defRPr/>
            </a:pPr>
            <a:r>
              <a:rPr lang="en-US" b="1" dirty="0" smtClean="0">
                <a:solidFill>
                  <a:srgbClr val="000000"/>
                </a:solidFill>
                <a:latin typeface="+mn-lt"/>
              </a:rPr>
              <a:t>10% of the world’s forests are certified. Canada </a:t>
            </a:r>
            <a:r>
              <a:rPr lang="en-US" b="1" dirty="0">
                <a:solidFill>
                  <a:srgbClr val="000000"/>
                </a:solidFill>
                <a:latin typeface="+mn-lt"/>
              </a:rPr>
              <a:t>holds 40% of the world’s forest </a:t>
            </a:r>
            <a:r>
              <a:rPr lang="en-US" b="1" dirty="0" smtClean="0">
                <a:solidFill>
                  <a:srgbClr val="000000"/>
                </a:solidFill>
                <a:latin typeface="+mn-lt"/>
              </a:rPr>
              <a:t>certification.</a:t>
            </a:r>
          </a:p>
          <a:p>
            <a:pPr marL="183600" lvl="0" indent="-183600">
              <a:spcBef>
                <a:spcPct val="20000"/>
              </a:spcBef>
              <a:buClr>
                <a:schemeClr val="tx2"/>
              </a:buClr>
              <a:buFont typeface="Wingdings 3" pitchFamily="18" charset="2"/>
              <a:buChar char=""/>
              <a:defRPr/>
            </a:pPr>
            <a:endParaRPr lang="en-US" b="1" dirty="0" smtClean="0">
              <a:solidFill>
                <a:srgbClr val="000000"/>
              </a:solidFill>
              <a:latin typeface="+mn-lt"/>
            </a:endParaRPr>
          </a:p>
          <a:p>
            <a:pPr marL="183600" lvl="0" indent="-183600">
              <a:spcBef>
                <a:spcPct val="20000"/>
              </a:spcBef>
              <a:buClr>
                <a:schemeClr val="tx2"/>
              </a:buClr>
              <a:buFont typeface="Wingdings 3" pitchFamily="18" charset="2"/>
              <a:buChar char=""/>
              <a:defRPr/>
            </a:pPr>
            <a:endParaRPr lang="en-US" sz="500" b="1" dirty="0" smtClean="0">
              <a:solidFill>
                <a:srgbClr val="000000"/>
              </a:solidFill>
              <a:latin typeface="+mn-lt"/>
            </a:endParaRPr>
          </a:p>
          <a:p>
            <a:pPr marL="183600" lvl="0" indent="-183600">
              <a:spcBef>
                <a:spcPct val="20000"/>
              </a:spcBef>
              <a:buClr>
                <a:schemeClr val="tx2"/>
              </a:buClr>
              <a:buFont typeface="Wingdings 3" pitchFamily="18" charset="2"/>
              <a:buChar char=""/>
              <a:defRPr/>
            </a:pPr>
            <a:r>
              <a:rPr lang="en-US" b="1" dirty="0">
                <a:solidFill>
                  <a:srgbClr val="000000"/>
                </a:solidFill>
                <a:latin typeface="+mn-lt"/>
              </a:rPr>
              <a:t>Currently, 161 million hectares of forests in Canada </a:t>
            </a:r>
            <a:r>
              <a:rPr lang="en-US" b="1" dirty="0" smtClean="0">
                <a:solidFill>
                  <a:srgbClr val="000000"/>
                </a:solidFill>
                <a:latin typeface="+mn-lt"/>
              </a:rPr>
              <a:t>are certified </a:t>
            </a:r>
            <a:r>
              <a:rPr lang="en-US" b="1" dirty="0">
                <a:solidFill>
                  <a:srgbClr val="000000"/>
                </a:solidFill>
                <a:latin typeface="+mn-lt"/>
              </a:rPr>
              <a:t>to three sustainable forest certification standards.  </a:t>
            </a:r>
          </a:p>
          <a:p>
            <a:pPr marL="183600" marR="0" lvl="0" indent="-183600" algn="just" defTabSz="914400" rtl="0" eaLnBrk="1" fontAlgn="base" latinLnBrk="0" hangingPunct="1">
              <a:spcBef>
                <a:spcPct val="20000"/>
              </a:spcBef>
              <a:spcAft>
                <a:spcPct val="0"/>
              </a:spcAft>
              <a:buClr>
                <a:schemeClr val="tx2"/>
              </a:buClr>
              <a:buSzTx/>
              <a:buFont typeface="Wingdings 3" pitchFamily="18" charset="2"/>
              <a:buChar char=""/>
              <a:tabLst/>
              <a:defRPr/>
            </a:pPr>
            <a:endParaRPr lang="en-US" sz="1500" b="1" dirty="0" smtClean="0">
              <a:solidFill>
                <a:srgbClr val="000000"/>
              </a:solidFill>
              <a:latin typeface="+mn-lt"/>
            </a:endParaRPr>
          </a:p>
          <a:p>
            <a:pPr marL="183600" lvl="0" indent="-183600" algn="just">
              <a:spcBef>
                <a:spcPct val="20000"/>
              </a:spcBef>
              <a:buClr>
                <a:schemeClr val="tx2"/>
              </a:buClr>
              <a:buFont typeface="Wingdings 3" pitchFamily="18" charset="2"/>
              <a:buChar char=""/>
              <a:defRPr/>
            </a:pPr>
            <a:endParaRPr lang="en-US" sz="1500" b="1" dirty="0" smtClean="0">
              <a:solidFill>
                <a:srgbClr val="000000"/>
              </a:solidFill>
              <a:latin typeface="+mn-lt"/>
            </a:endParaRPr>
          </a:p>
        </p:txBody>
      </p:sp>
      <p:sp>
        <p:nvSpPr>
          <p:cNvPr id="11" name="Content Placeholder 1"/>
          <p:cNvSpPr txBox="1">
            <a:spLocks/>
          </p:cNvSpPr>
          <p:nvPr/>
        </p:nvSpPr>
        <p:spPr bwMode="auto">
          <a:xfrm>
            <a:off x="5889104" y="5482788"/>
            <a:ext cx="4038723" cy="104255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183600" lvl="0" indent="-183600">
              <a:spcBef>
                <a:spcPct val="20000"/>
              </a:spcBef>
              <a:buClr>
                <a:schemeClr val="tx2"/>
              </a:buClr>
              <a:buFont typeface="Wingdings 3" pitchFamily="18" charset="2"/>
              <a:buChar char=""/>
              <a:defRPr/>
            </a:pPr>
            <a:r>
              <a:rPr lang="en-US" b="1" dirty="0" smtClean="0">
                <a:solidFill>
                  <a:srgbClr val="000000"/>
                </a:solidFill>
                <a:latin typeface="+mn-lt"/>
              </a:rPr>
              <a:t>BC holds 32% of the certified forests in Canada with a total of 52 million hectares certified.</a:t>
            </a:r>
          </a:p>
          <a:p>
            <a:pPr marL="183600" lvl="0" indent="-183600" algn="just">
              <a:spcBef>
                <a:spcPct val="20000"/>
              </a:spcBef>
              <a:buClr>
                <a:schemeClr val="tx2"/>
              </a:buClr>
              <a:buFont typeface="Wingdings 3" pitchFamily="18" charset="2"/>
              <a:buChar char=""/>
              <a:defRPr/>
            </a:pPr>
            <a:endParaRPr lang="en-US" sz="500" b="1" dirty="0" smtClean="0">
              <a:solidFill>
                <a:srgbClr val="000000"/>
              </a:solidFill>
              <a:latin typeface="+mn-lt"/>
            </a:endParaRPr>
          </a:p>
        </p:txBody>
      </p:sp>
      <p:sp>
        <p:nvSpPr>
          <p:cNvPr id="2" name="Rectangle 1"/>
          <p:cNvSpPr/>
          <p:nvPr/>
        </p:nvSpPr>
        <p:spPr>
          <a:xfrm>
            <a:off x="1352600" y="1268760"/>
            <a:ext cx="2808312" cy="923330"/>
          </a:xfrm>
          <a:prstGeom prst="rect">
            <a:avLst/>
          </a:prstGeom>
          <a:solidFill>
            <a:schemeClr val="bg1"/>
          </a:solidFill>
        </p:spPr>
        <p:txBody>
          <a:bodyPr wrap="square">
            <a:spAutoFit/>
          </a:bodyPr>
          <a:lstStyle/>
          <a:p>
            <a:pPr algn="ctr"/>
            <a:r>
              <a:rPr lang="en-US" dirty="0" smtClean="0">
                <a:solidFill>
                  <a:srgbClr val="000000"/>
                </a:solidFill>
                <a:latin typeface="Calibri" panose="020F0502020204030204" pitchFamily="34" charset="0"/>
                <a:ea typeface="Times New Roman" panose="02020603050405020304" pitchFamily="18" charset="0"/>
                <a:cs typeface="Arial" panose="020B0604020202020204" pitchFamily="34" charset="0"/>
              </a:rPr>
              <a:t>Canadian </a:t>
            </a:r>
            <a:r>
              <a:rPr lang="en-US" dirty="0">
                <a:solidFill>
                  <a:srgbClr val="000000"/>
                </a:solidFill>
                <a:latin typeface="Calibri" panose="020F0502020204030204" pitchFamily="34" charset="0"/>
                <a:ea typeface="Times New Roman" panose="02020603050405020304" pitchFamily="18" charset="0"/>
                <a:cs typeface="Arial" panose="020B0604020202020204" pitchFamily="34" charset="0"/>
              </a:rPr>
              <a:t>forest certification in the global context </a:t>
            </a:r>
            <a:r>
              <a:rPr lang="en-US" dirty="0" smtClean="0">
                <a:solidFill>
                  <a:srgbClr val="000000"/>
                </a:solidFill>
                <a:latin typeface="Calibri" panose="020F0502020204030204" pitchFamily="34" charset="0"/>
                <a:ea typeface="Times New Roman" panose="02020603050405020304" pitchFamily="18" charset="0"/>
                <a:cs typeface="Arial" panose="020B0604020202020204" pitchFamily="34" charset="0"/>
              </a:rPr>
              <a:t>(million hectares)</a:t>
            </a:r>
            <a:endParaRPr lang="en-US" dirty="0">
              <a:solidFill>
                <a:srgbClr val="000000"/>
              </a:solidFill>
            </a:endParaRPr>
          </a:p>
        </p:txBody>
      </p:sp>
      <p:sp>
        <p:nvSpPr>
          <p:cNvPr id="4" name="Rectangle 3"/>
          <p:cNvSpPr/>
          <p:nvPr/>
        </p:nvSpPr>
        <p:spPr>
          <a:xfrm>
            <a:off x="351028" y="3970620"/>
            <a:ext cx="3520323" cy="369332"/>
          </a:xfrm>
          <a:prstGeom prst="rect">
            <a:avLst/>
          </a:prstGeom>
        </p:spPr>
        <p:txBody>
          <a:bodyPr wrap="none">
            <a:spAutoFit/>
          </a:bodyPr>
          <a:lstStyle/>
          <a:p>
            <a:r>
              <a:rPr lang="en-US" b="1" dirty="0" smtClean="0">
                <a:solidFill>
                  <a:srgbClr val="000000"/>
                </a:solidFill>
                <a:latin typeface="Calibri" panose="020F0502020204030204" pitchFamily="34" charset="0"/>
                <a:ea typeface="Times New Roman" panose="02020603050405020304" pitchFamily="18" charset="0"/>
                <a:cs typeface="Arial" panose="020B0604020202020204" pitchFamily="34" charset="0"/>
              </a:rPr>
              <a:t>Forest </a:t>
            </a:r>
            <a:r>
              <a:rPr lang="en-US" b="1" dirty="0">
                <a:solidFill>
                  <a:srgbClr val="000000"/>
                </a:solidFill>
                <a:latin typeface="Calibri" panose="020F0502020204030204" pitchFamily="34" charset="0"/>
                <a:ea typeface="Times New Roman" panose="02020603050405020304" pitchFamily="18" charset="0"/>
                <a:cs typeface="Arial" panose="020B0604020202020204" pitchFamily="34" charset="0"/>
              </a:rPr>
              <a:t>certification map of Canada </a:t>
            </a:r>
            <a:endParaRPr lang="en-US" b="1" dirty="0">
              <a:solidFill>
                <a:srgbClr val="000000"/>
              </a:solidFill>
            </a:endParaRPr>
          </a:p>
        </p:txBody>
      </p:sp>
      <p:sp>
        <p:nvSpPr>
          <p:cNvPr id="13" name="TextBox 12"/>
          <p:cNvSpPr txBox="1"/>
          <p:nvPr/>
        </p:nvSpPr>
        <p:spPr>
          <a:xfrm>
            <a:off x="5889104" y="6525344"/>
            <a:ext cx="4003468" cy="307777"/>
          </a:xfrm>
          <a:prstGeom prst="rect">
            <a:avLst/>
          </a:prstGeom>
          <a:noFill/>
        </p:spPr>
        <p:txBody>
          <a:bodyPr wrap="none" rtlCol="0">
            <a:spAutoFit/>
          </a:bodyPr>
          <a:lstStyle/>
          <a:p>
            <a:pPr>
              <a:buClr>
                <a:schemeClr val="tx2"/>
              </a:buClr>
            </a:pPr>
            <a:r>
              <a:rPr lang="en-US" sz="1400" b="0" dirty="0" smtClean="0">
                <a:solidFill>
                  <a:schemeClr val="bg2">
                    <a:lumMod val="50000"/>
                  </a:schemeClr>
                </a:solidFill>
                <a:latin typeface="+mn-lt"/>
              </a:rPr>
              <a:t>Source: </a:t>
            </a:r>
            <a:r>
              <a:rPr lang="en-US" sz="1400" dirty="0" smtClean="0">
                <a:solidFill>
                  <a:schemeClr val="bg2">
                    <a:lumMod val="50000"/>
                  </a:schemeClr>
                </a:solidFill>
                <a:latin typeface="+mn-lt"/>
              </a:rPr>
              <a:t>Forest </a:t>
            </a:r>
            <a:r>
              <a:rPr lang="en-US" sz="1400" dirty="0">
                <a:solidFill>
                  <a:schemeClr val="bg2">
                    <a:lumMod val="50000"/>
                  </a:schemeClr>
                </a:solidFill>
                <a:latin typeface="+mn-lt"/>
              </a:rPr>
              <a:t>Products Association of Canada, </a:t>
            </a:r>
            <a:r>
              <a:rPr lang="en-US" sz="1400" dirty="0" smtClean="0">
                <a:solidFill>
                  <a:schemeClr val="bg2">
                    <a:lumMod val="50000"/>
                  </a:schemeClr>
                </a:solidFill>
                <a:latin typeface="+mn-lt"/>
              </a:rPr>
              <a:t>2014</a:t>
            </a:r>
            <a:endParaRPr lang="en-US" sz="1400" b="0" dirty="0" smtClean="0">
              <a:solidFill>
                <a:schemeClr val="bg2">
                  <a:lumMod val="50000"/>
                </a:schemeClr>
              </a:solidFill>
              <a:latin typeface="+mn-lt"/>
            </a:endParaRPr>
          </a:p>
        </p:txBody>
      </p:sp>
    </p:spTree>
    <p:extLst>
      <p:ext uri="{BB962C8B-B14F-4D97-AF65-F5344CB8AC3E}">
        <p14:creationId xmlns:p14="http://schemas.microsoft.com/office/powerpoint/2010/main" val="2968479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US" dirty="0" smtClean="0"/>
              <a:t>Land and forest ownership in BC</a:t>
            </a:r>
            <a:endParaRPr lang="en-US" dirty="0"/>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dirty="0">
              <a:solidFill>
                <a:sysClr val="windowText" lastClr="000000"/>
              </a:solidFill>
            </a:endParaRPr>
          </a:p>
        </p:txBody>
      </p:sp>
      <p:graphicFrame>
        <p:nvGraphicFramePr>
          <p:cNvPr id="9" name="Chart 8"/>
          <p:cNvGraphicFramePr>
            <a:graphicFrameLocks/>
          </p:cNvGraphicFramePr>
          <p:nvPr>
            <p:extLst>
              <p:ext uri="{D42A27DB-BD31-4B8C-83A1-F6EECF244321}">
                <p14:modId xmlns:p14="http://schemas.microsoft.com/office/powerpoint/2010/main" val="3412387042"/>
              </p:ext>
            </p:extLst>
          </p:nvPr>
        </p:nvGraphicFramePr>
        <p:xfrm>
          <a:off x="0" y="1052736"/>
          <a:ext cx="4515569" cy="4320480"/>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Box 15"/>
          <p:cNvSpPr txBox="1"/>
          <p:nvPr/>
        </p:nvSpPr>
        <p:spPr>
          <a:xfrm>
            <a:off x="3728864" y="6525344"/>
            <a:ext cx="6177136" cy="307777"/>
          </a:xfrm>
          <a:prstGeom prst="rect">
            <a:avLst/>
          </a:prstGeom>
          <a:noFill/>
        </p:spPr>
        <p:txBody>
          <a:bodyPr wrap="square" rtlCol="0">
            <a:spAutoFit/>
          </a:bodyPr>
          <a:lstStyle/>
          <a:p>
            <a:pPr>
              <a:buClr>
                <a:schemeClr val="tx2"/>
              </a:buClr>
            </a:pPr>
            <a:r>
              <a:rPr lang="en-US" sz="1400" dirty="0">
                <a:solidFill>
                  <a:schemeClr val="bg2">
                    <a:lumMod val="50000"/>
                  </a:schemeClr>
                </a:solidFill>
                <a:latin typeface="+mn-lt"/>
              </a:rPr>
              <a:t>Source: Ministry of Forests, Mines and Lands, 2010; Government of Alberta, </a:t>
            </a:r>
            <a:r>
              <a:rPr lang="en-US" sz="1400" dirty="0" smtClean="0">
                <a:solidFill>
                  <a:schemeClr val="bg2">
                    <a:lumMod val="50000"/>
                  </a:schemeClr>
                </a:solidFill>
                <a:latin typeface="+mn-lt"/>
              </a:rPr>
              <a:t>2014.</a:t>
            </a:r>
            <a:endParaRPr lang="en-US" sz="1400" dirty="0">
              <a:solidFill>
                <a:schemeClr val="bg2">
                  <a:lumMod val="50000"/>
                </a:schemeClr>
              </a:solidFill>
              <a:latin typeface="+mn-lt"/>
            </a:endParaRPr>
          </a:p>
        </p:txBody>
      </p:sp>
      <p:pic>
        <p:nvPicPr>
          <p:cNvPr id="15" name="Picture 14"/>
          <p:cNvPicPr/>
          <p:nvPr/>
        </p:nvPicPr>
        <p:blipFill rotWithShape="1">
          <a:blip r:embed="rId4"/>
          <a:srcRect l="4307" t="4422" r="13929" b="2002"/>
          <a:stretch/>
        </p:blipFill>
        <p:spPr>
          <a:xfrm>
            <a:off x="4736976" y="980728"/>
            <a:ext cx="4896543" cy="4536504"/>
          </a:xfrm>
          <a:prstGeom prst="rect">
            <a:avLst/>
          </a:prstGeom>
        </p:spPr>
      </p:pic>
    </p:spTree>
    <p:extLst>
      <p:ext uri="{BB962C8B-B14F-4D97-AF65-F5344CB8AC3E}">
        <p14:creationId xmlns:p14="http://schemas.microsoft.com/office/powerpoint/2010/main" val="7452181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US" dirty="0" smtClean="0"/>
              <a:t>Major wood processing mills in Western Canada</a:t>
            </a:r>
            <a:endParaRPr lang="en-US" dirty="0"/>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dirty="0">
              <a:solidFill>
                <a:sysClr val="windowText" lastClr="000000"/>
              </a:solidFill>
            </a:endParaRPr>
          </a:p>
        </p:txBody>
      </p:sp>
      <p:pic>
        <p:nvPicPr>
          <p:cNvPr id="2" name="Picture 1" descr="Screen Clipping"/>
          <p:cNvPicPr>
            <a:picLocks noChangeAspect="1"/>
          </p:cNvPicPr>
          <p:nvPr/>
        </p:nvPicPr>
        <p:blipFill rotWithShape="1">
          <a:blip r:embed="rId3">
            <a:extLst>
              <a:ext uri="{28A0092B-C50C-407E-A947-70E740481C1C}">
                <a14:useLocalDpi xmlns:a14="http://schemas.microsoft.com/office/drawing/2010/main" val="0"/>
              </a:ext>
            </a:extLst>
          </a:blip>
          <a:srcRect t="3061"/>
          <a:stretch/>
        </p:blipFill>
        <p:spPr>
          <a:xfrm>
            <a:off x="128464" y="1080654"/>
            <a:ext cx="9644709" cy="5444689"/>
          </a:xfrm>
          <a:prstGeom prst="rect">
            <a:avLst/>
          </a:prstGeom>
        </p:spPr>
      </p:pic>
      <p:sp>
        <p:nvSpPr>
          <p:cNvPr id="31" name="TextBox 30"/>
          <p:cNvSpPr txBox="1"/>
          <p:nvPr/>
        </p:nvSpPr>
        <p:spPr>
          <a:xfrm>
            <a:off x="7617296" y="6525344"/>
            <a:ext cx="2232248" cy="307777"/>
          </a:xfrm>
          <a:prstGeom prst="rect">
            <a:avLst/>
          </a:prstGeom>
          <a:noFill/>
        </p:spPr>
        <p:txBody>
          <a:bodyPr wrap="square" rtlCol="0">
            <a:spAutoFit/>
          </a:bodyPr>
          <a:lstStyle/>
          <a:p>
            <a:pPr>
              <a:buClr>
                <a:schemeClr val="tx2"/>
              </a:buClr>
            </a:pPr>
            <a:r>
              <a:rPr lang="en-US" sz="1400" dirty="0">
                <a:solidFill>
                  <a:schemeClr val="bg2">
                    <a:lumMod val="50000"/>
                  </a:schemeClr>
                </a:solidFill>
                <a:latin typeface="+mn-lt"/>
              </a:rPr>
              <a:t>Source: </a:t>
            </a:r>
            <a:r>
              <a:rPr lang="en-US" sz="1400" dirty="0" err="1" smtClean="0">
                <a:solidFill>
                  <a:schemeClr val="bg2">
                    <a:lumMod val="50000"/>
                  </a:schemeClr>
                </a:solidFill>
                <a:latin typeface="+mn-lt"/>
              </a:rPr>
              <a:t>Keddy</a:t>
            </a:r>
            <a:r>
              <a:rPr lang="en-US" sz="1400" dirty="0" smtClean="0">
                <a:solidFill>
                  <a:schemeClr val="bg2">
                    <a:lumMod val="50000"/>
                  </a:schemeClr>
                </a:solidFill>
                <a:latin typeface="+mn-lt"/>
              </a:rPr>
              <a:t> et al., 2010.</a:t>
            </a:r>
            <a:endParaRPr lang="en-US" sz="1400" dirty="0">
              <a:solidFill>
                <a:schemeClr val="bg2">
                  <a:lumMod val="50000"/>
                </a:schemeClr>
              </a:solidFill>
              <a:latin typeface="+mn-lt"/>
            </a:endParaRPr>
          </a:p>
        </p:txBody>
      </p:sp>
    </p:spTree>
    <p:extLst>
      <p:ext uri="{BB962C8B-B14F-4D97-AF65-F5344CB8AC3E}">
        <p14:creationId xmlns:p14="http://schemas.microsoft.com/office/powerpoint/2010/main" val="34775411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en-US" sz="3000" dirty="0" smtClean="0"/>
              <a:t>Wood pellet plants in BC</a:t>
            </a:r>
            <a:endParaRPr lang="en-US" sz="3000" dirty="0"/>
          </a:p>
        </p:txBody>
      </p:sp>
      <p:sp>
        <p:nvSpPr>
          <p:cNvPr id="12" name="Line 34"/>
          <p:cNvSpPr>
            <a:spLocks noChangeShapeType="1"/>
          </p:cNvSpPr>
          <p:nvPr/>
        </p:nvSpPr>
        <p:spPr bwMode="auto">
          <a:xfrm>
            <a:off x="344488" y="764704"/>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pic>
        <p:nvPicPr>
          <p:cNvPr id="4" name="Picture 3" descr="Screen Clipping"/>
          <p:cNvPicPr>
            <a:picLocks noChangeAspect="1"/>
          </p:cNvPicPr>
          <p:nvPr/>
        </p:nvPicPr>
        <p:blipFill rotWithShape="1">
          <a:blip r:embed="rId3">
            <a:extLst>
              <a:ext uri="{28A0092B-C50C-407E-A947-70E740481C1C}">
                <a14:useLocalDpi xmlns:a14="http://schemas.microsoft.com/office/drawing/2010/main" val="0"/>
              </a:ext>
            </a:extLst>
          </a:blip>
          <a:srcRect b="1250"/>
          <a:stretch/>
        </p:blipFill>
        <p:spPr>
          <a:xfrm>
            <a:off x="-87560" y="1196752"/>
            <a:ext cx="5896798" cy="4741257"/>
          </a:xfrm>
          <a:prstGeom prst="rect">
            <a:avLst/>
          </a:prstGeom>
        </p:spPr>
      </p:pic>
      <p:sp>
        <p:nvSpPr>
          <p:cNvPr id="10" name="TextBox 9"/>
          <p:cNvSpPr txBox="1"/>
          <p:nvPr/>
        </p:nvSpPr>
        <p:spPr>
          <a:xfrm>
            <a:off x="163046" y="6361583"/>
            <a:ext cx="3384376" cy="307777"/>
          </a:xfrm>
          <a:prstGeom prst="rect">
            <a:avLst/>
          </a:prstGeom>
          <a:noFill/>
        </p:spPr>
        <p:txBody>
          <a:bodyPr wrap="square" rtlCol="0">
            <a:spAutoFit/>
          </a:bodyPr>
          <a:lstStyle/>
          <a:p>
            <a:r>
              <a:rPr lang="en-US" sz="1400" dirty="0">
                <a:solidFill>
                  <a:schemeClr val="bg2">
                    <a:lumMod val="50000"/>
                  </a:schemeClr>
                </a:solidFill>
                <a:latin typeface="+mn-lt"/>
              </a:rPr>
              <a:t>Source: Canadian Biomass Magazine, </a:t>
            </a:r>
            <a:r>
              <a:rPr lang="en-US" sz="1400" dirty="0" smtClean="0">
                <a:solidFill>
                  <a:schemeClr val="bg2">
                    <a:lumMod val="50000"/>
                  </a:schemeClr>
                </a:solidFill>
                <a:latin typeface="+mn-lt"/>
              </a:rPr>
              <a:t>2015.</a:t>
            </a:r>
            <a:endParaRPr lang="en-US" sz="1400" dirty="0">
              <a:solidFill>
                <a:schemeClr val="bg2">
                  <a:lumMod val="50000"/>
                </a:schemeClr>
              </a:solidFill>
              <a:latin typeface="+mn-lt"/>
            </a:endParaRPr>
          </a:p>
        </p:txBody>
      </p:sp>
      <p:sp>
        <p:nvSpPr>
          <p:cNvPr id="11" name="Content Placeholder 1"/>
          <p:cNvSpPr txBox="1">
            <a:spLocks/>
          </p:cNvSpPr>
          <p:nvPr/>
        </p:nvSpPr>
        <p:spPr bwMode="auto">
          <a:xfrm>
            <a:off x="5809238" y="1029627"/>
            <a:ext cx="4320480" cy="446449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183600" lvl="0" indent="-183600">
              <a:spcBef>
                <a:spcPct val="20000"/>
              </a:spcBef>
              <a:buClr>
                <a:schemeClr val="tx2"/>
              </a:buClr>
              <a:buFont typeface="Wingdings 3" pitchFamily="18" charset="2"/>
              <a:buChar char=""/>
              <a:defRPr/>
            </a:pPr>
            <a:r>
              <a:rPr lang="en-US" sz="2000" b="1" dirty="0">
                <a:solidFill>
                  <a:srgbClr val="000000"/>
                </a:solidFill>
                <a:latin typeface="+mn-lt"/>
              </a:rPr>
              <a:t>There are currently 12 </a:t>
            </a:r>
            <a:r>
              <a:rPr lang="en-US" sz="2000" b="1" dirty="0" smtClean="0">
                <a:solidFill>
                  <a:srgbClr val="000000"/>
                </a:solidFill>
                <a:latin typeface="+mn-lt"/>
              </a:rPr>
              <a:t>operating pellet </a:t>
            </a:r>
            <a:r>
              <a:rPr lang="en-US" sz="2000" b="1" dirty="0">
                <a:solidFill>
                  <a:srgbClr val="000000"/>
                </a:solidFill>
                <a:latin typeface="+mn-lt"/>
              </a:rPr>
              <a:t>plants in BC with the annual production capacity of </a:t>
            </a:r>
            <a:r>
              <a:rPr lang="en-US" sz="2000" b="1" dirty="0" smtClean="0">
                <a:solidFill>
                  <a:srgbClr val="000000"/>
                </a:solidFill>
                <a:latin typeface="+mn-lt"/>
              </a:rPr>
              <a:t>2.2 </a:t>
            </a:r>
            <a:r>
              <a:rPr lang="en-US" sz="2000" b="1" dirty="0">
                <a:solidFill>
                  <a:srgbClr val="000000"/>
                </a:solidFill>
                <a:latin typeface="+mn-lt"/>
              </a:rPr>
              <a:t>million tons</a:t>
            </a:r>
            <a:r>
              <a:rPr lang="en-US" sz="2000" b="1" dirty="0" smtClean="0">
                <a:solidFill>
                  <a:srgbClr val="000000"/>
                </a:solidFill>
                <a:latin typeface="+mn-lt"/>
              </a:rPr>
              <a:t>.</a:t>
            </a:r>
          </a:p>
          <a:p>
            <a:pPr marL="183600" lvl="0" indent="-183600">
              <a:spcBef>
                <a:spcPct val="20000"/>
              </a:spcBef>
              <a:buClr>
                <a:schemeClr val="tx2"/>
              </a:buClr>
              <a:buFont typeface="Wingdings 3" pitchFamily="18" charset="2"/>
              <a:buChar char=""/>
              <a:defRPr/>
            </a:pPr>
            <a:endParaRPr lang="en-US" sz="1500" b="1" dirty="0" smtClean="0">
              <a:solidFill>
                <a:srgbClr val="000000"/>
              </a:solidFill>
              <a:latin typeface="+mn-lt"/>
            </a:endParaRPr>
          </a:p>
          <a:p>
            <a:pPr marL="183600" lvl="0" indent="-183600">
              <a:spcBef>
                <a:spcPct val="20000"/>
              </a:spcBef>
              <a:buClr>
                <a:schemeClr val="tx2"/>
              </a:buClr>
              <a:buFont typeface="Wingdings 3" pitchFamily="18" charset="2"/>
              <a:buChar char=""/>
              <a:defRPr/>
            </a:pPr>
            <a:r>
              <a:rPr lang="en-US" sz="2000" b="1" dirty="0" smtClean="0">
                <a:solidFill>
                  <a:srgbClr val="000000"/>
                </a:solidFill>
                <a:latin typeface="+mn-lt"/>
              </a:rPr>
              <a:t>Annual </a:t>
            </a:r>
            <a:r>
              <a:rPr lang="en-US" sz="2000" b="1" dirty="0">
                <a:solidFill>
                  <a:srgbClr val="000000"/>
                </a:solidFill>
                <a:latin typeface="+mn-lt"/>
              </a:rPr>
              <a:t>production level of wood pellets in BC is over 1.7 million tonnes. </a:t>
            </a:r>
            <a:endParaRPr lang="en-US" sz="2000" b="1" dirty="0" smtClean="0">
              <a:solidFill>
                <a:srgbClr val="000000"/>
              </a:solidFill>
              <a:latin typeface="+mn-lt"/>
            </a:endParaRPr>
          </a:p>
          <a:p>
            <a:pPr marL="183600" lvl="0" indent="-183600">
              <a:spcBef>
                <a:spcPct val="20000"/>
              </a:spcBef>
              <a:buClr>
                <a:schemeClr val="tx2"/>
              </a:buClr>
              <a:buFont typeface="Wingdings 3" pitchFamily="18" charset="2"/>
              <a:buChar char=""/>
              <a:defRPr/>
            </a:pPr>
            <a:endParaRPr lang="en-US" sz="1500" b="1" dirty="0" smtClean="0">
              <a:solidFill>
                <a:srgbClr val="000000"/>
              </a:solidFill>
              <a:latin typeface="+mn-lt"/>
            </a:endParaRPr>
          </a:p>
          <a:p>
            <a:pPr marL="183600" indent="-183600">
              <a:spcBef>
                <a:spcPct val="20000"/>
              </a:spcBef>
              <a:buClr>
                <a:schemeClr val="tx2"/>
              </a:buClr>
              <a:buFont typeface="Wingdings 3" pitchFamily="18" charset="2"/>
              <a:buChar char=""/>
              <a:defRPr/>
            </a:pPr>
            <a:r>
              <a:rPr lang="en-US" sz="2000" b="1" dirty="0">
                <a:solidFill>
                  <a:srgbClr val="000000"/>
                </a:solidFill>
                <a:latin typeface="+mn-lt"/>
              </a:rPr>
              <a:t>Primary feedstocks for pellet production are mill residues (1,185,500 Odt) and low-grade logs (435,750 Odt).</a:t>
            </a:r>
          </a:p>
          <a:p>
            <a:pPr marL="183600" lvl="0" indent="-183600">
              <a:spcBef>
                <a:spcPct val="20000"/>
              </a:spcBef>
              <a:buClr>
                <a:schemeClr val="tx2"/>
              </a:buClr>
              <a:buFont typeface="Wingdings 3" pitchFamily="18" charset="2"/>
              <a:buChar char=""/>
              <a:defRPr/>
            </a:pPr>
            <a:endParaRPr lang="en-US" sz="2000" b="1" dirty="0" smtClean="0">
              <a:solidFill>
                <a:srgbClr val="000000"/>
              </a:solidFill>
              <a:latin typeface="+mn-lt"/>
            </a:endParaRPr>
          </a:p>
        </p:txBody>
      </p:sp>
      <p:sp>
        <p:nvSpPr>
          <p:cNvPr id="2" name="Oval 1"/>
          <p:cNvSpPr/>
          <p:nvPr/>
        </p:nvSpPr>
        <p:spPr>
          <a:xfrm>
            <a:off x="1424608" y="3531301"/>
            <a:ext cx="91440" cy="91440"/>
          </a:xfrm>
          <a:prstGeom prst="ellipse">
            <a:avLst/>
          </a:prstGeom>
          <a:solidFill>
            <a:srgbClr val="FFFF00"/>
          </a:solidFill>
          <a:ln w="95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b="1" dirty="0" err="1" smtClean="0">
              <a:solidFill>
                <a:schemeClr val="bg1"/>
              </a:solidFill>
              <a:latin typeface="Arial" pitchFamily="34" charset="0"/>
              <a:cs typeface="Arial" pitchFamily="34" charset="0"/>
            </a:endParaRPr>
          </a:p>
        </p:txBody>
      </p:sp>
      <p:sp>
        <p:nvSpPr>
          <p:cNvPr id="5" name="TextBox 4"/>
          <p:cNvSpPr txBox="1"/>
          <p:nvPr/>
        </p:nvSpPr>
        <p:spPr>
          <a:xfrm>
            <a:off x="896258" y="3261875"/>
            <a:ext cx="886968" cy="246221"/>
          </a:xfrm>
          <a:prstGeom prst="rect">
            <a:avLst/>
          </a:prstGeom>
          <a:solidFill>
            <a:schemeClr val="bg1">
              <a:lumMod val="85000"/>
            </a:schemeClr>
          </a:solidFill>
        </p:spPr>
        <p:txBody>
          <a:bodyPr wrap="square" rtlCol="0">
            <a:spAutoFit/>
          </a:bodyPr>
          <a:lstStyle/>
          <a:p>
            <a:pPr algn="l">
              <a:buClr>
                <a:schemeClr val="tx2"/>
              </a:buClr>
            </a:pPr>
            <a:r>
              <a:rPr lang="en-US" sz="1000" dirty="0" smtClean="0">
                <a:solidFill>
                  <a:srgbClr val="000000"/>
                </a:solidFill>
                <a:latin typeface="+mn-lt"/>
              </a:rPr>
              <a:t>Prince Rupert</a:t>
            </a:r>
          </a:p>
        </p:txBody>
      </p:sp>
    </p:spTree>
    <p:extLst>
      <p:ext uri="{BB962C8B-B14F-4D97-AF65-F5344CB8AC3E}">
        <p14:creationId xmlns:p14="http://schemas.microsoft.com/office/powerpoint/2010/main" val="2803406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272480" y="188640"/>
            <a:ext cx="9361040" cy="560406"/>
          </a:xfrm>
        </p:spPr>
        <p:txBody>
          <a:bodyPr/>
          <a:lstStyle/>
          <a:p>
            <a:r>
              <a:rPr lang="en-US" sz="3000" dirty="0" smtClean="0"/>
              <a:t>Flow of wood fibre within the BC forest industry</a:t>
            </a:r>
            <a:endParaRPr lang="en-US" sz="3000" dirty="0"/>
          </a:p>
        </p:txBody>
      </p:sp>
      <p:sp>
        <p:nvSpPr>
          <p:cNvPr id="12" name="Line 34"/>
          <p:cNvSpPr>
            <a:spLocks noChangeShapeType="1"/>
          </p:cNvSpPr>
          <p:nvPr/>
        </p:nvSpPr>
        <p:spPr bwMode="auto">
          <a:xfrm>
            <a:off x="344488" y="692696"/>
            <a:ext cx="9217025" cy="0"/>
          </a:xfrm>
          <a:prstGeom prst="line">
            <a:avLst/>
          </a:prstGeom>
          <a:noFill/>
          <a:ln w="9525">
            <a:solidFill>
              <a:sysClr val="windowText" lastClr="000000"/>
            </a:solidFill>
            <a:round/>
            <a:headEnd/>
            <a:tailEnd/>
          </a:ln>
        </p:spPr>
        <p:txBody>
          <a:bodyPr wrap="none" anchor="ctr"/>
          <a:lstStyle/>
          <a:p>
            <a:pPr algn="ctr" fontAlgn="auto">
              <a:spcBef>
                <a:spcPts val="0"/>
              </a:spcBef>
              <a:spcAft>
                <a:spcPts val="0"/>
              </a:spcAft>
              <a:defRPr/>
            </a:pPr>
            <a:endParaRPr lang="en-US" kern="0">
              <a:solidFill>
                <a:sysClr val="windowText" lastClr="000000"/>
              </a:solidFill>
            </a:endParaRPr>
          </a:p>
        </p:txBody>
      </p:sp>
      <p:sp>
        <p:nvSpPr>
          <p:cNvPr id="10" name="TextBox 9"/>
          <p:cNvSpPr txBox="1"/>
          <p:nvPr/>
        </p:nvSpPr>
        <p:spPr>
          <a:xfrm>
            <a:off x="0" y="6381328"/>
            <a:ext cx="9906000" cy="523220"/>
          </a:xfrm>
          <a:prstGeom prst="rect">
            <a:avLst/>
          </a:prstGeom>
          <a:noFill/>
        </p:spPr>
        <p:txBody>
          <a:bodyPr wrap="square" rtlCol="0">
            <a:spAutoFit/>
          </a:bodyPr>
          <a:lstStyle/>
          <a:p>
            <a:pPr>
              <a:buClr>
                <a:schemeClr val="tx2"/>
              </a:buClr>
            </a:pPr>
            <a:r>
              <a:rPr lang="en-US" sz="1400" dirty="0">
                <a:solidFill>
                  <a:schemeClr val="bg2">
                    <a:lumMod val="50000"/>
                  </a:schemeClr>
                </a:solidFill>
                <a:latin typeface="+mn-lt"/>
              </a:rPr>
              <a:t>Source: Roach and </a:t>
            </a:r>
            <a:r>
              <a:rPr lang="en-US" sz="1400" dirty="0" err="1">
                <a:solidFill>
                  <a:schemeClr val="bg2">
                    <a:lumMod val="50000"/>
                  </a:schemeClr>
                </a:solidFill>
                <a:latin typeface="+mn-lt"/>
              </a:rPr>
              <a:t>Berch</a:t>
            </a:r>
            <a:r>
              <a:rPr lang="en-US" sz="1400" dirty="0">
                <a:solidFill>
                  <a:schemeClr val="bg2">
                    <a:lumMod val="50000"/>
                  </a:schemeClr>
                </a:solidFill>
                <a:latin typeface="+mn-lt"/>
              </a:rPr>
              <a:t>, 2014; Industrial Forestry Service Ltd. et al., 2013; AEBIOM et al., 2013; FPInnovations, 2010; </a:t>
            </a:r>
            <a:r>
              <a:rPr lang="en-US" sz="1400" dirty="0" err="1">
                <a:solidFill>
                  <a:schemeClr val="bg2">
                    <a:lumMod val="50000"/>
                  </a:schemeClr>
                </a:solidFill>
                <a:latin typeface="+mn-lt"/>
              </a:rPr>
              <a:t>Bradburn</a:t>
            </a:r>
            <a:r>
              <a:rPr lang="en-US" sz="1400" dirty="0">
                <a:solidFill>
                  <a:schemeClr val="bg2">
                    <a:lumMod val="50000"/>
                  </a:schemeClr>
                </a:solidFill>
                <a:latin typeface="+mn-lt"/>
              </a:rPr>
              <a:t>, </a:t>
            </a:r>
            <a:r>
              <a:rPr lang="en-US" sz="1400" dirty="0" smtClean="0">
                <a:solidFill>
                  <a:schemeClr val="bg2">
                    <a:lumMod val="50000"/>
                  </a:schemeClr>
                </a:solidFill>
                <a:latin typeface="+mn-lt"/>
              </a:rPr>
              <a:t>2014; </a:t>
            </a:r>
            <a:r>
              <a:rPr lang="en-US" sz="1400" dirty="0">
                <a:solidFill>
                  <a:schemeClr val="bg2">
                    <a:lumMod val="50000"/>
                  </a:schemeClr>
                </a:solidFill>
                <a:latin typeface="+mn-lt"/>
              </a:rPr>
              <a:t>PricewaterhouseCoopers, 2007</a:t>
            </a:r>
          </a:p>
        </p:txBody>
      </p:sp>
      <p:pic>
        <p:nvPicPr>
          <p:cNvPr id="2" name="Picture 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544" y="764704"/>
            <a:ext cx="8192358" cy="5672780"/>
          </a:xfrm>
          <a:prstGeom prst="rect">
            <a:avLst/>
          </a:prstGeom>
        </p:spPr>
      </p:pic>
      <p:cxnSp>
        <p:nvCxnSpPr>
          <p:cNvPr id="6" name="Straight Arrow Connector 5"/>
          <p:cNvCxnSpPr/>
          <p:nvPr/>
        </p:nvCxnSpPr>
        <p:spPr>
          <a:xfrm>
            <a:off x="4520952" y="1341487"/>
            <a:ext cx="91440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5435352" y="1156821"/>
            <a:ext cx="4248472" cy="369332"/>
          </a:xfrm>
          <a:prstGeom prst="rect">
            <a:avLst/>
          </a:prstGeom>
          <a:solidFill>
            <a:schemeClr val="bg1">
              <a:lumMod val="95000"/>
            </a:schemeClr>
          </a:solidFill>
        </p:spPr>
        <p:txBody>
          <a:bodyPr wrap="square">
            <a:spAutoFit/>
          </a:bodyPr>
          <a:lstStyle/>
          <a:p>
            <a:r>
              <a:rPr lang="en-US" b="1" dirty="0" smtClean="0">
                <a:solidFill>
                  <a:srgbClr val="000000"/>
                </a:solidFill>
                <a:latin typeface="Calibri" panose="020F0502020204030204" pitchFamily="34" charset="0"/>
                <a:ea typeface="Times New Roman" panose="02020603050405020304" pitchFamily="18" charset="0"/>
                <a:cs typeface="Arial" panose="020B0604020202020204" pitchFamily="34" charset="0"/>
              </a:rPr>
              <a:t>Unharvested standing timbers: 2.9 </a:t>
            </a:r>
            <a:r>
              <a:rPr lang="en-US" b="1" dirty="0">
                <a:solidFill>
                  <a:srgbClr val="000000"/>
                </a:solidFill>
                <a:latin typeface="Calibri" panose="020F0502020204030204" pitchFamily="34" charset="0"/>
                <a:ea typeface="Times New Roman" panose="02020603050405020304" pitchFamily="18" charset="0"/>
                <a:cs typeface="Arial" panose="020B0604020202020204" pitchFamily="34" charset="0"/>
              </a:rPr>
              <a:t>M odt</a:t>
            </a:r>
            <a:endParaRPr lang="en-US" b="1" dirty="0">
              <a:solidFill>
                <a:srgbClr val="000000"/>
              </a:solidFill>
            </a:endParaRPr>
          </a:p>
        </p:txBody>
      </p:sp>
      <p:sp>
        <p:nvSpPr>
          <p:cNvPr id="8" name="Rectangle 7"/>
          <p:cNvSpPr/>
          <p:nvPr/>
        </p:nvSpPr>
        <p:spPr>
          <a:xfrm>
            <a:off x="128464" y="3429000"/>
            <a:ext cx="2000672" cy="646331"/>
          </a:xfrm>
          <a:prstGeom prst="rect">
            <a:avLst/>
          </a:prstGeom>
          <a:solidFill>
            <a:schemeClr val="bg1">
              <a:lumMod val="95000"/>
            </a:schemeClr>
          </a:solidFill>
        </p:spPr>
        <p:txBody>
          <a:bodyPr wrap="square">
            <a:spAutoFit/>
          </a:bodyPr>
          <a:lstStyle/>
          <a:p>
            <a:r>
              <a:rPr lang="en-US" b="1" dirty="0" smtClean="0">
                <a:solidFill>
                  <a:srgbClr val="000000"/>
                </a:solidFill>
                <a:latin typeface="Calibri" panose="020F0502020204030204" pitchFamily="34" charset="0"/>
                <a:ea typeface="Times New Roman" panose="02020603050405020304" pitchFamily="18" charset="0"/>
                <a:cs typeface="Arial" panose="020B0604020202020204" pitchFamily="34" charset="0"/>
              </a:rPr>
              <a:t>Logging residues:</a:t>
            </a:r>
          </a:p>
          <a:p>
            <a:r>
              <a:rPr lang="en-US" b="1" dirty="0" smtClean="0">
                <a:solidFill>
                  <a:srgbClr val="000000"/>
                </a:solidFill>
                <a:latin typeface="Calibri" panose="020F0502020204030204" pitchFamily="34" charset="0"/>
                <a:ea typeface="Times New Roman" panose="02020603050405020304" pitchFamily="18" charset="0"/>
                <a:cs typeface="Arial" panose="020B0604020202020204" pitchFamily="34" charset="0"/>
              </a:rPr>
              <a:t>5.4 M </a:t>
            </a:r>
            <a:r>
              <a:rPr lang="en-US" b="1" dirty="0">
                <a:solidFill>
                  <a:srgbClr val="000000"/>
                </a:solidFill>
                <a:latin typeface="Calibri" panose="020F0502020204030204" pitchFamily="34" charset="0"/>
                <a:ea typeface="Times New Roman" panose="02020603050405020304" pitchFamily="18" charset="0"/>
                <a:cs typeface="Arial" panose="020B0604020202020204" pitchFamily="34" charset="0"/>
              </a:rPr>
              <a:t>odt</a:t>
            </a:r>
            <a:endParaRPr lang="en-US" b="1" dirty="0">
              <a:solidFill>
                <a:srgbClr val="000000"/>
              </a:solidFill>
            </a:endParaRPr>
          </a:p>
        </p:txBody>
      </p:sp>
      <p:cxnSp>
        <p:nvCxnSpPr>
          <p:cNvPr id="9" name="Straight Arrow Connector 8"/>
          <p:cNvCxnSpPr/>
          <p:nvPr/>
        </p:nvCxnSpPr>
        <p:spPr>
          <a:xfrm flipH="1">
            <a:off x="2216696" y="3395745"/>
            <a:ext cx="360040" cy="17727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 name="Oval 3"/>
          <p:cNvSpPr/>
          <p:nvPr/>
        </p:nvSpPr>
        <p:spPr>
          <a:xfrm>
            <a:off x="3764868" y="3163579"/>
            <a:ext cx="1512168" cy="1057509"/>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b="1" dirty="0" err="1" smtClean="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741311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 reqver=&quot;21047&quot;&gt;&lt;version val=&quot;22254&quot;/&gt;&lt;CPresentation id=&quot;1&quot;&gt;&lt;m_precDefaultNumber&gt;&lt;m_chMinusSymbol&gt;-&lt;/m_chMinusSymbol&gt;&lt;m_chDecimalSymbol17909&gt;.&lt;/m_chDecimalSymbol17909&gt;&lt;m_nGroupingDigits17909 val=&quot;3&quot;/&gt;&lt;m_chGroupingSymbol17909&gt;,&lt;/m_chGroupingSymbol17909&gt;&lt;/m_precDefaultNumber&gt;&lt;m_precDefaultPercent&gt;&lt;m_chMinusSymbol&gt;-&lt;/m_chMinusSymbol&gt;&lt;m_nDecimalDigits17909 val=&quot;0&quot;/&gt;&lt;m_chDecimalSymbol17909&gt;.&lt;/m_chDecimalSymbol17909&gt;&lt;m_nGroupingDigits17909 val=&quot;3&quot;/&gt;&lt;m_chGroupingSymbol17909&gt;,&lt;/m_chGroupingSymbol17909&gt;&lt;m_strSuffix17909&gt;%&lt;/m_strSuffix17909&gt;&lt;/m_precDefaultPercent&gt;&lt;m_precDefaultDate&gt;&lt;m_strFormatTime&gt;%#m/%#d/%Y&lt;/m_strFormatTime&gt;&lt;/m_precDefaultDate&gt;&lt;m_precDefaultYear/&gt;&lt;m_precDefaultQuarter/&gt;&lt;m_precDefaultMonth&gt;&lt;m_strFormatTime&gt;%1&lt;/m_strFormatTime&gt;&lt;/m_precDefaultMonth&gt;&lt;m_precDefaultWeek&gt;&lt;m_strFormatTime&gt;%4&lt;/m_strFormatTime&gt;&lt;/m_precDefaultWeek&gt;&lt;m_precDefaultDay&gt;&lt;m_strFormatTime&gt;%#d&lt;/m_strFormatTime&gt;&lt;/m_precDefaultDay&gt;&lt;m_mruColor&gt;&lt;m_vecMRU length=&quot;12&quot;&gt;&lt;elem m_fUsage=&quot;4.19487623641666470000E+000&quot;&gt;&lt;m_ppcolschidx val=&quot;0&quot;/&gt;&lt;m_rgb r=&quot;1e&quot; g=&quot;a2&quot; b=&quot;27&quot;/&gt;&lt;m_nBrightness val=&quot;0&quot;/&gt;&lt;/elem&gt;&lt;elem m_fUsage=&quot;2.03069510999999990000E+000&quot;&gt;&lt;m_ppcolschidx val=&quot;0&quot;/&gt;&lt;m_rgb r=&quot;0&quot; g=&quot;84&quot; b=&quot;b4&quot;/&gt;&lt;m_nBrightness val=&quot;0&quot;/&gt;&lt;/elem&gt;&lt;elem m_fUsage=&quot;7.34878165206573900000E-001&quot;&gt;&lt;m_ppcolschidx val=&quot;0&quot;/&gt;&lt;m_rgb r=&quot;e9&quot; g=&quot;c&quot; b=&quot;c&quot;/&gt;&lt;m_nBrightness val=&quot;0&quot;/&gt;&lt;/elem&gt;&lt;elem m_fUsage=&quot;6.56100000000000130000E-001&quot;&gt;&lt;m_ppcolschidx val=&quot;0&quot;/&gt;&lt;m_rgb r=&quot;0&quot; g=&quot;66&quot; b=&quot;0&quot;/&gt;&lt;m_nBrightness val=&quot;0&quot;/&gt;&lt;/elem&gt;&lt;elem m_fUsage=&quot;5.58240658490052890000E-001&quot;&gt;&lt;m_ppcolschidx val=&quot;0&quot;/&gt;&lt;m_rgb r=&quot;17&quot; g=&quot;7b&quot; b=&quot;1f&quot;/&gt;&lt;m_nBrightness val=&quot;0&quot;/&gt;&lt;/elem&gt;&lt;elem m_fUsage=&quot;4.89126235724400340000E-001&quot;&gt;&lt;m_ppcolschidx val=&quot;0&quot;/&gt;&lt;m_rgb r=&quot;fb&quot; g=&quot;a5&quot; b=&quot;24&quot;/&gt;&lt;m_nBrightness val=&quot;0&quot;/&gt;&lt;/elem&gt;&lt;elem m_fUsage=&quot;4.60077714927549120000E-001&quot;&gt;&lt;m_ppcolschidx val=&quot;0&quot;/&gt;&lt;m_rgb r=&quot;4f&quot; g=&quot;79&quot; b=&quot;39&quot;/&gt;&lt;m_nBrightness val=&quot;0&quot;/&gt;&lt;/elem&gt;&lt;elem m_fUsage=&quot;2.85179807064298410000E-001&quot;&gt;&lt;m_ppcolschidx val=&quot;0&quot;/&gt;&lt;m_rgb r=&quot;c6&quot; g=&quot;c1&quot; b=&quot;6&quot;/&gt;&lt;m_nBrightness val=&quot;0&quot;/&gt;&lt;/elem&gt;&lt;elem m_fUsage=&quot;2.82429536481000170000E-001&quot;&gt;&lt;m_ppcolschidx val=&quot;0&quot;/&gt;&lt;m_rgb r=&quot;9e&quot; g=&quot;c7&quot; b=&quot;89&quot;/&gt;&lt;m_nBrightness val=&quot;0&quot;/&gt;&lt;/elem&gt;&lt;elem m_fUsage=&quot;8.86293811965250810000E-002&quot;&gt;&lt;m_ppcolschidx val=&quot;0&quot;/&gt;&lt;m_rgb r=&quot;df&quot; g=&quot;5e&quot; b=&quot;6&quot;/&gt;&lt;m_nBrightness val=&quot;0&quot;/&gt;&lt;/elem&gt;&lt;elem m_fUsage=&quot;7.97664430768725700000E-002&quot;&gt;&lt;m_ppcolschidx val=&quot;0&quot;/&gt;&lt;m_rgb r=&quot;df&quot; g=&quot;33&quot; b=&quot;9&quot;/&gt;&lt;m_nBrightness val=&quot;0&quot;/&gt;&lt;/elem&gt;&lt;elem m_fUsage=&quot;2.02755595904452780000E-002&quot;&gt;&lt;m_ppcolschidx val=&quot;0&quot;/&gt;&lt;m_rgb r=&quot;f2&quot; g=&quot;37&quot; b=&quot;9&quot;/&gt;&lt;m_nBrightness val=&quot;0&quot;/&gt;&lt;/elem&gt;&lt;/m_vecMRU&gt;&lt;/m_mruColor&gt;&lt;m_eweekdayFirstOfWeek val=&quot;2&quot;/&gt;&lt;m_eweekdayFirstOfWorkweek val=&quot;2&quot;/&gt;&lt;m_eweekdayFirstOfWeekend val=&quot;7&quot;/&gt;&lt;/CPresentation&gt;&lt;/root&gt;"/>
  <p:tag name="THINKCELLUNDODONOTDELETE" val="0"/>
</p:tagLst>
</file>

<file path=ppt/theme/theme1.xml><?xml version="1.0" encoding="utf-8"?>
<a:theme xmlns:a="http://schemas.openxmlformats.org/drawingml/2006/main" name="2_Slide deck Nov 28">
  <a:themeElements>
    <a:clrScheme name="SkyNRG">
      <a:dk1>
        <a:srgbClr val="005878"/>
      </a:dk1>
      <a:lt1>
        <a:srgbClr val="FFFFFF"/>
      </a:lt1>
      <a:dk2>
        <a:srgbClr val="0084B4"/>
      </a:dk2>
      <a:lt2>
        <a:srgbClr val="FFFFFF"/>
      </a:lt2>
      <a:accent1>
        <a:srgbClr val="3F3F3F"/>
      </a:accent1>
      <a:accent2>
        <a:srgbClr val="7F7F7F"/>
      </a:accent2>
      <a:accent3>
        <a:srgbClr val="9BBB59"/>
      </a:accent3>
      <a:accent4>
        <a:srgbClr val="4F6128"/>
      </a:accent4>
      <a:accent5>
        <a:srgbClr val="4BACC6"/>
      </a:accent5>
      <a:accent6>
        <a:srgbClr val="002060"/>
      </a:accent6>
      <a:hlink>
        <a:srgbClr val="0000FF"/>
      </a:hlink>
      <a:folHlink>
        <a:srgbClr val="0070C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w="9525">
          <a:solidFill>
            <a:schemeClr val="tx1"/>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400" b="1" dirty="0" err="1" smtClean="0">
            <a:solidFill>
              <a:schemeClr val="bg1"/>
            </a:solidFill>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buClr>
            <a:schemeClr val="tx2"/>
          </a:buClr>
          <a:defRPr sz="1400" b="0" dirty="0" err="1" smtClean="0">
            <a:solidFill>
              <a:schemeClr val="tx1"/>
            </a:solidFill>
            <a:latin typeface="+mn-lt"/>
          </a:defRPr>
        </a:defPPr>
      </a:lstStyle>
    </a:txDef>
  </a:objectDefaults>
  <a:extraClrSchemeLst/>
  <a:extLst>
    <a:ext uri="{05A4C25C-085E-4340-85A3-A5531E510DB2}">
      <thm15:themeFamily xmlns:thm15="http://schemas.microsoft.com/office/thememl/2012/main" name="Slide deck Nov 28" id="{9ED29554-90DE-4E42-9CCE-5C686E39E824}" vid="{7FF003CC-23B2-48CA-9ED4-6927120AADF6}"/>
    </a:ext>
  </a:extLst>
</a:theme>
</file>

<file path=ppt/theme/theme2.xml><?xml version="1.0" encoding="utf-8"?>
<a:theme xmlns:a="http://schemas.openxmlformats.org/drawingml/2006/main" name="1_Slide deck Nov 28">
  <a:themeElements>
    <a:clrScheme name="SkyNRG">
      <a:dk1>
        <a:srgbClr val="005878"/>
      </a:dk1>
      <a:lt1>
        <a:srgbClr val="FFFFFF"/>
      </a:lt1>
      <a:dk2>
        <a:srgbClr val="0084B4"/>
      </a:dk2>
      <a:lt2>
        <a:srgbClr val="FFFFFF"/>
      </a:lt2>
      <a:accent1>
        <a:srgbClr val="3F3F3F"/>
      </a:accent1>
      <a:accent2>
        <a:srgbClr val="7F7F7F"/>
      </a:accent2>
      <a:accent3>
        <a:srgbClr val="9BBB59"/>
      </a:accent3>
      <a:accent4>
        <a:srgbClr val="4F6128"/>
      </a:accent4>
      <a:accent5>
        <a:srgbClr val="4BACC6"/>
      </a:accent5>
      <a:accent6>
        <a:srgbClr val="002060"/>
      </a:accent6>
      <a:hlink>
        <a:srgbClr val="0000FF"/>
      </a:hlink>
      <a:folHlink>
        <a:srgbClr val="0070C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w="9525">
          <a:solidFill>
            <a:schemeClr val="tx1"/>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400" b="1" dirty="0" err="1" smtClean="0">
            <a:solidFill>
              <a:schemeClr val="bg1"/>
            </a:solidFill>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buClr>
            <a:schemeClr val="tx2"/>
          </a:buClr>
          <a:defRPr sz="1400" b="0" dirty="0" err="1" smtClean="0">
            <a:solidFill>
              <a:schemeClr val="tx1"/>
            </a:solidFill>
            <a:latin typeface="+mn-lt"/>
          </a:defRPr>
        </a:defPPr>
      </a:lstStyle>
    </a:txDef>
  </a:objectDefaults>
  <a:extraClrSchemeLst/>
  <a:extLst>
    <a:ext uri="{05A4C25C-085E-4340-85A3-A5531E510DB2}">
      <thm15:themeFamily xmlns:thm15="http://schemas.microsoft.com/office/thememl/2012/main" name="Slide deck Nov 28" id="{9ED29554-90DE-4E42-9CCE-5C686E39E824}" vid="{7FF003CC-23B2-48CA-9ED4-6927120AADF6}"/>
    </a:ext>
  </a:extLst>
</a:theme>
</file>

<file path=ppt/theme/theme3.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kyNRG">
    <a:dk1>
      <a:srgbClr val="005878"/>
    </a:dk1>
    <a:lt1>
      <a:srgbClr val="FFFFFF"/>
    </a:lt1>
    <a:dk2>
      <a:srgbClr val="0084B4"/>
    </a:dk2>
    <a:lt2>
      <a:srgbClr val="FFFFFF"/>
    </a:lt2>
    <a:accent1>
      <a:srgbClr val="3F3F3F"/>
    </a:accent1>
    <a:accent2>
      <a:srgbClr val="7F7F7F"/>
    </a:accent2>
    <a:accent3>
      <a:srgbClr val="9BBB59"/>
    </a:accent3>
    <a:accent4>
      <a:srgbClr val="4F6128"/>
    </a:accent4>
    <a:accent5>
      <a:srgbClr val="4BACC6"/>
    </a:accent5>
    <a:accent6>
      <a:srgbClr val="002060"/>
    </a:accent6>
    <a:hlink>
      <a:srgbClr val="0000FF"/>
    </a:hlink>
    <a:folHlink>
      <a:srgbClr val="0070C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Slide deck Nov 28</Template>
  <TotalTime>14435</TotalTime>
  <Words>2725</Words>
  <Application>Microsoft Office PowerPoint</Application>
  <PresentationFormat>A4 Paper (210x297 mm)</PresentationFormat>
  <Paragraphs>215</Paragraphs>
  <Slides>18</Slides>
  <Notes>18</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18</vt:i4>
      </vt:variant>
    </vt:vector>
  </HeadingPairs>
  <TitlesOfParts>
    <vt:vector size="26" baseType="lpstr">
      <vt:lpstr>Arial</vt:lpstr>
      <vt:lpstr>Calibri</vt:lpstr>
      <vt:lpstr>Times New Roman</vt:lpstr>
      <vt:lpstr>Wingdings</vt:lpstr>
      <vt:lpstr>Wingdings 3</vt:lpstr>
      <vt:lpstr>2_Slide deck Nov 28</vt:lpstr>
      <vt:lpstr>1_Slide deck Nov 28</vt:lpstr>
      <vt:lpstr>think-cell Slide</vt:lpstr>
      <vt:lpstr>Valorization of low quality and stranded biomass resources in Mission, BC</vt:lpstr>
      <vt:lpstr>Biomass and Bioenergy Research Group (BBRG)</vt:lpstr>
      <vt:lpstr>Woody and Herbaceous Pellet Samples at BBRG</vt:lpstr>
      <vt:lpstr>Industrial Projects in North America</vt:lpstr>
      <vt:lpstr>Sustainability: Established practice in the Canadian forest sector</vt:lpstr>
      <vt:lpstr>Land and forest ownership in BC</vt:lpstr>
      <vt:lpstr>Major wood processing mills in Western Canada</vt:lpstr>
      <vt:lpstr>Wood pellet plants in BC</vt:lpstr>
      <vt:lpstr>Flow of wood fibre within the BC forest industry</vt:lpstr>
      <vt:lpstr>Forest Industry in BC Coastal Region</vt:lpstr>
      <vt:lpstr>Hog fuel</vt:lpstr>
      <vt:lpstr>Challenges with hog fuel in BC Coastal region</vt:lpstr>
      <vt:lpstr>Depot Concept to valorize low-quality and stranded biomass resources</vt:lpstr>
      <vt:lpstr>Geographical advantages of BC Coast</vt:lpstr>
      <vt:lpstr>Depot Demonstration: Mission Facility </vt:lpstr>
      <vt:lpstr>BiofuelNet Knowledge Translation Program</vt:lpstr>
      <vt:lpstr>International Bioeconomy Cooperative</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SkyNRG Accelerating the global transition to sustainable aviation fuels</dc:title>
  <dc:creator>Sierk de Jong</dc:creator>
  <cp:lastModifiedBy>Mahmood</cp:lastModifiedBy>
  <cp:revision>1701</cp:revision>
  <cp:lastPrinted>2014-03-13T16:07:20Z</cp:lastPrinted>
  <dcterms:created xsi:type="dcterms:W3CDTF">2013-11-26T16:29:09Z</dcterms:created>
  <dcterms:modified xsi:type="dcterms:W3CDTF">2016-09-21T23:23:13Z</dcterms:modified>
</cp:coreProperties>
</file>