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emf" ContentType="image/x-emf"/>
  <Default Extension="rels" ContentType="application/vnd.openxmlformats-package.relationships+xml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262" r:id="rId3"/>
    <p:sldId id="261" r:id="rId4"/>
    <p:sldId id="260" r:id="rId5"/>
    <p:sldId id="258" r:id="rId6"/>
    <p:sldId id="264" r:id="rId7"/>
    <p:sldId id="263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7" d="100"/>
          <a:sy n="57" d="100"/>
        </p:scale>
        <p:origin x="-2216" y="-10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interSettings" Target="printerSettings/printerSettings1.bin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9A03B9-C4CC-4EBB-9B68-1B3002AFFD95}" type="datetimeFigureOut">
              <a:rPr lang="en-US" smtClean="0"/>
              <a:t>16-09-21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129248-2A04-4B7D-AA73-D59E82CD52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50913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2530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Arial" pitchFamily="34" charset="0"/>
              <a:ea typeface="ＭＳ Ｐゴシック" pitchFamily="34" charset="-128"/>
            </a:endParaRPr>
          </a:p>
          <a:p>
            <a:r>
              <a:rPr lang="en-US" altLang="en-US" smtClean="0">
                <a:latin typeface="Arial" pitchFamily="34" charset="0"/>
                <a:ea typeface="ＭＳ Ｐゴシック" pitchFamily="34" charset="-128"/>
              </a:rPr>
              <a:t>----- Meeting Notes (07/01/2014 11:20) -----</a:t>
            </a:r>
          </a:p>
          <a:p>
            <a:r>
              <a:rPr lang="en-US" altLang="en-US" smtClean="0">
                <a:latin typeface="Arial" pitchFamily="34" charset="0"/>
                <a:ea typeface="ＭＳ Ｐゴシック" pitchFamily="34" charset="-128"/>
              </a:rPr>
              <a:t>NN</a:t>
            </a:r>
          </a:p>
        </p:txBody>
      </p:sp>
      <p:sp>
        <p:nvSpPr>
          <p:cNvPr id="35843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 sz="2400">
                <a:solidFill>
                  <a:srgbClr val="21622D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rgbClr val="21622D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rgbClr val="21622D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rgbClr val="21622D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rgbClr val="21622D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21622D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21622D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21622D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21622D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fld id="{96FF3281-53A0-4422-9842-BF3A5B20A470}" type="slidenum">
              <a:rPr lang="en-GB" altLang="en-US" sz="1200">
                <a:solidFill>
                  <a:schemeClr val="tx1"/>
                </a:solidFill>
              </a:rPr>
              <a:pPr eaLnBrk="1" hangingPunct="1"/>
              <a:t>2</a:t>
            </a:fld>
            <a:endParaRPr lang="en-GB" altLang="en-US" sz="1200">
              <a:solidFill>
                <a:schemeClr val="tx1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ABB1C5-578A-463F-9BC1-2DC94518CE94}" type="datetimeFigureOut">
              <a:rPr lang="en-US" smtClean="0"/>
              <a:t>16-09-21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B78AC-7C2B-449A-85A3-43DDA26A66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731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ABB1C5-578A-463F-9BC1-2DC94518CE94}" type="datetimeFigureOut">
              <a:rPr lang="en-US" smtClean="0"/>
              <a:t>16-09-21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B78AC-7C2B-449A-85A3-43DDA26A66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83934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ABB1C5-578A-463F-9BC1-2DC94518CE94}" type="datetimeFigureOut">
              <a:rPr lang="en-US" smtClean="0"/>
              <a:t>16-09-21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B78AC-7C2B-449A-85A3-43DDA26A66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1761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ABB1C5-578A-463F-9BC1-2DC94518CE94}" type="datetimeFigureOut">
              <a:rPr lang="en-US" smtClean="0"/>
              <a:t>16-09-21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B78AC-7C2B-449A-85A3-43DDA26A66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82426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ABB1C5-578A-463F-9BC1-2DC94518CE94}" type="datetimeFigureOut">
              <a:rPr lang="en-US" smtClean="0"/>
              <a:t>16-09-21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B78AC-7C2B-449A-85A3-43DDA26A66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3643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ABB1C5-578A-463F-9BC1-2DC94518CE94}" type="datetimeFigureOut">
              <a:rPr lang="en-US" smtClean="0"/>
              <a:t>16-09-21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B78AC-7C2B-449A-85A3-43DDA26A66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56073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ABB1C5-578A-463F-9BC1-2DC94518CE94}" type="datetimeFigureOut">
              <a:rPr lang="en-US" smtClean="0"/>
              <a:t>16-09-21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B78AC-7C2B-449A-85A3-43DDA26A66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03516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ABB1C5-578A-463F-9BC1-2DC94518CE94}" type="datetimeFigureOut">
              <a:rPr lang="en-US" smtClean="0"/>
              <a:t>16-09-21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B78AC-7C2B-449A-85A3-43DDA26A66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19807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ABB1C5-578A-463F-9BC1-2DC94518CE94}" type="datetimeFigureOut">
              <a:rPr lang="en-US" smtClean="0"/>
              <a:t>16-09-21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B78AC-7C2B-449A-85A3-43DDA26A66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95543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ABB1C5-578A-463F-9BC1-2DC94518CE94}" type="datetimeFigureOut">
              <a:rPr lang="en-US" smtClean="0"/>
              <a:t>16-09-21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B78AC-7C2B-449A-85A3-43DDA26A66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37302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ABB1C5-578A-463F-9BC1-2DC94518CE94}" type="datetimeFigureOut">
              <a:rPr lang="en-US" smtClean="0"/>
              <a:t>16-09-21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B78AC-7C2B-449A-85A3-43DDA26A66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45335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ABB1C5-578A-463F-9BC1-2DC94518CE94}" type="datetimeFigureOut">
              <a:rPr lang="en-US" smtClean="0"/>
              <a:t>16-09-21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4B78AC-7C2B-449A-85A3-43DDA26A66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35118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2.emf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GB" b="1" cap="all" dirty="0"/>
              <a:t>TASK 43</a:t>
            </a:r>
            <a:r>
              <a:rPr lang="en-US" dirty="0"/>
              <a:t/>
            </a:r>
            <a:br>
              <a:rPr lang="en-US" dirty="0"/>
            </a:br>
            <a:r>
              <a:rPr lang="en-GB" b="1" cap="all" dirty="0"/>
              <a:t> </a:t>
            </a:r>
            <a:r>
              <a:rPr lang="en-US" dirty="0"/>
              <a:t/>
            </a:r>
            <a:br>
              <a:rPr lang="en-US" dirty="0"/>
            </a:br>
            <a:r>
              <a:rPr lang="en-GB" b="1" cap="all" dirty="0"/>
              <a:t>Biomass Feedstocks for Energy Markets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484712"/>
            <a:ext cx="6400800" cy="1752600"/>
          </a:xfrm>
        </p:spPr>
        <p:txBody>
          <a:bodyPr/>
          <a:lstStyle/>
          <a:p>
            <a:r>
              <a:rPr lang="sv-SE" dirty="0" smtClean="0"/>
              <a:t>Ioannis Dimitriou</a:t>
            </a:r>
          </a:p>
          <a:p>
            <a:r>
              <a:rPr lang="sv-SE" dirty="0" smtClean="0"/>
              <a:t>Swedish Univ. </a:t>
            </a:r>
            <a:r>
              <a:rPr lang="sv-SE" dirty="0" err="1"/>
              <a:t>o</a:t>
            </a:r>
            <a:r>
              <a:rPr lang="sv-SE" dirty="0" err="1" smtClean="0"/>
              <a:t>f</a:t>
            </a:r>
            <a:r>
              <a:rPr lang="sv-SE" dirty="0" smtClean="0"/>
              <a:t> Agricultural Sciences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87182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400">
                <a:solidFill>
                  <a:srgbClr val="21622D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rgbClr val="21622D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rgbClr val="21622D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rgbClr val="21622D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rgbClr val="21622D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21622D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21622D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21622D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21622D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fld id="{CDB0C110-32BE-44D4-A469-03E6B80EBE02}" type="slidenum">
              <a:rPr lang="en-GB" altLang="en-US" sz="1400">
                <a:solidFill>
                  <a:schemeClr val="tx1"/>
                </a:solidFill>
              </a:rPr>
              <a:pPr eaLnBrk="1" hangingPunct="1"/>
              <a:t>2</a:t>
            </a:fld>
            <a:endParaRPr lang="en-GB" altLang="en-US" sz="1400">
              <a:solidFill>
                <a:schemeClr val="tx1"/>
              </a:solidFill>
            </a:endParaRPr>
          </a:p>
        </p:txBody>
      </p:sp>
      <p:sp>
        <p:nvSpPr>
          <p:cNvPr id="21506" name="Rectangle 2"/>
          <p:cNvSpPr>
            <a:spLocks noChangeArrowheads="1"/>
          </p:cNvSpPr>
          <p:nvPr/>
        </p:nvSpPr>
        <p:spPr bwMode="auto">
          <a:xfrm>
            <a:off x="0" y="0"/>
            <a:ext cx="1476375" cy="6858000"/>
          </a:xfrm>
          <a:prstGeom prst="rect">
            <a:avLst/>
          </a:prstGeom>
          <a:solidFill>
            <a:srgbClr val="21622D"/>
          </a:solidFill>
          <a:ln w="9525">
            <a:solidFill>
              <a:srgbClr val="21622D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rgbClr val="21622D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rgbClr val="21622D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rgbClr val="21622D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rgbClr val="21622D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rgbClr val="21622D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21622D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21622D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21622D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21622D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endParaRPr lang="en-US" altLang="en-US" sz="1800"/>
          </a:p>
        </p:txBody>
      </p:sp>
      <p:pic>
        <p:nvPicPr>
          <p:cNvPr id="21507" name="Picture 3" descr="blue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025" y="44450"/>
            <a:ext cx="2305050" cy="471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9" name="Rectangle 9"/>
          <p:cNvSpPr>
            <a:spLocks noChangeArrowheads="1"/>
          </p:cNvSpPr>
          <p:nvPr/>
        </p:nvSpPr>
        <p:spPr bwMode="auto">
          <a:xfrm>
            <a:off x="1476375" y="1266825"/>
            <a:ext cx="7488238" cy="649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 algn="l">
              <a:lnSpc>
                <a:spcPct val="80000"/>
              </a:lnSpc>
              <a:spcBef>
                <a:spcPct val="20000"/>
              </a:spcBef>
              <a:buFont typeface="Arial"/>
              <a:buChar char="•"/>
              <a:defRPr/>
            </a:pPr>
            <a:r>
              <a:rPr lang="en-GB" sz="2000" b="1" i="1" dirty="0">
                <a:latin typeface="Arial" charset="0"/>
                <a:ea typeface="ＭＳ Ｐゴシック" charset="0"/>
                <a:cs typeface="ＭＳ Ｐゴシック" charset="0"/>
              </a:rPr>
              <a:t>significant scope to make a greater contribution to secure </a:t>
            </a:r>
            <a:r>
              <a:rPr lang="en-GB" sz="2000" b="1" i="1" dirty="0" smtClean="0">
                <a:latin typeface="Arial" charset="0"/>
                <a:ea typeface="ＭＳ Ｐゴシック" charset="0"/>
                <a:cs typeface="ＭＳ Ｐゴシック" charset="0"/>
              </a:rPr>
              <a:t>a sustainable </a:t>
            </a:r>
            <a:r>
              <a:rPr lang="en-GB" sz="2000" b="1" i="1" dirty="0">
                <a:latin typeface="Arial" charset="0"/>
                <a:ea typeface="ＭＳ Ｐゴシック" charset="0"/>
                <a:cs typeface="ＭＳ Ｐゴシック" charset="0"/>
              </a:rPr>
              <a:t>energy provision</a:t>
            </a:r>
          </a:p>
          <a:p>
            <a:pPr marL="266700" indent="-266700">
              <a:lnSpc>
                <a:spcPct val="80000"/>
              </a:lnSpc>
              <a:spcBef>
                <a:spcPct val="20000"/>
              </a:spcBef>
              <a:buFontTx/>
              <a:buChar char="•"/>
              <a:defRPr/>
            </a:pPr>
            <a:endParaRPr lang="en-GB" b="1" i="1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2286000" y="3105150"/>
            <a:ext cx="457200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21622D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rgbClr val="21622D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rgbClr val="21622D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rgbClr val="21622D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rgbClr val="21622D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21622D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21622D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21622D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21622D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endParaRPr lang="en-US" altLang="en-US" sz="1800"/>
          </a:p>
          <a:p>
            <a:pPr eaLnBrk="1" hangingPunct="1"/>
            <a:endParaRPr lang="en-US" altLang="en-US" sz="1800"/>
          </a:p>
        </p:txBody>
      </p:sp>
      <p:pic>
        <p:nvPicPr>
          <p:cNvPr id="21510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2492896"/>
            <a:ext cx="8095624" cy="2676004"/>
          </a:xfrm>
          <a:prstGeom prst="rect">
            <a:avLst/>
          </a:prstGeom>
          <a:noFill/>
          <a:ln w="317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511" name="TextBox 11"/>
          <p:cNvSpPr txBox="1">
            <a:spLocks noChangeArrowheads="1"/>
          </p:cNvSpPr>
          <p:nvPr/>
        </p:nvSpPr>
        <p:spPr bwMode="auto">
          <a:xfrm>
            <a:off x="2043113" y="5373688"/>
            <a:ext cx="618648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rgbClr val="21622D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rgbClr val="21622D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rgbClr val="21622D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rgbClr val="21622D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rgbClr val="21622D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21622D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21622D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21622D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21622D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US" altLang="en-US" sz="1800" b="1"/>
              <a:t>Global modelling results - Total primary energy supply</a:t>
            </a:r>
          </a:p>
        </p:txBody>
      </p:sp>
      <p:sp>
        <p:nvSpPr>
          <p:cNvPr id="21512" name="TextBox 12"/>
          <p:cNvSpPr txBox="1">
            <a:spLocks noChangeArrowheads="1"/>
          </p:cNvSpPr>
          <p:nvPr/>
        </p:nvSpPr>
        <p:spPr bwMode="auto">
          <a:xfrm>
            <a:off x="1547813" y="6237288"/>
            <a:ext cx="3081337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rgbClr val="21622D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rgbClr val="21622D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rgbClr val="21622D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rgbClr val="21622D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rgbClr val="21622D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21622D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21622D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21622D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21622D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US" altLang="en-US" sz="1200"/>
              <a:t>IEA Energy Technology Perspectives 2014</a:t>
            </a:r>
          </a:p>
        </p:txBody>
      </p:sp>
      <p:sp>
        <p:nvSpPr>
          <p:cNvPr id="21513" name="AutoShape 4"/>
          <p:cNvSpPr>
            <a:spLocks noChangeArrowheads="1"/>
          </p:cNvSpPr>
          <p:nvPr/>
        </p:nvSpPr>
        <p:spPr bwMode="auto">
          <a:xfrm>
            <a:off x="1403350" y="620713"/>
            <a:ext cx="6988175" cy="576262"/>
          </a:xfrm>
          <a:prstGeom prst="roundRect">
            <a:avLst>
              <a:gd name="adj" fmla="val 21667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2400">
                <a:solidFill>
                  <a:srgbClr val="21622D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rgbClr val="21622D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rgbClr val="21622D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rgbClr val="21622D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rgbClr val="21622D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21622D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21622D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21622D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21622D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l" eaLnBrk="1" hangingPunct="1"/>
            <a:r>
              <a:rPr lang="en-GB" altLang="en-US" sz="3000" b="1"/>
              <a:t>Bioenergy</a:t>
            </a:r>
          </a:p>
        </p:txBody>
      </p:sp>
    </p:spTree>
    <p:extLst>
      <p:ext uri="{BB962C8B-B14F-4D97-AF65-F5344CB8AC3E}">
        <p14:creationId xmlns:p14="http://schemas.microsoft.com/office/powerpoint/2010/main" val="4214014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sz="5400" dirty="0" smtClean="0"/>
              <a:t>Central </a:t>
            </a:r>
            <a:r>
              <a:rPr lang="sv-SE" sz="5400" dirty="0" err="1" smtClean="0"/>
              <a:t>question</a:t>
            </a:r>
            <a:r>
              <a:rPr lang="sv-SE" sz="5400" dirty="0" smtClean="0"/>
              <a:t> </a:t>
            </a:r>
            <a:r>
              <a:rPr lang="sv-SE" sz="5400" dirty="0" err="1" smtClean="0"/>
              <a:t>of</a:t>
            </a:r>
            <a:r>
              <a:rPr lang="sv-SE" sz="5400" dirty="0" smtClean="0"/>
              <a:t> Task 43</a:t>
            </a:r>
            <a:endParaRPr lang="en-US" sz="5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2935485"/>
            <a:ext cx="9180512" cy="45259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sv-SE" sz="4400" dirty="0" err="1" smtClean="0"/>
              <a:t>How</a:t>
            </a:r>
            <a:r>
              <a:rPr lang="sv-SE" sz="4400" dirty="0" smtClean="0"/>
              <a:t> </a:t>
            </a:r>
            <a:r>
              <a:rPr lang="sv-SE" sz="4400" dirty="0" err="1" smtClean="0"/>
              <a:t>to</a:t>
            </a:r>
            <a:r>
              <a:rPr lang="sv-SE" sz="4400" dirty="0" smtClean="0"/>
              <a:t> go from </a:t>
            </a:r>
            <a:r>
              <a:rPr lang="sv-SE" sz="4400" dirty="0" err="1" smtClean="0"/>
              <a:t>today’s</a:t>
            </a:r>
            <a:r>
              <a:rPr lang="sv-SE" sz="4400" dirty="0" smtClean="0"/>
              <a:t> </a:t>
            </a:r>
            <a:r>
              <a:rPr lang="sv-SE" sz="4400" i="1" dirty="0" smtClean="0"/>
              <a:t>ca</a:t>
            </a:r>
            <a:r>
              <a:rPr lang="sv-SE" sz="4400" dirty="0" smtClean="0"/>
              <a:t>. 50 </a:t>
            </a:r>
            <a:r>
              <a:rPr lang="sv-SE" sz="4400" dirty="0" err="1" smtClean="0"/>
              <a:t>to</a:t>
            </a:r>
            <a:r>
              <a:rPr lang="sv-SE" sz="4400" dirty="0" smtClean="0"/>
              <a:t> </a:t>
            </a:r>
            <a:r>
              <a:rPr lang="sv-SE" sz="4400" i="1" dirty="0" smtClean="0"/>
              <a:t>ca.</a:t>
            </a:r>
            <a:r>
              <a:rPr lang="sv-SE" sz="4400" dirty="0" smtClean="0"/>
              <a:t> 150 EJ/yr in 2050?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15022917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899439" y="5085184"/>
            <a:ext cx="2964979" cy="923330"/>
          </a:xfrm>
          <a:prstGeom prst="rect">
            <a:avLst/>
          </a:prstGeom>
          <a:noFill/>
          <a:ln w="19050">
            <a:solidFill>
              <a:schemeClr val="tx1"/>
            </a:solidFill>
          </a:ln>
          <a:effectLst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WP3 - Governing land-use and bioenergy </a:t>
            </a:r>
            <a:r>
              <a:rPr lang="en-US" dirty="0"/>
              <a:t>supply </a:t>
            </a:r>
            <a:r>
              <a:rPr lang="en-US" dirty="0" smtClean="0"/>
              <a:t>chains</a:t>
            </a:r>
          </a:p>
          <a:p>
            <a:pPr algn="ctr"/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2771800" y="188640"/>
            <a:ext cx="3451968" cy="923330"/>
          </a:xfrm>
          <a:prstGeom prst="rect">
            <a:avLst/>
          </a:prstGeom>
          <a:ln w="19050">
            <a:solidFill>
              <a:schemeClr val="tx1"/>
            </a:solidFill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en-US" dirty="0" smtClean="0"/>
              <a:t>WP1 - Landscape </a:t>
            </a:r>
            <a:r>
              <a:rPr lang="en-US" dirty="0"/>
              <a:t>management and design for bioenergy and the </a:t>
            </a:r>
            <a:r>
              <a:rPr lang="en-US" dirty="0" err="1"/>
              <a:t>bioeconomy</a:t>
            </a:r>
            <a:r>
              <a:rPr lang="en-US" dirty="0"/>
              <a:t> </a:t>
            </a:r>
            <a:endParaRPr lang="da-DK" dirty="0"/>
          </a:p>
        </p:txBody>
      </p:sp>
      <p:sp>
        <p:nvSpPr>
          <p:cNvPr id="6" name="Rectangle 5"/>
          <p:cNvSpPr/>
          <p:nvPr/>
        </p:nvSpPr>
        <p:spPr>
          <a:xfrm>
            <a:off x="323528" y="5085184"/>
            <a:ext cx="2908441" cy="923330"/>
          </a:xfrm>
          <a:prstGeom prst="rect">
            <a:avLst/>
          </a:prstGeom>
          <a:ln w="19050">
            <a:solidFill>
              <a:schemeClr val="tx1"/>
            </a:solidFill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en-US" dirty="0" smtClean="0"/>
              <a:t>WP2 - Developing Effective </a:t>
            </a:r>
            <a:r>
              <a:rPr lang="en-US" dirty="0"/>
              <a:t>supply chains for sustainable bioenergy deployment </a:t>
            </a:r>
            <a:endParaRPr lang="da-DK" dirty="0"/>
          </a:p>
        </p:txBody>
      </p:sp>
      <p:cxnSp>
        <p:nvCxnSpPr>
          <p:cNvPr id="10" name="Straight Arrow Connector 9"/>
          <p:cNvCxnSpPr/>
          <p:nvPr/>
        </p:nvCxnSpPr>
        <p:spPr>
          <a:xfrm flipH="1">
            <a:off x="3236585" y="5775647"/>
            <a:ext cx="2664295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3231969" y="5755322"/>
            <a:ext cx="2729918" cy="784830"/>
          </a:xfrm>
          <a:prstGeom prst="rect">
            <a:avLst/>
          </a:prstGeom>
          <a:ln>
            <a:noFill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en-GB" sz="1500" dirty="0" smtClean="0"/>
              <a:t>Regulatory requirements affect supply chain design, costs and risks </a:t>
            </a:r>
          </a:p>
        </p:txBody>
      </p:sp>
      <p:cxnSp>
        <p:nvCxnSpPr>
          <p:cNvPr id="13" name="Straight Arrow Connector 12"/>
          <p:cNvCxnSpPr/>
          <p:nvPr/>
        </p:nvCxnSpPr>
        <p:spPr>
          <a:xfrm>
            <a:off x="3231969" y="5415607"/>
            <a:ext cx="2668911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3157682" y="4531186"/>
            <a:ext cx="2804204" cy="784830"/>
          </a:xfrm>
          <a:prstGeom prst="rect">
            <a:avLst/>
          </a:prstGeom>
          <a:ln>
            <a:noFill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en-GB" sz="1500" dirty="0" smtClean="0"/>
              <a:t>Increased demand for biomass increase the need for regulatory requirements </a:t>
            </a:r>
          </a:p>
        </p:txBody>
      </p:sp>
      <p:cxnSp>
        <p:nvCxnSpPr>
          <p:cNvPr id="15" name="Straight Arrow Connector 14"/>
          <p:cNvCxnSpPr/>
          <p:nvPr/>
        </p:nvCxnSpPr>
        <p:spPr>
          <a:xfrm flipV="1">
            <a:off x="538234" y="1340768"/>
            <a:ext cx="2377582" cy="3685181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 flipH="1">
            <a:off x="971600" y="1400002"/>
            <a:ext cx="2376264" cy="3685182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>
            <a:off x="5652120" y="1400004"/>
            <a:ext cx="2558338" cy="368518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 flipH="1" flipV="1">
            <a:off x="6080060" y="1400004"/>
            <a:ext cx="2627692" cy="368518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ctangle 25"/>
          <p:cNvSpPr/>
          <p:nvPr/>
        </p:nvSpPr>
        <p:spPr>
          <a:xfrm rot="18157494">
            <a:off x="843345" y="2984873"/>
            <a:ext cx="3553308" cy="784830"/>
          </a:xfrm>
          <a:prstGeom prst="rect">
            <a:avLst/>
          </a:prstGeom>
          <a:ln>
            <a:noFill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en-GB" sz="1500" dirty="0" smtClean="0"/>
              <a:t>Policy and stakeholder decisions on changes in land use and land management affect biomass availability</a:t>
            </a:r>
          </a:p>
        </p:txBody>
      </p:sp>
      <p:sp>
        <p:nvSpPr>
          <p:cNvPr id="28" name="Rectangle 27"/>
          <p:cNvSpPr/>
          <p:nvPr/>
        </p:nvSpPr>
        <p:spPr>
          <a:xfrm rot="18169407">
            <a:off x="-338352" y="2542030"/>
            <a:ext cx="3606086" cy="784830"/>
          </a:xfrm>
          <a:prstGeom prst="rect">
            <a:avLst/>
          </a:prstGeom>
          <a:ln>
            <a:noFill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en-US" sz="1500" dirty="0" smtClean="0"/>
              <a:t>Technology learning and efficiency improvements drive changes in the land use matrix and needs for new landscape designs</a:t>
            </a:r>
            <a:r>
              <a:rPr lang="en-GB" sz="1500" dirty="0" smtClean="0"/>
              <a:t> </a:t>
            </a:r>
          </a:p>
        </p:txBody>
      </p:sp>
      <p:sp>
        <p:nvSpPr>
          <p:cNvPr id="53" name="Rectangle 52"/>
          <p:cNvSpPr/>
          <p:nvPr/>
        </p:nvSpPr>
        <p:spPr>
          <a:xfrm rot="3236724">
            <a:off x="5793139" y="2635608"/>
            <a:ext cx="3553308" cy="553998"/>
          </a:xfrm>
          <a:prstGeom prst="rect">
            <a:avLst/>
          </a:prstGeom>
          <a:ln>
            <a:noFill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en-GB" sz="1500" dirty="0" smtClean="0"/>
              <a:t>Sustainability requirements set a framework for landscape design</a:t>
            </a:r>
          </a:p>
        </p:txBody>
      </p:sp>
      <p:sp>
        <p:nvSpPr>
          <p:cNvPr id="54" name="Rectangle 53"/>
          <p:cNvSpPr/>
          <p:nvPr/>
        </p:nvSpPr>
        <p:spPr>
          <a:xfrm rot="3337975">
            <a:off x="4631631" y="2934769"/>
            <a:ext cx="3652066" cy="784830"/>
          </a:xfrm>
          <a:prstGeom prst="rect">
            <a:avLst/>
          </a:prstGeom>
          <a:ln>
            <a:noFill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en-US" sz="1500" dirty="0"/>
              <a:t>Adapted landscape management and design directs governance and adds to its legitimacy</a:t>
            </a:r>
            <a:endParaRPr lang="en-GB" sz="1500" dirty="0" smtClean="0"/>
          </a:p>
        </p:txBody>
      </p:sp>
      <p:sp>
        <p:nvSpPr>
          <p:cNvPr id="2" name="Oval 1"/>
          <p:cNvSpPr/>
          <p:nvPr/>
        </p:nvSpPr>
        <p:spPr>
          <a:xfrm>
            <a:off x="323528" y="5375015"/>
            <a:ext cx="1447945" cy="380307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/>
          <p:cNvSpPr/>
          <p:nvPr/>
        </p:nvSpPr>
        <p:spPr>
          <a:xfrm>
            <a:off x="6652447" y="4987740"/>
            <a:ext cx="1159913" cy="502257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/>
          <p:cNvSpPr/>
          <p:nvPr/>
        </p:nvSpPr>
        <p:spPr>
          <a:xfrm>
            <a:off x="4653804" y="159023"/>
            <a:ext cx="1358356" cy="461665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6300192" y="188640"/>
            <a:ext cx="163544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i="1" dirty="0" err="1" smtClean="0"/>
              <a:t>Leader</a:t>
            </a:r>
            <a:r>
              <a:rPr lang="sv-SE" i="1" dirty="0" smtClean="0"/>
              <a:t>: </a:t>
            </a:r>
          </a:p>
          <a:p>
            <a:r>
              <a:rPr lang="sv-SE" i="1" dirty="0" smtClean="0"/>
              <a:t>Göran </a:t>
            </a:r>
            <a:r>
              <a:rPr lang="sv-SE" i="1" dirty="0" err="1" smtClean="0"/>
              <a:t>Berndes</a:t>
            </a:r>
            <a:r>
              <a:rPr lang="sv-SE" i="1" dirty="0" smtClean="0"/>
              <a:t> </a:t>
            </a:r>
          </a:p>
          <a:p>
            <a:r>
              <a:rPr lang="sv-SE" i="1" dirty="0" smtClean="0"/>
              <a:t>(Sweden)</a:t>
            </a:r>
            <a:endParaRPr lang="en-US" i="1" dirty="0"/>
          </a:p>
        </p:txBody>
      </p:sp>
      <p:sp>
        <p:nvSpPr>
          <p:cNvPr id="23" name="TextBox 22"/>
          <p:cNvSpPr txBox="1"/>
          <p:nvPr/>
        </p:nvSpPr>
        <p:spPr>
          <a:xfrm>
            <a:off x="5820171" y="5949280"/>
            <a:ext cx="350435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i="1" dirty="0" err="1" smtClean="0"/>
              <a:t>Leader</a:t>
            </a:r>
            <a:r>
              <a:rPr lang="sv-SE" i="1" dirty="0" smtClean="0"/>
              <a:t>: </a:t>
            </a:r>
          </a:p>
          <a:p>
            <a:r>
              <a:rPr lang="sv-SE" i="1" dirty="0" smtClean="0"/>
              <a:t>Tat Smith (Canada)/</a:t>
            </a:r>
          </a:p>
          <a:p>
            <a:r>
              <a:rPr lang="sv-SE" i="1" dirty="0" smtClean="0"/>
              <a:t>Hans Langeveld (The </a:t>
            </a:r>
            <a:r>
              <a:rPr lang="sv-SE" i="1" dirty="0" err="1" smtClean="0"/>
              <a:t>Netherlands</a:t>
            </a:r>
            <a:r>
              <a:rPr lang="sv-SE" i="1" dirty="0" smtClean="0"/>
              <a:t>)  </a:t>
            </a:r>
            <a:endParaRPr lang="en-US" i="1" dirty="0"/>
          </a:p>
        </p:txBody>
      </p:sp>
      <p:sp>
        <p:nvSpPr>
          <p:cNvPr id="24" name="TextBox 23"/>
          <p:cNvSpPr txBox="1"/>
          <p:nvPr/>
        </p:nvSpPr>
        <p:spPr>
          <a:xfrm>
            <a:off x="323528" y="5949280"/>
            <a:ext cx="133902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i="1" dirty="0" err="1" smtClean="0"/>
              <a:t>Leader</a:t>
            </a:r>
            <a:r>
              <a:rPr lang="sv-SE" i="1" dirty="0" smtClean="0"/>
              <a:t>: </a:t>
            </a:r>
          </a:p>
          <a:p>
            <a:r>
              <a:rPr lang="sv-SE" i="1" dirty="0" smtClean="0"/>
              <a:t>Mark Brown</a:t>
            </a:r>
          </a:p>
          <a:p>
            <a:r>
              <a:rPr lang="sv-SE" i="1" dirty="0" smtClean="0"/>
              <a:t>(Australia)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52556955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12" grpId="0"/>
      <p:bldP spid="14" grpId="0"/>
      <p:bldP spid="26" grpId="0"/>
      <p:bldP spid="28" grpId="0"/>
      <p:bldP spid="53" grpId="0"/>
      <p:bldP spid="54" grpId="0"/>
      <p:bldP spid="2" grpId="0" animBg="1"/>
      <p:bldP spid="21" grpId="0" animBg="1"/>
      <p:bldP spid="22" grpId="0" animBg="1"/>
      <p:bldP spid="7" grpId="0"/>
      <p:bldP spid="23" grpId="0"/>
      <p:bldP spid="2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07" y="836712"/>
            <a:ext cx="9045013" cy="4608512"/>
          </a:xfrm>
        </p:spPr>
      </p:pic>
    </p:spTree>
    <p:extLst>
      <p:ext uri="{BB962C8B-B14F-4D97-AF65-F5344CB8AC3E}">
        <p14:creationId xmlns:p14="http://schemas.microsoft.com/office/powerpoint/2010/main" val="13678887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27173"/>
            <a:ext cx="9144000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b="1" dirty="0" smtClean="0"/>
              <a:t>			ADMINISTRATIVE </a:t>
            </a:r>
            <a:r>
              <a:rPr lang="en-US" sz="1600" b="1" dirty="0"/>
              <a:t>TASK </a:t>
            </a:r>
            <a:r>
              <a:rPr lang="en-US" sz="1600" b="1" dirty="0" smtClean="0"/>
              <a:t>43 INFORMATION</a:t>
            </a:r>
            <a:endParaRPr lang="en-US" sz="1600" dirty="0"/>
          </a:p>
          <a:p>
            <a:pPr marL="0" indent="0">
              <a:buNone/>
            </a:pPr>
            <a:endParaRPr lang="en-US" sz="1600" dirty="0"/>
          </a:p>
          <a:p>
            <a:r>
              <a:rPr lang="en-US" sz="1600" dirty="0"/>
              <a:t>Operating Agent:		</a:t>
            </a:r>
            <a:r>
              <a:rPr lang="en-US" sz="1600" dirty="0" smtClean="0"/>
              <a:t>	Åsa </a:t>
            </a:r>
            <a:r>
              <a:rPr lang="en-US" sz="1600" dirty="0"/>
              <a:t>Forsum (Sweden)</a:t>
            </a:r>
          </a:p>
          <a:p>
            <a:pPr marL="0" indent="0">
              <a:buNone/>
            </a:pPr>
            <a:endParaRPr lang="en-US" sz="1600" dirty="0"/>
          </a:p>
          <a:p>
            <a:r>
              <a:rPr lang="en-US" sz="1600" dirty="0"/>
              <a:t>Task Leader:			Ioannis Dimitriou (Sweden)</a:t>
            </a:r>
          </a:p>
          <a:p>
            <a:pPr marL="0" indent="0">
              <a:buNone/>
            </a:pPr>
            <a:endParaRPr lang="en-US" sz="1600" dirty="0"/>
          </a:p>
          <a:p>
            <a:r>
              <a:rPr lang="en-US" sz="1600" dirty="0"/>
              <a:t>Work Package Leaders:	</a:t>
            </a:r>
            <a:r>
              <a:rPr lang="en-US" sz="1600" dirty="0" smtClean="0"/>
              <a:t>	Göran </a:t>
            </a:r>
            <a:r>
              <a:rPr lang="en-US" sz="1600" dirty="0"/>
              <a:t>Berndes (Sweden)</a:t>
            </a:r>
          </a:p>
          <a:p>
            <a:pPr marL="0" indent="0">
              <a:buNone/>
            </a:pPr>
            <a:r>
              <a:rPr lang="en-US" sz="1600" dirty="0"/>
              <a:t>				Mark Brown (Australia)</a:t>
            </a:r>
          </a:p>
          <a:p>
            <a:pPr marL="0" indent="0">
              <a:buNone/>
            </a:pPr>
            <a:r>
              <a:rPr lang="en-US" sz="1600" dirty="0"/>
              <a:t>				Hans Langeveld (The Netherlands)</a:t>
            </a:r>
          </a:p>
          <a:p>
            <a:pPr marL="0" indent="0">
              <a:buNone/>
            </a:pPr>
            <a:r>
              <a:rPr lang="en-US" sz="1600" dirty="0"/>
              <a:t>				Tat Smith (Canada)</a:t>
            </a:r>
          </a:p>
          <a:p>
            <a:pPr marL="0" indent="0">
              <a:buNone/>
            </a:pPr>
            <a:endParaRPr lang="en-US" sz="1600" dirty="0"/>
          </a:p>
          <a:p>
            <a:r>
              <a:rPr lang="en-US" sz="1600" dirty="0"/>
              <a:t>National Team Leaders:	</a:t>
            </a:r>
            <a:r>
              <a:rPr lang="en-US" sz="1600" dirty="0" smtClean="0"/>
              <a:t>	Mark </a:t>
            </a:r>
            <a:r>
              <a:rPr lang="en-US" sz="1600" dirty="0"/>
              <a:t>Brown (Australia)</a:t>
            </a:r>
          </a:p>
          <a:p>
            <a:pPr marL="0" indent="0">
              <a:buNone/>
            </a:pPr>
            <a:r>
              <a:rPr lang="en-US" sz="1600" dirty="0" smtClean="0"/>
              <a:t>	</a:t>
            </a:r>
            <a:r>
              <a:rPr lang="en-US" sz="1600" dirty="0"/>
              <a:t>			Tat Smith (Canada)</a:t>
            </a:r>
          </a:p>
          <a:p>
            <a:pPr marL="0" indent="0">
              <a:buNone/>
            </a:pPr>
            <a:r>
              <a:rPr lang="en-US" sz="1600" dirty="0" smtClean="0"/>
              <a:t>	</a:t>
            </a:r>
            <a:r>
              <a:rPr lang="en-US" sz="1600" dirty="0"/>
              <a:t>			Biljana Kulišić (Croatia)</a:t>
            </a:r>
          </a:p>
          <a:p>
            <a:pPr marL="0" indent="0">
              <a:buNone/>
            </a:pPr>
            <a:r>
              <a:rPr lang="en-US" sz="1600" dirty="0" smtClean="0"/>
              <a:t>	</a:t>
            </a:r>
            <a:r>
              <a:rPr lang="en-US" sz="1600" dirty="0"/>
              <a:t>			</a:t>
            </a:r>
            <a:r>
              <a:rPr lang="de-CH" sz="1600" dirty="0"/>
              <a:t>Inge Stupak (</a:t>
            </a:r>
            <a:r>
              <a:rPr lang="de-CH" sz="1600" dirty="0" err="1"/>
              <a:t>Denmark</a:t>
            </a:r>
            <a:r>
              <a:rPr lang="de-CH" sz="1600" dirty="0"/>
              <a:t>)</a:t>
            </a:r>
            <a:endParaRPr lang="en-US" sz="1600" dirty="0"/>
          </a:p>
          <a:p>
            <a:pPr marL="0" indent="0">
              <a:buNone/>
            </a:pPr>
            <a:r>
              <a:rPr lang="de-CH" sz="1600" dirty="0"/>
              <a:t>				Jean-Francois </a:t>
            </a:r>
            <a:r>
              <a:rPr lang="de-CH" sz="1600" dirty="0" err="1"/>
              <a:t>Dallemand</a:t>
            </a:r>
            <a:r>
              <a:rPr lang="de-CH" sz="1600" dirty="0"/>
              <a:t> (EC)</a:t>
            </a:r>
            <a:endParaRPr lang="en-US" sz="1600" dirty="0"/>
          </a:p>
          <a:p>
            <a:pPr marL="0" indent="0">
              <a:buNone/>
            </a:pPr>
            <a:r>
              <a:rPr lang="de-CH" sz="1600" dirty="0"/>
              <a:t>				Antti Asikainen (</a:t>
            </a:r>
            <a:r>
              <a:rPr lang="de-CH" sz="1600" dirty="0" err="1"/>
              <a:t>Finland</a:t>
            </a:r>
            <a:r>
              <a:rPr lang="de-CH" sz="1600" dirty="0"/>
              <a:t>)</a:t>
            </a:r>
            <a:endParaRPr lang="en-US" sz="1600" dirty="0"/>
          </a:p>
          <a:p>
            <a:pPr marL="0" indent="0">
              <a:buNone/>
            </a:pPr>
            <a:r>
              <a:rPr lang="de-CH" sz="1600" dirty="0"/>
              <a:t>				Jörg Schweinle (Germany)</a:t>
            </a:r>
            <a:endParaRPr lang="en-US" sz="1600" dirty="0"/>
          </a:p>
          <a:p>
            <a:pPr marL="0" indent="0">
              <a:buNone/>
            </a:pPr>
            <a:r>
              <a:rPr lang="de-CH" sz="1600" dirty="0"/>
              <a:t>				Ger Devlin (</a:t>
            </a:r>
            <a:r>
              <a:rPr lang="de-CH" sz="1600" dirty="0" err="1"/>
              <a:t>Ireland</a:t>
            </a:r>
            <a:r>
              <a:rPr lang="de-CH" sz="1600" dirty="0"/>
              <a:t>)</a:t>
            </a:r>
            <a:endParaRPr lang="en-US" sz="1600" dirty="0"/>
          </a:p>
          <a:p>
            <a:pPr marL="0" indent="0">
              <a:buNone/>
            </a:pPr>
            <a:r>
              <a:rPr lang="de-CH" sz="1600" dirty="0"/>
              <a:t>				Wolter Elbersen (</a:t>
            </a:r>
            <a:r>
              <a:rPr lang="de-CH" sz="1600" dirty="0" err="1"/>
              <a:t>Netherlands</a:t>
            </a:r>
            <a:r>
              <a:rPr lang="de-CH" sz="1600" dirty="0"/>
              <a:t>)</a:t>
            </a:r>
            <a:endParaRPr lang="en-US" sz="1600" dirty="0"/>
          </a:p>
          <a:p>
            <a:pPr marL="0" indent="0">
              <a:buNone/>
            </a:pPr>
            <a:r>
              <a:rPr lang="de-CH" sz="1600" dirty="0"/>
              <a:t>				Bruce Talbot (</a:t>
            </a:r>
            <a:r>
              <a:rPr lang="de-CH" sz="1600" dirty="0" err="1"/>
              <a:t>Norway</a:t>
            </a:r>
            <a:r>
              <a:rPr lang="de-CH" sz="1600" dirty="0"/>
              <a:t>)</a:t>
            </a:r>
            <a:endParaRPr lang="en-US" sz="1600" dirty="0"/>
          </a:p>
          <a:p>
            <a:pPr marL="0" indent="0">
              <a:buNone/>
            </a:pPr>
            <a:r>
              <a:rPr lang="de-CH" sz="1600" dirty="0"/>
              <a:t>				Gustaf Egnell (</a:t>
            </a:r>
            <a:r>
              <a:rPr lang="de-CH" sz="1600" dirty="0" err="1"/>
              <a:t>Sweden</a:t>
            </a:r>
            <a:r>
              <a:rPr lang="de-CH" sz="1600" dirty="0"/>
              <a:t>)</a:t>
            </a:r>
            <a:endParaRPr lang="en-US" sz="1600" dirty="0"/>
          </a:p>
          <a:p>
            <a:pPr marL="0" indent="0">
              <a:buNone/>
            </a:pPr>
            <a:r>
              <a:rPr lang="de-CH" sz="1600" dirty="0"/>
              <a:t>				Marilyn Buford (USA)</a:t>
            </a:r>
            <a:endParaRPr lang="en-US" sz="1600" dirty="0"/>
          </a:p>
          <a:p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6675121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899439" y="5085184"/>
            <a:ext cx="2964979" cy="923330"/>
          </a:xfrm>
          <a:prstGeom prst="rect">
            <a:avLst/>
          </a:prstGeom>
          <a:noFill/>
          <a:ln w="19050">
            <a:solidFill>
              <a:schemeClr val="tx1"/>
            </a:solidFill>
          </a:ln>
          <a:effectLst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WP3 - Governing land-use and bioenergy </a:t>
            </a:r>
            <a:r>
              <a:rPr lang="en-US" dirty="0"/>
              <a:t>supply </a:t>
            </a:r>
            <a:r>
              <a:rPr lang="en-US" dirty="0" smtClean="0"/>
              <a:t>chains</a:t>
            </a:r>
          </a:p>
          <a:p>
            <a:pPr algn="ctr"/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2771800" y="188640"/>
            <a:ext cx="3451968" cy="923330"/>
          </a:xfrm>
          <a:prstGeom prst="rect">
            <a:avLst/>
          </a:prstGeom>
          <a:ln w="19050">
            <a:solidFill>
              <a:schemeClr val="tx1"/>
            </a:solidFill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en-US" dirty="0" smtClean="0"/>
              <a:t>WP1 - Landscape </a:t>
            </a:r>
            <a:r>
              <a:rPr lang="en-US" dirty="0"/>
              <a:t>management and design for bioenergy and the </a:t>
            </a:r>
            <a:r>
              <a:rPr lang="en-US" dirty="0" err="1"/>
              <a:t>bioeconomy</a:t>
            </a:r>
            <a:r>
              <a:rPr lang="en-US" dirty="0"/>
              <a:t> </a:t>
            </a:r>
            <a:endParaRPr lang="da-DK" dirty="0"/>
          </a:p>
        </p:txBody>
      </p:sp>
      <p:sp>
        <p:nvSpPr>
          <p:cNvPr id="6" name="Rectangle 5"/>
          <p:cNvSpPr/>
          <p:nvPr/>
        </p:nvSpPr>
        <p:spPr>
          <a:xfrm>
            <a:off x="323528" y="5085184"/>
            <a:ext cx="2908441" cy="923330"/>
          </a:xfrm>
          <a:prstGeom prst="rect">
            <a:avLst/>
          </a:prstGeom>
          <a:ln w="19050">
            <a:solidFill>
              <a:schemeClr val="tx1"/>
            </a:solidFill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en-US" dirty="0" smtClean="0"/>
              <a:t>WP2 - Developing Effective </a:t>
            </a:r>
            <a:r>
              <a:rPr lang="en-US" dirty="0"/>
              <a:t>supply chains for sustainable bioenergy deployment </a:t>
            </a:r>
            <a:endParaRPr lang="da-DK" dirty="0"/>
          </a:p>
        </p:txBody>
      </p:sp>
      <p:cxnSp>
        <p:nvCxnSpPr>
          <p:cNvPr id="10" name="Straight Arrow Connector 9"/>
          <p:cNvCxnSpPr/>
          <p:nvPr/>
        </p:nvCxnSpPr>
        <p:spPr>
          <a:xfrm flipH="1">
            <a:off x="3236585" y="5775647"/>
            <a:ext cx="2664295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3231969" y="5755322"/>
            <a:ext cx="2729918" cy="784830"/>
          </a:xfrm>
          <a:prstGeom prst="rect">
            <a:avLst/>
          </a:prstGeom>
          <a:ln>
            <a:noFill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en-GB" sz="1500" dirty="0" smtClean="0"/>
              <a:t>Regulatory requirements affect supply chain design, costs and risks </a:t>
            </a:r>
          </a:p>
        </p:txBody>
      </p:sp>
      <p:cxnSp>
        <p:nvCxnSpPr>
          <p:cNvPr id="13" name="Straight Arrow Connector 12"/>
          <p:cNvCxnSpPr/>
          <p:nvPr/>
        </p:nvCxnSpPr>
        <p:spPr>
          <a:xfrm>
            <a:off x="3231969" y="5415607"/>
            <a:ext cx="2668911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3157682" y="4531186"/>
            <a:ext cx="2804204" cy="784830"/>
          </a:xfrm>
          <a:prstGeom prst="rect">
            <a:avLst/>
          </a:prstGeom>
          <a:ln>
            <a:noFill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en-GB" sz="1500" dirty="0" smtClean="0"/>
              <a:t>Increased demand for biomass increase the need for regulatory requirements </a:t>
            </a:r>
          </a:p>
        </p:txBody>
      </p:sp>
      <p:cxnSp>
        <p:nvCxnSpPr>
          <p:cNvPr id="15" name="Straight Arrow Connector 14"/>
          <p:cNvCxnSpPr/>
          <p:nvPr/>
        </p:nvCxnSpPr>
        <p:spPr>
          <a:xfrm flipV="1">
            <a:off x="538234" y="1340768"/>
            <a:ext cx="2377582" cy="3685181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 flipH="1">
            <a:off x="971600" y="1400002"/>
            <a:ext cx="2376264" cy="3685182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>
            <a:off x="5652120" y="1400004"/>
            <a:ext cx="2558338" cy="368518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 flipH="1" flipV="1">
            <a:off x="6080060" y="1400004"/>
            <a:ext cx="2627692" cy="368518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ctangle 25"/>
          <p:cNvSpPr/>
          <p:nvPr/>
        </p:nvSpPr>
        <p:spPr>
          <a:xfrm rot="18157494">
            <a:off x="843345" y="2984873"/>
            <a:ext cx="3553308" cy="784830"/>
          </a:xfrm>
          <a:prstGeom prst="rect">
            <a:avLst/>
          </a:prstGeom>
          <a:ln>
            <a:noFill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en-GB" sz="1500" dirty="0" smtClean="0"/>
              <a:t>Policy and stakeholder decisions on changes in land use and land management affect biomass availability</a:t>
            </a:r>
          </a:p>
        </p:txBody>
      </p:sp>
      <p:sp>
        <p:nvSpPr>
          <p:cNvPr id="28" name="Rectangle 27"/>
          <p:cNvSpPr/>
          <p:nvPr/>
        </p:nvSpPr>
        <p:spPr>
          <a:xfrm rot="18169407">
            <a:off x="-338352" y="2542030"/>
            <a:ext cx="3606086" cy="784830"/>
          </a:xfrm>
          <a:prstGeom prst="rect">
            <a:avLst/>
          </a:prstGeom>
          <a:ln>
            <a:noFill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en-US" sz="1500" dirty="0" smtClean="0"/>
              <a:t>Technology learning and efficiency improvements drive changes in the land use matrix and needs for new landscape designs</a:t>
            </a:r>
            <a:r>
              <a:rPr lang="en-GB" sz="1500" dirty="0" smtClean="0"/>
              <a:t> </a:t>
            </a:r>
          </a:p>
        </p:txBody>
      </p:sp>
      <p:sp>
        <p:nvSpPr>
          <p:cNvPr id="53" name="Rectangle 52"/>
          <p:cNvSpPr/>
          <p:nvPr/>
        </p:nvSpPr>
        <p:spPr>
          <a:xfrm rot="3236724">
            <a:off x="5793139" y="2635608"/>
            <a:ext cx="3553308" cy="553998"/>
          </a:xfrm>
          <a:prstGeom prst="rect">
            <a:avLst/>
          </a:prstGeom>
          <a:ln>
            <a:noFill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en-GB" sz="1500" dirty="0" smtClean="0"/>
              <a:t>Sustainability requirements set a framework for landscape design</a:t>
            </a:r>
          </a:p>
        </p:txBody>
      </p:sp>
      <p:sp>
        <p:nvSpPr>
          <p:cNvPr id="54" name="Rectangle 53"/>
          <p:cNvSpPr/>
          <p:nvPr/>
        </p:nvSpPr>
        <p:spPr>
          <a:xfrm rot="3337975">
            <a:off x="4631631" y="2934769"/>
            <a:ext cx="3652066" cy="784830"/>
          </a:xfrm>
          <a:prstGeom prst="rect">
            <a:avLst/>
          </a:prstGeom>
          <a:ln>
            <a:noFill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en-US" sz="1500" dirty="0"/>
              <a:t>Adapted landscape management and design directs governance and adds to its legitimacy</a:t>
            </a:r>
            <a:endParaRPr lang="en-GB" sz="1500" dirty="0" smtClean="0"/>
          </a:p>
        </p:txBody>
      </p:sp>
      <p:sp>
        <p:nvSpPr>
          <p:cNvPr id="2" name="Oval 1"/>
          <p:cNvSpPr/>
          <p:nvPr/>
        </p:nvSpPr>
        <p:spPr>
          <a:xfrm>
            <a:off x="323528" y="5375015"/>
            <a:ext cx="1447945" cy="380307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/>
          <p:cNvSpPr/>
          <p:nvPr/>
        </p:nvSpPr>
        <p:spPr>
          <a:xfrm>
            <a:off x="6652447" y="4987740"/>
            <a:ext cx="1159913" cy="502257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/>
          <p:cNvSpPr/>
          <p:nvPr/>
        </p:nvSpPr>
        <p:spPr>
          <a:xfrm>
            <a:off x="4653804" y="159023"/>
            <a:ext cx="1358356" cy="461665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6919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1108</TotalTime>
  <Words>321</Words>
  <Application>Microsoft Macintosh PowerPoint</Application>
  <PresentationFormat>Présentation à l'écran (4:3)</PresentationFormat>
  <Paragraphs>64</Paragraphs>
  <Slides>7</Slides>
  <Notes>1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7</vt:i4>
      </vt:variant>
    </vt:vector>
  </HeadingPairs>
  <TitlesOfParts>
    <vt:vector size="8" baseType="lpstr">
      <vt:lpstr>Office Theme</vt:lpstr>
      <vt:lpstr>TASK 43   Biomass Feedstocks for Energy Markets </vt:lpstr>
      <vt:lpstr>Présentation PowerPoint</vt:lpstr>
      <vt:lpstr>Central question of Task 43</vt:lpstr>
      <vt:lpstr>Présentation PowerPoint</vt:lpstr>
      <vt:lpstr>Présentation PowerPoint</vt:lpstr>
      <vt:lpstr>Présentation PowerPoint</vt:lpstr>
      <vt:lpstr>Présentation PowerPoint</vt:lpstr>
    </vt:vector>
  </TitlesOfParts>
  <Company>SLU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TASK 43   Biomass Feedstocks for Energy Markets</dc:title>
  <dc:creator>Ioannis Dimitriou</dc:creator>
  <cp:lastModifiedBy>Evelyne Thiffault</cp:lastModifiedBy>
  <cp:revision>24</cp:revision>
  <dcterms:created xsi:type="dcterms:W3CDTF">2015-10-25T21:04:12Z</dcterms:created>
  <dcterms:modified xsi:type="dcterms:W3CDTF">2016-09-21T15:45:16Z</dcterms:modified>
</cp:coreProperties>
</file>