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60" r:id="rId1"/>
  </p:sldMasterIdLst>
  <p:notesMasterIdLst>
    <p:notesMasterId r:id="rId51"/>
  </p:notesMasterIdLst>
  <p:handoutMasterIdLst>
    <p:handoutMasterId r:id="rId52"/>
  </p:handoutMasterIdLst>
  <p:sldIdLst>
    <p:sldId id="322" r:id="rId2"/>
    <p:sldId id="313" r:id="rId3"/>
    <p:sldId id="314" r:id="rId4"/>
    <p:sldId id="263" r:id="rId5"/>
    <p:sldId id="303" r:id="rId6"/>
    <p:sldId id="274" r:id="rId7"/>
    <p:sldId id="305" r:id="rId8"/>
    <p:sldId id="321" r:id="rId9"/>
    <p:sldId id="276" r:id="rId10"/>
    <p:sldId id="304" r:id="rId11"/>
    <p:sldId id="306" r:id="rId12"/>
    <p:sldId id="265" r:id="rId13"/>
    <p:sldId id="312" r:id="rId14"/>
    <p:sldId id="268" r:id="rId15"/>
    <p:sldId id="308" r:id="rId16"/>
    <p:sldId id="261" r:id="rId17"/>
    <p:sldId id="267" r:id="rId18"/>
    <p:sldId id="278" r:id="rId19"/>
    <p:sldId id="323" r:id="rId20"/>
    <p:sldId id="280" r:id="rId21"/>
    <p:sldId id="281" r:id="rId22"/>
    <p:sldId id="285" r:id="rId23"/>
    <p:sldId id="317" r:id="rId24"/>
    <p:sldId id="286" r:id="rId25"/>
    <p:sldId id="318" r:id="rId26"/>
    <p:sldId id="287" r:id="rId27"/>
    <p:sldId id="288" r:id="rId28"/>
    <p:sldId id="289" r:id="rId29"/>
    <p:sldId id="290" r:id="rId30"/>
    <p:sldId id="319" r:id="rId31"/>
    <p:sldId id="283" r:id="rId32"/>
    <p:sldId id="320" r:id="rId33"/>
    <p:sldId id="291" r:id="rId34"/>
    <p:sldId id="292" r:id="rId35"/>
    <p:sldId id="293" r:id="rId36"/>
    <p:sldId id="296" r:id="rId37"/>
    <p:sldId id="297" r:id="rId38"/>
    <p:sldId id="295" r:id="rId39"/>
    <p:sldId id="270" r:id="rId40"/>
    <p:sldId id="271" r:id="rId41"/>
    <p:sldId id="310" r:id="rId42"/>
    <p:sldId id="311" r:id="rId43"/>
    <p:sldId id="300" r:id="rId44"/>
    <p:sldId id="298" r:id="rId45"/>
    <p:sldId id="316" r:id="rId46"/>
    <p:sldId id="273" r:id="rId47"/>
    <p:sldId id="315" r:id="rId48"/>
    <p:sldId id="260" r:id="rId49"/>
    <p:sldId id="324" r:id="rId50"/>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Palatino" charset="0"/>
        <a:ea typeface="MS PGothic" panose="020B0600070205080204" pitchFamily="34" charset="-128"/>
        <a:cs typeface="+mn-cs"/>
      </a:defRPr>
    </a:lvl1pPr>
    <a:lvl2pPr marL="457200" algn="l" defTabSz="457200" rtl="0" fontAlgn="base">
      <a:spcBef>
        <a:spcPct val="0"/>
      </a:spcBef>
      <a:spcAft>
        <a:spcPct val="0"/>
      </a:spcAft>
      <a:defRPr kern="1200">
        <a:solidFill>
          <a:schemeClr val="tx1"/>
        </a:solidFill>
        <a:latin typeface="Palatino" charset="0"/>
        <a:ea typeface="MS PGothic" panose="020B0600070205080204" pitchFamily="34" charset="-128"/>
        <a:cs typeface="+mn-cs"/>
      </a:defRPr>
    </a:lvl2pPr>
    <a:lvl3pPr marL="914400" algn="l" defTabSz="457200" rtl="0" fontAlgn="base">
      <a:spcBef>
        <a:spcPct val="0"/>
      </a:spcBef>
      <a:spcAft>
        <a:spcPct val="0"/>
      </a:spcAft>
      <a:defRPr kern="1200">
        <a:solidFill>
          <a:schemeClr val="tx1"/>
        </a:solidFill>
        <a:latin typeface="Palatino" charset="0"/>
        <a:ea typeface="MS PGothic" panose="020B0600070205080204" pitchFamily="34" charset="-128"/>
        <a:cs typeface="+mn-cs"/>
      </a:defRPr>
    </a:lvl3pPr>
    <a:lvl4pPr marL="1371600" algn="l" defTabSz="457200" rtl="0" fontAlgn="base">
      <a:spcBef>
        <a:spcPct val="0"/>
      </a:spcBef>
      <a:spcAft>
        <a:spcPct val="0"/>
      </a:spcAft>
      <a:defRPr kern="1200">
        <a:solidFill>
          <a:schemeClr val="tx1"/>
        </a:solidFill>
        <a:latin typeface="Palatino" charset="0"/>
        <a:ea typeface="MS PGothic" panose="020B0600070205080204" pitchFamily="34" charset="-128"/>
        <a:cs typeface="+mn-cs"/>
      </a:defRPr>
    </a:lvl4pPr>
    <a:lvl5pPr marL="1828800" algn="l" defTabSz="457200" rtl="0" fontAlgn="base">
      <a:spcBef>
        <a:spcPct val="0"/>
      </a:spcBef>
      <a:spcAft>
        <a:spcPct val="0"/>
      </a:spcAft>
      <a:defRPr kern="1200">
        <a:solidFill>
          <a:schemeClr val="tx1"/>
        </a:solidFill>
        <a:latin typeface="Palatino" charset="0"/>
        <a:ea typeface="MS PGothic" panose="020B0600070205080204" pitchFamily="34" charset="-128"/>
        <a:cs typeface="+mn-cs"/>
      </a:defRPr>
    </a:lvl5pPr>
    <a:lvl6pPr marL="2286000" algn="l" defTabSz="914400" rtl="0" eaLnBrk="1" latinLnBrk="0" hangingPunct="1">
      <a:defRPr kern="1200">
        <a:solidFill>
          <a:schemeClr val="tx1"/>
        </a:solidFill>
        <a:latin typeface="Palatino" charset="0"/>
        <a:ea typeface="MS PGothic" panose="020B0600070205080204" pitchFamily="34" charset="-128"/>
        <a:cs typeface="+mn-cs"/>
      </a:defRPr>
    </a:lvl6pPr>
    <a:lvl7pPr marL="2743200" algn="l" defTabSz="914400" rtl="0" eaLnBrk="1" latinLnBrk="0" hangingPunct="1">
      <a:defRPr kern="1200">
        <a:solidFill>
          <a:schemeClr val="tx1"/>
        </a:solidFill>
        <a:latin typeface="Palatino" charset="0"/>
        <a:ea typeface="MS PGothic" panose="020B0600070205080204" pitchFamily="34" charset="-128"/>
        <a:cs typeface="+mn-cs"/>
      </a:defRPr>
    </a:lvl7pPr>
    <a:lvl8pPr marL="3200400" algn="l" defTabSz="914400" rtl="0" eaLnBrk="1" latinLnBrk="0" hangingPunct="1">
      <a:defRPr kern="1200">
        <a:solidFill>
          <a:schemeClr val="tx1"/>
        </a:solidFill>
        <a:latin typeface="Palatino" charset="0"/>
        <a:ea typeface="MS PGothic" panose="020B0600070205080204" pitchFamily="34" charset="-128"/>
        <a:cs typeface="+mn-cs"/>
      </a:defRPr>
    </a:lvl8pPr>
    <a:lvl9pPr marL="3657600" algn="l" defTabSz="914400" rtl="0" eaLnBrk="1" latinLnBrk="0" hangingPunct="1">
      <a:defRPr kern="1200">
        <a:solidFill>
          <a:schemeClr val="tx1"/>
        </a:solidFill>
        <a:latin typeface="Palatino" charset="0"/>
        <a:ea typeface="MS PGothic" panose="020B0600070205080204" pitchFamily="34"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15" d="100"/>
          <a:sy n="115" d="100"/>
        </p:scale>
        <p:origin x="149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anose="020F0502020204030204" pitchFamily="34" charset="0"/>
              </a:defRPr>
            </a:lvl1pPr>
          </a:lstStyle>
          <a:p>
            <a:fld id="{86E3AAA0-EC93-48CD-B515-36CD266AF561}" type="datetimeFigureOut">
              <a:rPr lang="en-US" altLang="en-US"/>
              <a:pPr/>
              <a:t>9/2/2016</a:t>
            </a:fld>
            <a:endParaRPr lang="en-US" alt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AF896B98-966E-4EAD-8BAE-626A6D1F9575}" type="slidenum">
              <a:rPr lang="en-US" altLang="en-US"/>
              <a:pPr/>
              <a:t>‹#›</a:t>
            </a:fld>
            <a:endParaRPr lang="en-US" altLang="en-US"/>
          </a:p>
        </p:txBody>
      </p:sp>
    </p:spTree>
    <p:extLst>
      <p:ext uri="{BB962C8B-B14F-4D97-AF65-F5344CB8AC3E}">
        <p14:creationId xmlns:p14="http://schemas.microsoft.com/office/powerpoint/2010/main" val="187237252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anose="020F0502020204030204" pitchFamily="34" charset="0"/>
              </a:defRPr>
            </a:lvl1pPr>
          </a:lstStyle>
          <a:p>
            <a:fld id="{09DB9597-72E5-4FA9-9A51-E390936684B7}" type="datetimeFigureOut">
              <a:rPr lang="en-US" altLang="en-US"/>
              <a:pPr/>
              <a:t>9/2/2016</a:t>
            </a:fld>
            <a:endParaRPr lang="en-US"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3AF496A0-18C7-4B08-BF77-F877851EF522}" type="slidenum">
              <a:rPr lang="en-US" altLang="en-US"/>
              <a:pPr/>
              <a:t>‹#›</a:t>
            </a:fld>
            <a:endParaRPr lang="en-US" altLang="en-US"/>
          </a:p>
        </p:txBody>
      </p:sp>
    </p:spTree>
    <p:extLst>
      <p:ext uri="{BB962C8B-B14F-4D97-AF65-F5344CB8AC3E}">
        <p14:creationId xmlns:p14="http://schemas.microsoft.com/office/powerpoint/2010/main" val="3927296187"/>
      </p:ext>
    </p:extLst>
  </p:cSld>
  <p:clrMap bg1="lt1" tx1="dk1" bg2="lt2" tx2="dk2" accent1="accent1" accent2="accent2" accent3="accent3" accent4="accent4" accent5="accent5" accent6="accent6" hlink="hlink" folHlink="folHlink"/>
  <p:hf hdr="0" ftr="0" dt="0"/>
  <p:notesStyle>
    <a:lvl1pPr algn="l" defTabSz="457200" rtl="0" fontAlgn="base">
      <a:spcBef>
        <a:spcPct val="30000"/>
      </a:spcBef>
      <a:spcAft>
        <a:spcPct val="0"/>
      </a:spcAft>
      <a:defRPr sz="1200" kern="1200">
        <a:solidFill>
          <a:schemeClr val="tx1"/>
        </a:solidFill>
        <a:latin typeface="+mn-lt"/>
        <a:ea typeface="MS PGothic" panose="020B0600070205080204" pitchFamily="34" charset="-128"/>
        <a:cs typeface="+mn-cs"/>
      </a:defRPr>
    </a:lvl1pPr>
    <a:lvl2pPr marL="457200" algn="l" defTabSz="457200" rtl="0" fontAlgn="base">
      <a:spcBef>
        <a:spcPct val="30000"/>
      </a:spcBef>
      <a:spcAft>
        <a:spcPct val="0"/>
      </a:spcAft>
      <a:defRPr sz="1200" kern="1200">
        <a:solidFill>
          <a:schemeClr val="tx1"/>
        </a:solidFill>
        <a:latin typeface="+mn-lt"/>
        <a:ea typeface="MS PGothic" panose="020B0600070205080204" pitchFamily="34" charset="-128"/>
        <a:cs typeface="+mn-cs"/>
      </a:defRPr>
    </a:lvl2pPr>
    <a:lvl3pPr marL="914400" algn="l" defTabSz="457200" rtl="0" fontAlgn="base">
      <a:spcBef>
        <a:spcPct val="30000"/>
      </a:spcBef>
      <a:spcAft>
        <a:spcPct val="0"/>
      </a:spcAft>
      <a:defRPr sz="1200" kern="1200">
        <a:solidFill>
          <a:schemeClr val="tx1"/>
        </a:solidFill>
        <a:latin typeface="+mn-lt"/>
        <a:ea typeface="MS PGothic" panose="020B0600070205080204" pitchFamily="34" charset="-128"/>
        <a:cs typeface="+mn-cs"/>
      </a:defRPr>
    </a:lvl3pPr>
    <a:lvl4pPr marL="1371600" algn="l" defTabSz="457200" rtl="0" fontAlgn="base">
      <a:spcBef>
        <a:spcPct val="30000"/>
      </a:spcBef>
      <a:spcAft>
        <a:spcPct val="0"/>
      </a:spcAft>
      <a:defRPr sz="1200" kern="1200">
        <a:solidFill>
          <a:schemeClr val="tx1"/>
        </a:solidFill>
        <a:latin typeface="+mn-lt"/>
        <a:ea typeface="MS PGothic" panose="020B0600070205080204" pitchFamily="34" charset="-128"/>
        <a:cs typeface="+mn-cs"/>
      </a:defRPr>
    </a:lvl4pPr>
    <a:lvl5pPr marL="1828800" algn="l" defTabSz="457200" rtl="0" fontAlgn="base">
      <a:spcBef>
        <a:spcPct val="30000"/>
      </a:spcBef>
      <a:spcAft>
        <a:spcPct val="0"/>
      </a:spcAft>
      <a:defRPr sz="1200" kern="1200">
        <a:solidFill>
          <a:schemeClr val="tx1"/>
        </a:solidFill>
        <a:latin typeface="+mn-lt"/>
        <a:ea typeface="MS PGothic" panose="020B0600070205080204"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F496A0-18C7-4B08-BF77-F877851EF522}" type="slidenum">
              <a:rPr lang="en-US" altLang="en-US" smtClean="0"/>
              <a:pPr/>
              <a:t>4</a:t>
            </a:fld>
            <a:endParaRPr lang="en-US" altLang="en-US"/>
          </a:p>
        </p:txBody>
      </p:sp>
    </p:spTree>
    <p:extLst>
      <p:ext uri="{BB962C8B-B14F-4D97-AF65-F5344CB8AC3E}">
        <p14:creationId xmlns:p14="http://schemas.microsoft.com/office/powerpoint/2010/main" val="4344299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Until now most studies in forest supply chain management have dealt with exclusively either traditional timber products or bioenergy feedstock, and the linkage between these two important products has not been built yet. </a:t>
            </a:r>
          </a:p>
          <a:p>
            <a:pPr marL="0" marR="0" indent="0" algn="l" defTabSz="457200" rtl="0" eaLnBrk="1" fontAlgn="base" latinLnBrk="0" hangingPunct="1">
              <a:lnSpc>
                <a:spcPct val="100000"/>
              </a:lnSpc>
              <a:spcBef>
                <a:spcPct val="30000"/>
              </a:spcBef>
              <a:spcAft>
                <a:spcPct val="0"/>
              </a:spcAft>
              <a:buClrTx/>
              <a:buSzTx/>
              <a:buFontTx/>
              <a:buNone/>
              <a:tabLst/>
              <a:defRPr/>
            </a:pPr>
            <a:r>
              <a:rPr lang="en-US" dirty="0"/>
              <a:t>However, not only technical and economic feasibility of biomass feedstock logistics, but also conventional </a:t>
            </a:r>
            <a:r>
              <a:rPr lang="en-US" dirty="0" err="1"/>
              <a:t>silvicultural</a:t>
            </a:r>
            <a:r>
              <a:rPr lang="en-US" dirty="0"/>
              <a:t> treatments and harvesting methods often become barriers of producing and utilizing forest biomass for bioenergy.</a:t>
            </a:r>
          </a:p>
          <a:p>
            <a:endParaRPr lang="en-US" dirty="0"/>
          </a:p>
          <a:p>
            <a:r>
              <a:rPr lang="en-US" dirty="0"/>
              <a:t>For instance, many bioenergy supply chain studies assume biomass residues become available at the landing at free of charge. </a:t>
            </a:r>
          </a:p>
          <a:p>
            <a:endParaRPr lang="en-US" dirty="0"/>
          </a:p>
        </p:txBody>
      </p:sp>
      <p:sp>
        <p:nvSpPr>
          <p:cNvPr id="4" name="Slide Number Placeholder 3"/>
          <p:cNvSpPr>
            <a:spLocks noGrp="1"/>
          </p:cNvSpPr>
          <p:nvPr>
            <p:ph type="sldNum" sz="quarter" idx="10"/>
          </p:nvPr>
        </p:nvSpPr>
        <p:spPr/>
        <p:txBody>
          <a:bodyPr/>
          <a:lstStyle/>
          <a:p>
            <a:fld id="{3AF496A0-18C7-4B08-BF77-F877851EF522}" type="slidenum">
              <a:rPr lang="en-US" altLang="en-US" smtClean="0"/>
              <a:pPr/>
              <a:t>8</a:t>
            </a:fld>
            <a:endParaRPr lang="en-US" altLang="en-US"/>
          </a:p>
        </p:txBody>
      </p:sp>
    </p:spTree>
    <p:extLst>
      <p:ext uri="{BB962C8B-B14F-4D97-AF65-F5344CB8AC3E}">
        <p14:creationId xmlns:p14="http://schemas.microsoft.com/office/powerpoint/2010/main" val="13023782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Option 3">
    <p:spTree>
      <p:nvGrpSpPr>
        <p:cNvPr id="1" name=""/>
        <p:cNvGrpSpPr/>
        <p:nvPr/>
      </p:nvGrpSpPr>
      <p:grpSpPr>
        <a:xfrm>
          <a:off x="0" y="0"/>
          <a:ext cx="0" cy="0"/>
          <a:chOff x="0" y="0"/>
          <a:chExt cx="0" cy="0"/>
        </a:xfrm>
      </p:grpSpPr>
      <p:sp>
        <p:nvSpPr>
          <p:cNvPr id="5" name="Rectangle 8"/>
          <p:cNvSpPr>
            <a:spLocks noChangeArrowheads="1"/>
          </p:cNvSpPr>
          <p:nvPr/>
        </p:nvSpPr>
        <p:spPr bwMode="auto">
          <a:xfrm>
            <a:off x="0" y="0"/>
            <a:ext cx="9242425" cy="6958013"/>
          </a:xfrm>
          <a:prstGeom prst="rect">
            <a:avLst/>
          </a:prstGeom>
          <a:solidFill>
            <a:srgbClr val="FDFFFB"/>
          </a:solidFill>
          <a:ln w="9525">
            <a:solidFill>
              <a:schemeClr val="tx1"/>
            </a:solidFill>
            <a:round/>
            <a:headEnd/>
            <a:tailEnd/>
          </a:ln>
        </p:spPr>
        <p:txBody>
          <a:bodyPr/>
          <a:lstStyle>
            <a:lvl1pPr>
              <a:defRPr>
                <a:solidFill>
                  <a:schemeClr val="tx1"/>
                </a:solidFill>
                <a:latin typeface="Palatino" charset="0"/>
                <a:ea typeface="MS PGothic" panose="020B0600070205080204" pitchFamily="34" charset="-128"/>
              </a:defRPr>
            </a:lvl1pPr>
            <a:lvl2pPr marL="742950" indent="-285750">
              <a:defRPr>
                <a:solidFill>
                  <a:schemeClr val="tx1"/>
                </a:solidFill>
                <a:latin typeface="Palatino" charset="0"/>
                <a:ea typeface="MS PGothic" panose="020B0600070205080204" pitchFamily="34" charset="-128"/>
              </a:defRPr>
            </a:lvl2pPr>
            <a:lvl3pPr marL="1143000" indent="-228600">
              <a:defRPr>
                <a:solidFill>
                  <a:schemeClr val="tx1"/>
                </a:solidFill>
                <a:latin typeface="Palatino" charset="0"/>
                <a:ea typeface="MS PGothic" panose="020B0600070205080204" pitchFamily="34" charset="-128"/>
              </a:defRPr>
            </a:lvl3pPr>
            <a:lvl4pPr marL="1600200" indent="-228600">
              <a:defRPr>
                <a:solidFill>
                  <a:schemeClr val="tx1"/>
                </a:solidFill>
                <a:latin typeface="Palatino" charset="0"/>
                <a:ea typeface="MS PGothic" panose="020B0600070205080204" pitchFamily="34" charset="-128"/>
              </a:defRPr>
            </a:lvl4pPr>
            <a:lvl5pPr marL="2057400" indent="-228600">
              <a:defRPr>
                <a:solidFill>
                  <a:schemeClr val="tx1"/>
                </a:solidFill>
                <a:latin typeface="Palatino" charset="0"/>
                <a:ea typeface="MS PGothic" panose="020B0600070205080204" pitchFamily="34" charset="-128"/>
              </a:defRPr>
            </a:lvl5pPr>
            <a:lvl6pPr marL="2514600" indent="-228600" fontAlgn="base">
              <a:spcBef>
                <a:spcPct val="0"/>
              </a:spcBef>
              <a:spcAft>
                <a:spcPct val="0"/>
              </a:spcAft>
              <a:defRPr>
                <a:solidFill>
                  <a:schemeClr val="tx1"/>
                </a:solidFill>
                <a:latin typeface="Palatino" charset="0"/>
                <a:ea typeface="MS PGothic" panose="020B0600070205080204" pitchFamily="34" charset="-128"/>
              </a:defRPr>
            </a:lvl6pPr>
            <a:lvl7pPr marL="2971800" indent="-228600" fontAlgn="base">
              <a:spcBef>
                <a:spcPct val="0"/>
              </a:spcBef>
              <a:spcAft>
                <a:spcPct val="0"/>
              </a:spcAft>
              <a:defRPr>
                <a:solidFill>
                  <a:schemeClr val="tx1"/>
                </a:solidFill>
                <a:latin typeface="Palatino" charset="0"/>
                <a:ea typeface="MS PGothic" panose="020B0600070205080204" pitchFamily="34" charset="-128"/>
              </a:defRPr>
            </a:lvl7pPr>
            <a:lvl8pPr marL="3429000" indent="-228600" fontAlgn="base">
              <a:spcBef>
                <a:spcPct val="0"/>
              </a:spcBef>
              <a:spcAft>
                <a:spcPct val="0"/>
              </a:spcAft>
              <a:defRPr>
                <a:solidFill>
                  <a:schemeClr val="tx1"/>
                </a:solidFill>
                <a:latin typeface="Palatino" charset="0"/>
                <a:ea typeface="MS PGothic" panose="020B0600070205080204" pitchFamily="34" charset="-128"/>
              </a:defRPr>
            </a:lvl8pPr>
            <a:lvl9pPr marL="3886200" indent="-228600" fontAlgn="base">
              <a:spcBef>
                <a:spcPct val="0"/>
              </a:spcBef>
              <a:spcAft>
                <a:spcPct val="0"/>
              </a:spcAft>
              <a:defRPr>
                <a:solidFill>
                  <a:schemeClr val="tx1"/>
                </a:solidFill>
                <a:latin typeface="Palatino" charset="0"/>
                <a:ea typeface="MS PGothic" panose="020B0600070205080204" pitchFamily="34" charset="-128"/>
              </a:defRPr>
            </a:lvl9pPr>
          </a:lstStyle>
          <a:p>
            <a:pPr defTabSz="914400" eaLnBrk="0" hangingPunct="0"/>
            <a:endParaRPr lang="en-US" altLang="en-US" sz="2400">
              <a:solidFill>
                <a:srgbClr val="999999"/>
              </a:solidFill>
              <a:latin typeface="Arial" panose="020B0604020202020204" pitchFamily="34" charset="0"/>
            </a:endParaRPr>
          </a:p>
        </p:txBody>
      </p:sp>
      <p:sp>
        <p:nvSpPr>
          <p:cNvPr id="6" name="Rectangle 9"/>
          <p:cNvSpPr>
            <a:spLocks noChangeArrowheads="1"/>
          </p:cNvSpPr>
          <p:nvPr/>
        </p:nvSpPr>
        <p:spPr bwMode="auto">
          <a:xfrm>
            <a:off x="284163" y="301625"/>
            <a:ext cx="8593137" cy="1984375"/>
          </a:xfrm>
          <a:prstGeom prst="rect">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Palatino" charset="0"/>
                <a:ea typeface="MS PGothic" panose="020B0600070205080204" pitchFamily="34" charset="-128"/>
              </a:defRPr>
            </a:lvl1pPr>
            <a:lvl2pPr marL="742950" indent="-285750">
              <a:defRPr>
                <a:solidFill>
                  <a:schemeClr val="tx1"/>
                </a:solidFill>
                <a:latin typeface="Palatino" charset="0"/>
                <a:ea typeface="MS PGothic" panose="020B0600070205080204" pitchFamily="34" charset="-128"/>
              </a:defRPr>
            </a:lvl2pPr>
            <a:lvl3pPr marL="1143000" indent="-228600">
              <a:defRPr>
                <a:solidFill>
                  <a:schemeClr val="tx1"/>
                </a:solidFill>
                <a:latin typeface="Palatino" charset="0"/>
                <a:ea typeface="MS PGothic" panose="020B0600070205080204" pitchFamily="34" charset="-128"/>
              </a:defRPr>
            </a:lvl3pPr>
            <a:lvl4pPr marL="1600200" indent="-228600">
              <a:defRPr>
                <a:solidFill>
                  <a:schemeClr val="tx1"/>
                </a:solidFill>
                <a:latin typeface="Palatino" charset="0"/>
                <a:ea typeface="MS PGothic" panose="020B0600070205080204" pitchFamily="34" charset="-128"/>
              </a:defRPr>
            </a:lvl4pPr>
            <a:lvl5pPr marL="2057400" indent="-228600">
              <a:defRPr>
                <a:solidFill>
                  <a:schemeClr val="tx1"/>
                </a:solidFill>
                <a:latin typeface="Palatino" charset="0"/>
                <a:ea typeface="MS PGothic" panose="020B0600070205080204" pitchFamily="34" charset="-128"/>
              </a:defRPr>
            </a:lvl5pPr>
            <a:lvl6pPr marL="2514600" indent="-228600" fontAlgn="base">
              <a:spcBef>
                <a:spcPct val="0"/>
              </a:spcBef>
              <a:spcAft>
                <a:spcPct val="0"/>
              </a:spcAft>
              <a:defRPr>
                <a:solidFill>
                  <a:schemeClr val="tx1"/>
                </a:solidFill>
                <a:latin typeface="Palatino" charset="0"/>
                <a:ea typeface="MS PGothic" panose="020B0600070205080204" pitchFamily="34" charset="-128"/>
              </a:defRPr>
            </a:lvl6pPr>
            <a:lvl7pPr marL="2971800" indent="-228600" fontAlgn="base">
              <a:spcBef>
                <a:spcPct val="0"/>
              </a:spcBef>
              <a:spcAft>
                <a:spcPct val="0"/>
              </a:spcAft>
              <a:defRPr>
                <a:solidFill>
                  <a:schemeClr val="tx1"/>
                </a:solidFill>
                <a:latin typeface="Palatino" charset="0"/>
                <a:ea typeface="MS PGothic" panose="020B0600070205080204" pitchFamily="34" charset="-128"/>
              </a:defRPr>
            </a:lvl7pPr>
            <a:lvl8pPr marL="3429000" indent="-228600" fontAlgn="base">
              <a:spcBef>
                <a:spcPct val="0"/>
              </a:spcBef>
              <a:spcAft>
                <a:spcPct val="0"/>
              </a:spcAft>
              <a:defRPr>
                <a:solidFill>
                  <a:schemeClr val="tx1"/>
                </a:solidFill>
                <a:latin typeface="Palatino" charset="0"/>
                <a:ea typeface="MS PGothic" panose="020B0600070205080204" pitchFamily="34" charset="-128"/>
              </a:defRPr>
            </a:lvl8pPr>
            <a:lvl9pPr marL="3886200" indent="-228600" fontAlgn="base">
              <a:spcBef>
                <a:spcPct val="0"/>
              </a:spcBef>
              <a:spcAft>
                <a:spcPct val="0"/>
              </a:spcAft>
              <a:defRPr>
                <a:solidFill>
                  <a:schemeClr val="tx1"/>
                </a:solidFill>
                <a:latin typeface="Palatino" charset="0"/>
                <a:ea typeface="MS PGothic" panose="020B0600070205080204" pitchFamily="34" charset="-128"/>
              </a:defRPr>
            </a:lvl9pPr>
          </a:lstStyle>
          <a:p>
            <a:pPr defTabSz="914400" eaLnBrk="0" hangingPunct="0"/>
            <a:endParaRPr lang="en-US" altLang="en-US" sz="2400">
              <a:solidFill>
                <a:srgbClr val="999999"/>
              </a:solidFill>
              <a:latin typeface="Arial" panose="020B0604020202020204" pitchFamily="34" charset="0"/>
            </a:endParaRPr>
          </a:p>
        </p:txBody>
      </p:sp>
      <p:pic>
        <p:nvPicPr>
          <p:cNvPr id="7" name="Picture 1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63513"/>
            <a:ext cx="1477962" cy="157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2130552" y="301752"/>
            <a:ext cx="6400800" cy="1371600"/>
          </a:xfrm>
        </p:spPr>
        <p:txBody>
          <a:bodyPr/>
          <a:lstStyle>
            <a:lvl1pPr algn="l">
              <a:defRPr sz="3600">
                <a:solidFill>
                  <a:schemeClr val="tx1"/>
                </a:solidFill>
                <a:effectLst/>
              </a:defRPr>
            </a:lvl1pPr>
          </a:lstStyle>
          <a:p>
            <a:r>
              <a:rPr lang="en-US"/>
              <a:t>Click to edit Master title style</a:t>
            </a:r>
            <a:endParaRPr lang="en-US" dirty="0"/>
          </a:p>
        </p:txBody>
      </p:sp>
      <p:sp>
        <p:nvSpPr>
          <p:cNvPr id="3075" name="Rectangle 3"/>
          <p:cNvSpPr>
            <a:spLocks noGrp="1" noChangeArrowheads="1"/>
          </p:cNvSpPr>
          <p:nvPr>
            <p:ph type="subTitle" idx="1"/>
          </p:nvPr>
        </p:nvSpPr>
        <p:spPr>
          <a:xfrm>
            <a:off x="2130552" y="1828800"/>
            <a:ext cx="6400800" cy="457200"/>
          </a:xfrm>
        </p:spPr>
        <p:txBody>
          <a:bodyPr/>
          <a:lstStyle>
            <a:lvl1pPr marL="0" indent="0" algn="l">
              <a:buFont typeface="Times" pitchFamily="-96" charset="0"/>
              <a:buNone/>
              <a:defRPr kumimoji="0" lang="en-US" sz="1800" b="0" i="0" u="none" strike="noStrike" kern="0" cap="none" spc="0" normalizeH="0" baseline="0" noProof="0" dirty="0">
                <a:ln>
                  <a:noFill/>
                </a:ln>
                <a:solidFill>
                  <a:sysClr val="windowText" lastClr="000000">
                    <a:lumMod val="75000"/>
                    <a:lumOff val="25000"/>
                  </a:sysClr>
                </a:solidFill>
                <a:effectLst/>
                <a:uLnTx/>
                <a:uFillTx/>
                <a:latin typeface="Calibri"/>
                <a:ea typeface="+mn-ea"/>
                <a:cs typeface="Calibri"/>
              </a:defRPr>
            </a:lvl1pPr>
          </a:lstStyle>
          <a:p>
            <a:r>
              <a:rPr lang="en-US"/>
              <a:t>Click to edit Master subtitle style</a:t>
            </a:r>
            <a:endParaRPr lang="en-US" dirty="0"/>
          </a:p>
        </p:txBody>
      </p:sp>
      <p:sp>
        <p:nvSpPr>
          <p:cNvPr id="13" name="Picture Placeholder 2"/>
          <p:cNvSpPr>
            <a:spLocks noGrp="1"/>
          </p:cNvSpPr>
          <p:nvPr>
            <p:ph type="pic" sz="quarter" idx="10"/>
          </p:nvPr>
        </p:nvSpPr>
        <p:spPr>
          <a:xfrm>
            <a:off x="283555" y="2357438"/>
            <a:ext cx="8592158" cy="4184650"/>
          </a:xfrm>
        </p:spPr>
        <p:txBody>
          <a:bodyPr>
            <a:normAutofit/>
          </a:bodyPr>
          <a:lstStyle/>
          <a:p>
            <a:pPr lvl="0"/>
            <a:r>
              <a:rPr lang="en-US" noProof="0"/>
              <a:t>Click icon to add picture</a:t>
            </a:r>
            <a:endParaRPr lang="en-US" noProof="0" dirty="0"/>
          </a:p>
        </p:txBody>
      </p:sp>
    </p:spTree>
    <p:extLst>
      <p:ext uri="{BB962C8B-B14F-4D97-AF65-F5344CB8AC3E}">
        <p14:creationId xmlns:p14="http://schemas.microsoft.com/office/powerpoint/2010/main" val="1769384367"/>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 column w/number">
    <p:spTree>
      <p:nvGrpSpPr>
        <p:cNvPr id="1" name=""/>
        <p:cNvGrpSpPr/>
        <p:nvPr/>
      </p:nvGrpSpPr>
      <p:grpSpPr>
        <a:xfrm>
          <a:off x="0" y="0"/>
          <a:ext cx="0" cy="0"/>
          <a:chOff x="0" y="0"/>
          <a:chExt cx="0" cy="0"/>
        </a:xfrm>
      </p:grpSpPr>
      <p:sp>
        <p:nvSpPr>
          <p:cNvPr id="5" name="Content Placeholder 2"/>
          <p:cNvSpPr>
            <a:spLocks noGrp="1"/>
          </p:cNvSpPr>
          <p:nvPr>
            <p:ph idx="1"/>
          </p:nvPr>
        </p:nvSpPr>
        <p:spPr>
          <a:xfrm>
            <a:off x="457200" y="1371600"/>
            <a:ext cx="4114800" cy="4343400"/>
          </a:xfrm>
        </p:spPr>
        <p:txBody>
          <a:bodyPr/>
          <a:lstStyle>
            <a:lvl1pPr marL="457200" indent="-457200">
              <a:buFont typeface="+mj-lt"/>
              <a:buAutoNum type="arabicPeriod"/>
              <a:defRPr sz="2400"/>
            </a:lvl1pPr>
            <a:lvl2pPr marL="682625" indent="-230188">
              <a:buFont typeface="Arial"/>
              <a:buChar char="•"/>
              <a:defRPr sz="2000"/>
            </a:lvl2pPr>
            <a:lvl3pPr marL="920750" indent="-228600">
              <a:buFont typeface="Arial"/>
              <a:buChar char="•"/>
              <a:defRPr/>
            </a:lvl3pPr>
            <a:lvl4pPr marL="1138238" indent="-228600">
              <a:defRPr/>
            </a:lvl4pPr>
            <a:lvl5pPr marL="1377950" indent="-22860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1"/>
          <p:cNvSpPr>
            <a:spLocks noGrp="1"/>
          </p:cNvSpPr>
          <p:nvPr>
            <p:ph type="title"/>
          </p:nvPr>
        </p:nvSpPr>
        <p:spPr>
          <a:xfrm>
            <a:off x="457200" y="457200"/>
            <a:ext cx="8229600" cy="685800"/>
          </a:xfrm>
        </p:spPr>
        <p:txBody>
          <a:bodyPr/>
          <a:lstStyle/>
          <a:p>
            <a:r>
              <a:rPr lang="en-US"/>
              <a:t>Click to edit Master title style</a:t>
            </a:r>
            <a:endParaRPr lang="en-US" dirty="0"/>
          </a:p>
        </p:txBody>
      </p:sp>
      <p:sp>
        <p:nvSpPr>
          <p:cNvPr id="10" name="Picture Placeholder 7"/>
          <p:cNvSpPr>
            <a:spLocks noGrp="1"/>
          </p:cNvSpPr>
          <p:nvPr>
            <p:ph type="pic" sz="quarter" idx="10"/>
          </p:nvPr>
        </p:nvSpPr>
        <p:spPr>
          <a:xfrm>
            <a:off x="4800600" y="1371600"/>
            <a:ext cx="3886200" cy="4343400"/>
          </a:xfrm>
        </p:spPr>
        <p:txBody>
          <a:bodyPr>
            <a:normAutofit/>
          </a:bodyPr>
          <a:lstStyle/>
          <a:p>
            <a:pPr lvl="0"/>
            <a:r>
              <a:rPr lang="en-US" noProof="0"/>
              <a:t>Click icon to add picture</a:t>
            </a:r>
          </a:p>
        </p:txBody>
      </p:sp>
      <p:sp>
        <p:nvSpPr>
          <p:cNvPr id="6" name="Date Placeholder 5"/>
          <p:cNvSpPr>
            <a:spLocks noGrp="1"/>
          </p:cNvSpPr>
          <p:nvPr>
            <p:ph type="dt" sz="half" idx="11"/>
          </p:nvPr>
        </p:nvSpPr>
        <p:spPr/>
        <p:txBody>
          <a:bodyPr/>
          <a:lstStyle>
            <a:lvl1pPr>
              <a:defRPr/>
            </a:lvl1pPr>
          </a:lstStyle>
          <a:p>
            <a:fld id="{849F3175-CB1D-4E90-A05E-0D1085ED0471}" type="datetime4">
              <a:rPr lang="en-US" altLang="en-US"/>
              <a:pPr/>
              <a:t>September 2, 2016</a:t>
            </a:fld>
            <a:endParaRPr lang="en-US" altLang="en-US"/>
          </a:p>
        </p:txBody>
      </p:sp>
      <p:sp>
        <p:nvSpPr>
          <p:cNvPr id="7" name="Slide Number Placeholder 6"/>
          <p:cNvSpPr>
            <a:spLocks noGrp="1"/>
          </p:cNvSpPr>
          <p:nvPr>
            <p:ph type="sldNum" sz="quarter" idx="12"/>
          </p:nvPr>
        </p:nvSpPr>
        <p:spPr/>
        <p:txBody>
          <a:bodyPr/>
          <a:lstStyle>
            <a:lvl1pPr>
              <a:defRPr/>
            </a:lvl1pPr>
          </a:lstStyle>
          <a:p>
            <a:fld id="{1B4558F6-8A3C-4ABC-9C6B-33B0438DD234}" type="slidenum">
              <a:rPr lang="en-US" altLang="en-US"/>
              <a:pPr/>
              <a:t>‹#›</a:t>
            </a:fld>
            <a:endParaRPr lang="en-US" altLang="en-US"/>
          </a:p>
        </p:txBody>
      </p:sp>
      <p:sp>
        <p:nvSpPr>
          <p:cNvPr id="9" name="Footer Placeholder 10"/>
          <p:cNvSpPr>
            <a:spLocks noGrp="1"/>
          </p:cNvSpPr>
          <p:nvPr>
            <p:ph type="ftr" sz="quarter" idx="13"/>
          </p:nvPr>
        </p:nvSpPr>
        <p:spPr/>
        <p:txBody>
          <a:bodyPr/>
          <a:lstStyle>
            <a:lvl1pPr>
              <a:defRPr/>
            </a:lvl1pPr>
          </a:lstStyle>
          <a:p>
            <a:pPr>
              <a:defRPr/>
            </a:pPr>
            <a:endParaRPr lang="en-US"/>
          </a:p>
        </p:txBody>
      </p:sp>
    </p:spTree>
    <p:extLst>
      <p:ext uri="{BB962C8B-B14F-4D97-AF65-F5344CB8AC3E}">
        <p14:creationId xmlns:p14="http://schemas.microsoft.com/office/powerpoint/2010/main" val="366355088"/>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 column no bullets and thumbnail">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5486400" cy="4343400"/>
          </a:xfrm>
        </p:spPr>
        <p:txBody>
          <a:bodyPr/>
          <a:lstStyle>
            <a:lvl1pPr marL="0" algn="l">
              <a:buFontTx/>
              <a:buNone/>
              <a:defRPr sz="2400"/>
            </a:lvl1pPr>
            <a:lvl2pPr marL="0">
              <a:buFontTx/>
              <a:buNone/>
              <a:defRPr sz="2000"/>
            </a:lvl2pPr>
            <a:lvl3pPr marL="0">
              <a:buFontTx/>
              <a:buNone/>
              <a:defRPr/>
            </a:lvl3pPr>
            <a:lvl4pPr marL="0">
              <a:buFontTx/>
              <a:buNone/>
              <a:defRPr/>
            </a:lvl4pPr>
            <a:lvl5pPr marL="0">
              <a:buFontTx/>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1"/>
          <p:cNvSpPr>
            <a:spLocks noGrp="1"/>
          </p:cNvSpPr>
          <p:nvPr>
            <p:ph type="title"/>
          </p:nvPr>
        </p:nvSpPr>
        <p:spPr>
          <a:xfrm>
            <a:off x="457200" y="457200"/>
            <a:ext cx="8229600" cy="685800"/>
          </a:xfrm>
        </p:spPr>
        <p:txBody>
          <a:bodyPr/>
          <a:lstStyle/>
          <a:p>
            <a:r>
              <a:rPr lang="en-US"/>
              <a:t>Click to edit Master title style</a:t>
            </a:r>
            <a:endParaRPr lang="en-US" dirty="0"/>
          </a:p>
        </p:txBody>
      </p:sp>
      <p:sp>
        <p:nvSpPr>
          <p:cNvPr id="9" name="Picture Placeholder 9"/>
          <p:cNvSpPr>
            <a:spLocks noGrp="1"/>
          </p:cNvSpPr>
          <p:nvPr>
            <p:ph type="pic" sz="quarter" idx="10"/>
          </p:nvPr>
        </p:nvSpPr>
        <p:spPr>
          <a:xfrm>
            <a:off x="6172200" y="1371600"/>
            <a:ext cx="2514600" cy="2057400"/>
          </a:xfrm>
        </p:spPr>
        <p:txBody>
          <a:bodyPr>
            <a:normAutofit/>
          </a:bodyPr>
          <a:lstStyle/>
          <a:p>
            <a:pPr lvl="0"/>
            <a:r>
              <a:rPr lang="en-US" noProof="0"/>
              <a:t>Click icon to add picture</a:t>
            </a:r>
          </a:p>
        </p:txBody>
      </p:sp>
      <p:sp>
        <p:nvSpPr>
          <p:cNvPr id="10" name="Picture Placeholder 9"/>
          <p:cNvSpPr>
            <a:spLocks noGrp="1"/>
          </p:cNvSpPr>
          <p:nvPr>
            <p:ph type="pic" sz="quarter" idx="11"/>
          </p:nvPr>
        </p:nvSpPr>
        <p:spPr>
          <a:xfrm>
            <a:off x="6172200" y="3657600"/>
            <a:ext cx="2514600" cy="2057400"/>
          </a:xfrm>
        </p:spPr>
        <p:txBody>
          <a:bodyPr>
            <a:normAutofit/>
          </a:bodyPr>
          <a:lstStyle/>
          <a:p>
            <a:pPr lvl="0"/>
            <a:r>
              <a:rPr lang="en-US" noProof="0"/>
              <a:t>Click icon to add picture</a:t>
            </a:r>
          </a:p>
        </p:txBody>
      </p:sp>
      <p:sp>
        <p:nvSpPr>
          <p:cNvPr id="6" name="Date Placeholder 6"/>
          <p:cNvSpPr>
            <a:spLocks noGrp="1"/>
          </p:cNvSpPr>
          <p:nvPr>
            <p:ph type="dt" sz="half" idx="12"/>
          </p:nvPr>
        </p:nvSpPr>
        <p:spPr/>
        <p:txBody>
          <a:bodyPr/>
          <a:lstStyle>
            <a:lvl1pPr>
              <a:defRPr/>
            </a:lvl1pPr>
          </a:lstStyle>
          <a:p>
            <a:fld id="{58F5E15E-69A1-4A36-B744-D4B851A01BAF}" type="datetime4">
              <a:rPr lang="en-US" altLang="en-US"/>
              <a:pPr/>
              <a:t>September 2, 2016</a:t>
            </a:fld>
            <a:endParaRPr lang="en-US" altLang="en-US"/>
          </a:p>
        </p:txBody>
      </p:sp>
      <p:sp>
        <p:nvSpPr>
          <p:cNvPr id="7" name="Slide Number Placeholder 11"/>
          <p:cNvSpPr>
            <a:spLocks noGrp="1"/>
          </p:cNvSpPr>
          <p:nvPr>
            <p:ph type="sldNum" sz="quarter" idx="13"/>
          </p:nvPr>
        </p:nvSpPr>
        <p:spPr/>
        <p:txBody>
          <a:bodyPr/>
          <a:lstStyle>
            <a:lvl1pPr>
              <a:defRPr/>
            </a:lvl1pPr>
          </a:lstStyle>
          <a:p>
            <a:fld id="{33EC12D4-7BE1-43DA-8D6C-EF222B14D2F7}" type="slidenum">
              <a:rPr lang="en-US" altLang="en-US"/>
              <a:pPr/>
              <a:t>‹#›</a:t>
            </a:fld>
            <a:endParaRPr lang="en-US" altLang="en-US"/>
          </a:p>
        </p:txBody>
      </p:sp>
      <p:sp>
        <p:nvSpPr>
          <p:cNvPr id="11" name="Footer Placeholder 12"/>
          <p:cNvSpPr>
            <a:spLocks noGrp="1"/>
          </p:cNvSpPr>
          <p:nvPr>
            <p:ph type="ftr" sz="quarter" idx="14"/>
          </p:nvPr>
        </p:nvSpPr>
        <p:spPr/>
        <p:txBody>
          <a:bodyPr/>
          <a:lstStyle>
            <a:lvl1pPr>
              <a:defRPr/>
            </a:lvl1pPr>
          </a:lstStyle>
          <a:p>
            <a:pPr>
              <a:defRPr/>
            </a:pPr>
            <a:endParaRPr lang="en-US"/>
          </a:p>
        </p:txBody>
      </p:sp>
    </p:spTree>
    <p:extLst>
      <p:ext uri="{BB962C8B-B14F-4D97-AF65-F5344CB8AC3E}">
        <p14:creationId xmlns:p14="http://schemas.microsoft.com/office/powerpoint/2010/main" val="367065081"/>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 column w/number and thumbnail">
    <p:spTree>
      <p:nvGrpSpPr>
        <p:cNvPr id="1" name=""/>
        <p:cNvGrpSpPr/>
        <p:nvPr/>
      </p:nvGrpSpPr>
      <p:grpSpPr>
        <a:xfrm>
          <a:off x="0" y="0"/>
          <a:ext cx="0" cy="0"/>
          <a:chOff x="0" y="0"/>
          <a:chExt cx="0" cy="0"/>
        </a:xfrm>
      </p:grpSpPr>
      <p:sp>
        <p:nvSpPr>
          <p:cNvPr id="5" name="Content Placeholder 2"/>
          <p:cNvSpPr>
            <a:spLocks noGrp="1"/>
          </p:cNvSpPr>
          <p:nvPr>
            <p:ph idx="1"/>
          </p:nvPr>
        </p:nvSpPr>
        <p:spPr>
          <a:xfrm>
            <a:off x="457200" y="1371600"/>
            <a:ext cx="5486400" cy="4343400"/>
          </a:xfrm>
        </p:spPr>
        <p:txBody>
          <a:bodyPr/>
          <a:lstStyle>
            <a:lvl1pPr marL="457200" indent="-457200">
              <a:buFont typeface="+mj-lt"/>
              <a:buAutoNum type="arabicPeriod"/>
              <a:defRPr sz="2400"/>
            </a:lvl1pPr>
            <a:lvl2pPr marL="682625" indent="-230188">
              <a:buFont typeface="Arial"/>
              <a:buChar char="•"/>
              <a:defRPr sz="2000"/>
            </a:lvl2pPr>
            <a:lvl3pPr marL="920750" indent="-228600">
              <a:buFont typeface="Arial"/>
              <a:buChar char="•"/>
              <a:defRPr/>
            </a:lvl3pPr>
            <a:lvl4pPr marL="1138238" indent="-228600">
              <a:defRPr/>
            </a:lvl4pPr>
            <a:lvl5pPr marL="1377950" indent="-22860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1"/>
          <p:cNvSpPr>
            <a:spLocks noGrp="1"/>
          </p:cNvSpPr>
          <p:nvPr>
            <p:ph type="title"/>
          </p:nvPr>
        </p:nvSpPr>
        <p:spPr>
          <a:xfrm>
            <a:off x="457200" y="457200"/>
            <a:ext cx="8229600" cy="685800"/>
          </a:xfrm>
        </p:spPr>
        <p:txBody>
          <a:bodyPr/>
          <a:lstStyle/>
          <a:p>
            <a:r>
              <a:rPr lang="en-US"/>
              <a:t>Click to edit Master title style</a:t>
            </a:r>
            <a:endParaRPr lang="en-US" dirty="0"/>
          </a:p>
        </p:txBody>
      </p:sp>
      <p:sp>
        <p:nvSpPr>
          <p:cNvPr id="9" name="Picture Placeholder 9"/>
          <p:cNvSpPr>
            <a:spLocks noGrp="1"/>
          </p:cNvSpPr>
          <p:nvPr>
            <p:ph type="pic" sz="quarter" idx="10"/>
          </p:nvPr>
        </p:nvSpPr>
        <p:spPr>
          <a:xfrm>
            <a:off x="6172200" y="1371600"/>
            <a:ext cx="2514600" cy="2057400"/>
          </a:xfrm>
        </p:spPr>
        <p:txBody>
          <a:bodyPr>
            <a:normAutofit/>
          </a:bodyPr>
          <a:lstStyle/>
          <a:p>
            <a:pPr lvl="0"/>
            <a:r>
              <a:rPr lang="en-US" noProof="0"/>
              <a:t>Click icon to add picture</a:t>
            </a:r>
          </a:p>
        </p:txBody>
      </p:sp>
      <p:sp>
        <p:nvSpPr>
          <p:cNvPr id="10" name="Picture Placeholder 9"/>
          <p:cNvSpPr>
            <a:spLocks noGrp="1"/>
          </p:cNvSpPr>
          <p:nvPr>
            <p:ph type="pic" sz="quarter" idx="11"/>
          </p:nvPr>
        </p:nvSpPr>
        <p:spPr>
          <a:xfrm>
            <a:off x="6172200" y="3657600"/>
            <a:ext cx="2514600" cy="2057400"/>
          </a:xfrm>
        </p:spPr>
        <p:txBody>
          <a:bodyPr>
            <a:normAutofit/>
          </a:bodyPr>
          <a:lstStyle/>
          <a:p>
            <a:pPr lvl="0"/>
            <a:r>
              <a:rPr lang="en-US" noProof="0"/>
              <a:t>Click icon to add picture</a:t>
            </a:r>
          </a:p>
        </p:txBody>
      </p:sp>
      <p:sp>
        <p:nvSpPr>
          <p:cNvPr id="6" name="Date Placeholder 6"/>
          <p:cNvSpPr>
            <a:spLocks noGrp="1"/>
          </p:cNvSpPr>
          <p:nvPr>
            <p:ph type="dt" sz="half" idx="12"/>
          </p:nvPr>
        </p:nvSpPr>
        <p:spPr/>
        <p:txBody>
          <a:bodyPr/>
          <a:lstStyle>
            <a:lvl1pPr>
              <a:defRPr/>
            </a:lvl1pPr>
          </a:lstStyle>
          <a:p>
            <a:fld id="{27975B8A-A864-46AF-9601-0A2C512F609C}" type="datetime4">
              <a:rPr lang="en-US" altLang="en-US"/>
              <a:pPr/>
              <a:t>September 2, 2016</a:t>
            </a:fld>
            <a:endParaRPr lang="en-US" altLang="en-US"/>
          </a:p>
        </p:txBody>
      </p:sp>
      <p:sp>
        <p:nvSpPr>
          <p:cNvPr id="7" name="Slide Number Placeholder 11"/>
          <p:cNvSpPr>
            <a:spLocks noGrp="1"/>
          </p:cNvSpPr>
          <p:nvPr>
            <p:ph type="sldNum" sz="quarter" idx="13"/>
          </p:nvPr>
        </p:nvSpPr>
        <p:spPr/>
        <p:txBody>
          <a:bodyPr/>
          <a:lstStyle>
            <a:lvl1pPr>
              <a:defRPr/>
            </a:lvl1pPr>
          </a:lstStyle>
          <a:p>
            <a:fld id="{FE8423E9-6D91-4A21-8A96-17DD8716E21A}" type="slidenum">
              <a:rPr lang="en-US" altLang="en-US"/>
              <a:pPr/>
              <a:t>‹#›</a:t>
            </a:fld>
            <a:endParaRPr lang="en-US" altLang="en-US"/>
          </a:p>
        </p:txBody>
      </p:sp>
      <p:sp>
        <p:nvSpPr>
          <p:cNvPr id="11" name="Footer Placeholder 12"/>
          <p:cNvSpPr>
            <a:spLocks noGrp="1"/>
          </p:cNvSpPr>
          <p:nvPr>
            <p:ph type="ftr" sz="quarter" idx="14"/>
          </p:nvPr>
        </p:nvSpPr>
        <p:spPr/>
        <p:txBody>
          <a:bodyPr/>
          <a:lstStyle>
            <a:lvl1pPr>
              <a:defRPr/>
            </a:lvl1pPr>
          </a:lstStyle>
          <a:p>
            <a:pPr>
              <a:defRPr/>
            </a:pPr>
            <a:endParaRPr lang="en-US"/>
          </a:p>
        </p:txBody>
      </p:sp>
    </p:spTree>
    <p:extLst>
      <p:ext uri="{BB962C8B-B14F-4D97-AF65-F5344CB8AC3E}">
        <p14:creationId xmlns:p14="http://schemas.microsoft.com/office/powerpoint/2010/main" val="3825238600"/>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 w/bullets">
    <p:spTree>
      <p:nvGrpSpPr>
        <p:cNvPr id="1" name=""/>
        <p:cNvGrpSpPr/>
        <p:nvPr/>
      </p:nvGrpSpPr>
      <p:grpSpPr>
        <a:xfrm>
          <a:off x="0" y="0"/>
          <a:ext cx="0" cy="0"/>
          <a:chOff x="0" y="0"/>
          <a:chExt cx="0" cy="0"/>
        </a:xfrm>
      </p:grpSpPr>
      <p:sp>
        <p:nvSpPr>
          <p:cNvPr id="6" name="Content Placeholder 2"/>
          <p:cNvSpPr>
            <a:spLocks noGrp="1"/>
          </p:cNvSpPr>
          <p:nvPr>
            <p:ph idx="1"/>
          </p:nvPr>
        </p:nvSpPr>
        <p:spPr>
          <a:xfrm>
            <a:off x="457200" y="1371600"/>
            <a:ext cx="4005072" cy="4343400"/>
          </a:xfrm>
        </p:spPr>
        <p:txBody>
          <a:bodyPr/>
          <a:lstStyle>
            <a:lvl1pPr marL="228600" indent="-228600">
              <a:buFont typeface="Arial"/>
              <a:buChar char="•"/>
              <a:defRPr sz="2400"/>
            </a:lvl1pPr>
            <a:lvl2pPr marL="457200" indent="-228600">
              <a:buFont typeface="Arial"/>
              <a:buChar char="•"/>
              <a:defRPr sz="2000"/>
            </a:lvl2pPr>
            <a:lvl3pPr marL="685800" indent="-228600">
              <a:buFont typeface="Arial"/>
              <a:buChar char="•"/>
              <a:defRPr/>
            </a:lvl3pPr>
            <a:lvl4pPr marL="914400" indent="-228600">
              <a:buFont typeface="Arial"/>
              <a:buChar char="•"/>
              <a:defRPr/>
            </a:lvl4pPr>
            <a:lvl5pPr marL="1143000" indent="-228600">
              <a:buFont typeface="Arial"/>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2"/>
          <p:cNvSpPr>
            <a:spLocks noGrp="1"/>
          </p:cNvSpPr>
          <p:nvPr>
            <p:ph idx="10"/>
          </p:nvPr>
        </p:nvSpPr>
        <p:spPr>
          <a:xfrm>
            <a:off x="4690872" y="1371600"/>
            <a:ext cx="4005072" cy="4343400"/>
          </a:xfrm>
        </p:spPr>
        <p:txBody>
          <a:bodyPr/>
          <a:lstStyle>
            <a:lvl1pPr marL="228600" indent="-228600">
              <a:buFont typeface="Arial"/>
              <a:buChar char="•"/>
              <a:defRPr sz="2400"/>
            </a:lvl1pPr>
            <a:lvl2pPr marL="457200" indent="-228600">
              <a:buFont typeface="Arial"/>
              <a:buChar char="•"/>
              <a:defRPr sz="2000"/>
            </a:lvl2pPr>
            <a:lvl3pPr marL="685800" indent="-228600">
              <a:buFont typeface="Arial"/>
              <a:buChar char="•"/>
              <a:defRPr/>
            </a:lvl3pPr>
            <a:lvl4pPr marL="914400" indent="-228600">
              <a:buFont typeface="Arial"/>
              <a:buChar char="•"/>
              <a:defRPr/>
            </a:lvl4pPr>
            <a:lvl5pPr marL="1143000" indent="-228600">
              <a:buFont typeface="Arial"/>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1"/>
          <p:cNvSpPr>
            <a:spLocks noGrp="1"/>
          </p:cNvSpPr>
          <p:nvPr>
            <p:ph type="title"/>
          </p:nvPr>
        </p:nvSpPr>
        <p:spPr>
          <a:xfrm>
            <a:off x="457200" y="457200"/>
            <a:ext cx="8229600" cy="685800"/>
          </a:xfrm>
        </p:spPr>
        <p:txBody>
          <a:bodyPr/>
          <a:lstStyle/>
          <a:p>
            <a:r>
              <a:rPr lang="en-US"/>
              <a:t>Click to edit Master title style</a:t>
            </a:r>
            <a:endParaRPr lang="en-US" dirty="0"/>
          </a:p>
        </p:txBody>
      </p:sp>
      <p:sp>
        <p:nvSpPr>
          <p:cNvPr id="7" name="Date Placeholder 6"/>
          <p:cNvSpPr>
            <a:spLocks noGrp="1"/>
          </p:cNvSpPr>
          <p:nvPr>
            <p:ph type="dt" sz="half" idx="11"/>
          </p:nvPr>
        </p:nvSpPr>
        <p:spPr/>
        <p:txBody>
          <a:bodyPr/>
          <a:lstStyle>
            <a:lvl1pPr>
              <a:defRPr/>
            </a:lvl1pPr>
          </a:lstStyle>
          <a:p>
            <a:fld id="{A1F4176E-54C6-420B-B086-05F588A6C7E8}" type="datetime4">
              <a:rPr lang="en-US" altLang="en-US"/>
              <a:pPr/>
              <a:t>September 2, 2016</a:t>
            </a:fld>
            <a:endParaRPr lang="en-US" altLang="en-US"/>
          </a:p>
        </p:txBody>
      </p:sp>
      <p:sp>
        <p:nvSpPr>
          <p:cNvPr id="8" name="Slide Number Placeholder 7"/>
          <p:cNvSpPr>
            <a:spLocks noGrp="1"/>
          </p:cNvSpPr>
          <p:nvPr>
            <p:ph type="sldNum" sz="quarter" idx="12"/>
          </p:nvPr>
        </p:nvSpPr>
        <p:spPr/>
        <p:txBody>
          <a:bodyPr/>
          <a:lstStyle>
            <a:lvl1pPr>
              <a:defRPr/>
            </a:lvl1pPr>
          </a:lstStyle>
          <a:p>
            <a:fld id="{38C78A0F-941C-4D91-BCE8-B1A5DE1ED63B}" type="slidenum">
              <a:rPr lang="en-US" altLang="en-US"/>
              <a:pPr/>
              <a:t>‹#›</a:t>
            </a:fld>
            <a:endParaRPr lang="en-US" altLang="en-US"/>
          </a:p>
        </p:txBody>
      </p:sp>
      <p:sp>
        <p:nvSpPr>
          <p:cNvPr id="9" name="Footer Placeholder 8"/>
          <p:cNvSpPr>
            <a:spLocks noGrp="1"/>
          </p:cNvSpPr>
          <p:nvPr>
            <p:ph type="ftr" sz="quarter" idx="13"/>
          </p:nvPr>
        </p:nvSpPr>
        <p:spPr/>
        <p:txBody>
          <a:bodyPr/>
          <a:lstStyle>
            <a:lvl1pPr>
              <a:defRPr/>
            </a:lvl1pPr>
          </a:lstStyle>
          <a:p>
            <a:pPr>
              <a:defRPr/>
            </a:pPr>
            <a:endParaRPr lang="en-US"/>
          </a:p>
        </p:txBody>
      </p:sp>
    </p:spTree>
    <p:extLst>
      <p:ext uri="{BB962C8B-B14F-4D97-AF65-F5344CB8AC3E}">
        <p14:creationId xmlns:p14="http://schemas.microsoft.com/office/powerpoint/2010/main" val="939712987"/>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column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4005072" cy="4343400"/>
          </a:xfrm>
        </p:spPr>
        <p:txBody>
          <a:bodyPr/>
          <a:lstStyle>
            <a:lvl1pPr marL="0" algn="l">
              <a:buFontTx/>
              <a:buNone/>
              <a:defRPr sz="2400"/>
            </a:lvl1pPr>
            <a:lvl2pPr marL="0">
              <a:buFontTx/>
              <a:buNone/>
              <a:defRPr sz="2000"/>
            </a:lvl2pPr>
            <a:lvl3pPr marL="0">
              <a:buFontTx/>
              <a:buNone/>
              <a:defRPr/>
            </a:lvl3pPr>
            <a:lvl4pPr marL="0">
              <a:buFontTx/>
              <a:buNone/>
              <a:defRPr/>
            </a:lvl4pPr>
            <a:lvl5pPr marL="0">
              <a:buFontTx/>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2"/>
          <p:cNvSpPr>
            <a:spLocks noGrp="1"/>
          </p:cNvSpPr>
          <p:nvPr>
            <p:ph idx="10"/>
          </p:nvPr>
        </p:nvSpPr>
        <p:spPr>
          <a:xfrm>
            <a:off x="4690872" y="1371600"/>
            <a:ext cx="4005072" cy="4343400"/>
          </a:xfrm>
        </p:spPr>
        <p:txBody>
          <a:bodyPr/>
          <a:lstStyle>
            <a:lvl1pPr marL="0" algn="l">
              <a:buFontTx/>
              <a:buNone/>
              <a:defRPr sz="2400"/>
            </a:lvl1pPr>
            <a:lvl2pPr marL="0">
              <a:buFontTx/>
              <a:buNone/>
              <a:defRPr sz="2000"/>
            </a:lvl2pPr>
            <a:lvl3pPr marL="0">
              <a:buFontTx/>
              <a:buNone/>
              <a:defRPr/>
            </a:lvl3pPr>
            <a:lvl4pPr marL="0">
              <a:buFontTx/>
              <a:buNone/>
              <a:defRPr/>
            </a:lvl4pPr>
            <a:lvl5pPr marL="0">
              <a:buFontTx/>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1"/>
          <p:cNvSpPr>
            <a:spLocks noGrp="1"/>
          </p:cNvSpPr>
          <p:nvPr>
            <p:ph type="title"/>
          </p:nvPr>
        </p:nvSpPr>
        <p:spPr>
          <a:xfrm>
            <a:off x="457200" y="457200"/>
            <a:ext cx="8229600" cy="685800"/>
          </a:xfrm>
        </p:spPr>
        <p:txBody>
          <a:bodyPr/>
          <a:lstStyle/>
          <a:p>
            <a:r>
              <a:rPr lang="en-US"/>
              <a:t>Click to edit Master title style</a:t>
            </a:r>
            <a:endParaRPr lang="en-US" dirty="0"/>
          </a:p>
        </p:txBody>
      </p:sp>
      <p:sp>
        <p:nvSpPr>
          <p:cNvPr id="5" name="Date Placeholder 5"/>
          <p:cNvSpPr>
            <a:spLocks noGrp="1"/>
          </p:cNvSpPr>
          <p:nvPr>
            <p:ph type="dt" sz="half" idx="11"/>
          </p:nvPr>
        </p:nvSpPr>
        <p:spPr/>
        <p:txBody>
          <a:bodyPr/>
          <a:lstStyle>
            <a:lvl1pPr>
              <a:defRPr/>
            </a:lvl1pPr>
          </a:lstStyle>
          <a:p>
            <a:fld id="{3DF1364C-34AA-4DC1-AC61-A578F72D2BC1}" type="datetime4">
              <a:rPr lang="en-US" altLang="en-US"/>
              <a:pPr/>
              <a:t>September 2, 2016</a:t>
            </a:fld>
            <a:endParaRPr lang="en-US" altLang="en-US"/>
          </a:p>
        </p:txBody>
      </p:sp>
      <p:sp>
        <p:nvSpPr>
          <p:cNvPr id="6" name="Slide Number Placeholder 6"/>
          <p:cNvSpPr>
            <a:spLocks noGrp="1"/>
          </p:cNvSpPr>
          <p:nvPr>
            <p:ph type="sldNum" sz="quarter" idx="12"/>
          </p:nvPr>
        </p:nvSpPr>
        <p:spPr/>
        <p:txBody>
          <a:bodyPr/>
          <a:lstStyle>
            <a:lvl1pPr>
              <a:defRPr/>
            </a:lvl1pPr>
          </a:lstStyle>
          <a:p>
            <a:fld id="{353EDC92-91F8-46F9-BCEA-16B0F1672D72}" type="slidenum">
              <a:rPr lang="en-US" altLang="en-US"/>
              <a:pPr/>
              <a:t>‹#›</a:t>
            </a:fld>
            <a:endParaRPr lang="en-US" altLang="en-US"/>
          </a:p>
        </p:txBody>
      </p:sp>
      <p:sp>
        <p:nvSpPr>
          <p:cNvPr id="7" name="Footer Placeholder 9"/>
          <p:cNvSpPr>
            <a:spLocks noGrp="1"/>
          </p:cNvSpPr>
          <p:nvPr>
            <p:ph type="ftr" sz="quarter" idx="13"/>
          </p:nvPr>
        </p:nvSpPr>
        <p:spPr/>
        <p:txBody>
          <a:bodyPr/>
          <a:lstStyle>
            <a:lvl1pPr>
              <a:defRPr/>
            </a:lvl1pPr>
          </a:lstStyle>
          <a:p>
            <a:pPr>
              <a:defRPr/>
            </a:pPr>
            <a:endParaRPr lang="en-US"/>
          </a:p>
        </p:txBody>
      </p:sp>
    </p:spTree>
    <p:extLst>
      <p:ext uri="{BB962C8B-B14F-4D97-AF65-F5344CB8AC3E}">
        <p14:creationId xmlns:p14="http://schemas.microsoft.com/office/powerpoint/2010/main" val="2675493694"/>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column w/number">
    <p:spTree>
      <p:nvGrpSpPr>
        <p:cNvPr id="1" name=""/>
        <p:cNvGrpSpPr/>
        <p:nvPr/>
      </p:nvGrpSpPr>
      <p:grpSpPr>
        <a:xfrm>
          <a:off x="0" y="0"/>
          <a:ext cx="0" cy="0"/>
          <a:chOff x="0" y="0"/>
          <a:chExt cx="0" cy="0"/>
        </a:xfrm>
      </p:grpSpPr>
      <p:sp>
        <p:nvSpPr>
          <p:cNvPr id="5" name="Content Placeholder 2"/>
          <p:cNvSpPr>
            <a:spLocks noGrp="1"/>
          </p:cNvSpPr>
          <p:nvPr>
            <p:ph idx="1"/>
          </p:nvPr>
        </p:nvSpPr>
        <p:spPr>
          <a:xfrm>
            <a:off x="457200" y="1371600"/>
            <a:ext cx="4005072" cy="4343400"/>
          </a:xfrm>
        </p:spPr>
        <p:txBody>
          <a:bodyPr/>
          <a:lstStyle>
            <a:lvl1pPr marL="457200" indent="-457200">
              <a:buFont typeface="+mj-lt"/>
              <a:buAutoNum type="arabicPeriod"/>
              <a:defRPr sz="2400"/>
            </a:lvl1pPr>
            <a:lvl2pPr marL="682625" indent="-230188">
              <a:buFont typeface="Arial"/>
              <a:buChar char="•"/>
              <a:defRPr sz="2000"/>
            </a:lvl2pPr>
            <a:lvl3pPr marL="920750" indent="-228600">
              <a:buFont typeface="Arial"/>
              <a:buChar char="•"/>
              <a:defRPr/>
            </a:lvl3pPr>
            <a:lvl4pPr marL="1138238" indent="-228600">
              <a:defRPr/>
            </a:lvl4pPr>
            <a:lvl5pPr marL="1377950" indent="-22860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2"/>
          <p:cNvSpPr>
            <a:spLocks noGrp="1"/>
          </p:cNvSpPr>
          <p:nvPr>
            <p:ph idx="10"/>
          </p:nvPr>
        </p:nvSpPr>
        <p:spPr>
          <a:xfrm>
            <a:off x="4690872" y="1371600"/>
            <a:ext cx="4005072" cy="4343400"/>
          </a:xfrm>
        </p:spPr>
        <p:txBody>
          <a:bodyPr/>
          <a:lstStyle>
            <a:lvl1pPr marL="457200" indent="-457200">
              <a:buFont typeface="+mj-lt"/>
              <a:buAutoNum type="arabicPeriod"/>
              <a:defRPr sz="2400"/>
            </a:lvl1pPr>
            <a:lvl2pPr marL="682625" indent="-230188">
              <a:buFont typeface="Arial"/>
              <a:buChar char="•"/>
              <a:defRPr sz="2000"/>
            </a:lvl2pPr>
            <a:lvl3pPr marL="920750" indent="-228600">
              <a:buFont typeface="Arial"/>
              <a:buChar char="•"/>
              <a:defRPr/>
            </a:lvl3pPr>
            <a:lvl4pPr marL="1138238" indent="-228600">
              <a:defRPr/>
            </a:lvl4pPr>
            <a:lvl5pPr marL="1377950" indent="-22860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1"/>
          <p:cNvSpPr>
            <a:spLocks noGrp="1"/>
          </p:cNvSpPr>
          <p:nvPr>
            <p:ph type="title"/>
          </p:nvPr>
        </p:nvSpPr>
        <p:spPr>
          <a:xfrm>
            <a:off x="457200" y="457200"/>
            <a:ext cx="8229600" cy="685800"/>
          </a:xfrm>
        </p:spPr>
        <p:txBody>
          <a:bodyPr/>
          <a:lstStyle/>
          <a:p>
            <a:r>
              <a:rPr lang="en-US"/>
              <a:t>Click to edit Master title style</a:t>
            </a:r>
            <a:endParaRPr lang="en-US" dirty="0"/>
          </a:p>
        </p:txBody>
      </p:sp>
      <p:sp>
        <p:nvSpPr>
          <p:cNvPr id="8" name="Date Placeholder 8"/>
          <p:cNvSpPr>
            <a:spLocks noGrp="1"/>
          </p:cNvSpPr>
          <p:nvPr>
            <p:ph type="dt" sz="half" idx="11"/>
          </p:nvPr>
        </p:nvSpPr>
        <p:spPr/>
        <p:txBody>
          <a:bodyPr/>
          <a:lstStyle>
            <a:lvl1pPr>
              <a:defRPr/>
            </a:lvl1pPr>
          </a:lstStyle>
          <a:p>
            <a:fld id="{ADA8E631-9AFB-4640-9F35-FAEAF8CA5E65}" type="datetime4">
              <a:rPr lang="en-US" altLang="en-US"/>
              <a:pPr/>
              <a:t>September 2, 2016</a:t>
            </a:fld>
            <a:endParaRPr lang="en-US" altLang="en-US"/>
          </a:p>
        </p:txBody>
      </p:sp>
      <p:sp>
        <p:nvSpPr>
          <p:cNvPr id="9" name="Slide Number Placeholder 9"/>
          <p:cNvSpPr>
            <a:spLocks noGrp="1"/>
          </p:cNvSpPr>
          <p:nvPr>
            <p:ph type="sldNum" sz="quarter" idx="12"/>
          </p:nvPr>
        </p:nvSpPr>
        <p:spPr/>
        <p:txBody>
          <a:bodyPr/>
          <a:lstStyle>
            <a:lvl1pPr>
              <a:defRPr/>
            </a:lvl1pPr>
          </a:lstStyle>
          <a:p>
            <a:fld id="{E1044104-E0B9-43C8-9BBB-D3748FF393FA}" type="slidenum">
              <a:rPr lang="en-US" altLang="en-US"/>
              <a:pPr/>
              <a:t>‹#›</a:t>
            </a:fld>
            <a:endParaRPr lang="en-US" altLang="en-US"/>
          </a:p>
        </p:txBody>
      </p:sp>
      <p:sp>
        <p:nvSpPr>
          <p:cNvPr id="10" name="Footer Placeholder 10"/>
          <p:cNvSpPr>
            <a:spLocks noGrp="1"/>
          </p:cNvSpPr>
          <p:nvPr>
            <p:ph type="ftr" sz="quarter" idx="13"/>
          </p:nvPr>
        </p:nvSpPr>
        <p:spPr/>
        <p:txBody>
          <a:bodyPr/>
          <a:lstStyle>
            <a:lvl1pPr>
              <a:defRPr/>
            </a:lvl1pPr>
          </a:lstStyle>
          <a:p>
            <a:pPr>
              <a:defRPr/>
            </a:pPr>
            <a:endParaRPr lang="en-US"/>
          </a:p>
        </p:txBody>
      </p:sp>
    </p:spTree>
    <p:extLst>
      <p:ext uri="{BB962C8B-B14F-4D97-AF65-F5344CB8AC3E}">
        <p14:creationId xmlns:p14="http://schemas.microsoft.com/office/powerpoint/2010/main" val="1309245481"/>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2"/>
          <p:cNvSpPr>
            <a:spLocks noGrp="1"/>
          </p:cNvSpPr>
          <p:nvPr>
            <p:ph type="dt" sz="half" idx="10"/>
          </p:nvPr>
        </p:nvSpPr>
        <p:spPr/>
        <p:txBody>
          <a:bodyPr/>
          <a:lstStyle>
            <a:lvl1pPr>
              <a:defRPr/>
            </a:lvl1pPr>
          </a:lstStyle>
          <a:p>
            <a:fld id="{5D5B94AD-6334-48F6-B671-7EFB2283801F}" type="datetime4">
              <a:rPr lang="en-US" altLang="en-US"/>
              <a:pPr/>
              <a:t>September 2, 2016</a:t>
            </a:fld>
            <a:endParaRPr lang="en-US" altLang="en-US"/>
          </a:p>
        </p:txBody>
      </p:sp>
      <p:sp>
        <p:nvSpPr>
          <p:cNvPr id="3" name="Slide Number Placeholder 4"/>
          <p:cNvSpPr>
            <a:spLocks noGrp="1"/>
          </p:cNvSpPr>
          <p:nvPr>
            <p:ph type="sldNum" sz="quarter" idx="11"/>
          </p:nvPr>
        </p:nvSpPr>
        <p:spPr/>
        <p:txBody>
          <a:bodyPr/>
          <a:lstStyle>
            <a:lvl1pPr>
              <a:defRPr/>
            </a:lvl1pPr>
          </a:lstStyle>
          <a:p>
            <a:fld id="{495FBFFF-4315-40C0-B7CE-F5A6EA956A7F}" type="slidenum">
              <a:rPr lang="en-US" altLang="en-US"/>
              <a:pPr/>
              <a:t>‹#›</a:t>
            </a:fld>
            <a:endParaRPr lang="en-US" altLang="en-US"/>
          </a:p>
        </p:txBody>
      </p:sp>
      <p:sp>
        <p:nvSpPr>
          <p:cNvPr id="4" name="Footer Placeholder 5"/>
          <p:cNvSpPr>
            <a:spLocks noGrp="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1055411054"/>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Layout No Tag">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pPr>
              <a:defRPr/>
            </a:pPr>
            <a:endParaRPr lang="en-US"/>
          </a:p>
        </p:txBody>
      </p:sp>
      <p:sp>
        <p:nvSpPr>
          <p:cNvPr id="3" name="Date Placeholder 3"/>
          <p:cNvSpPr>
            <a:spLocks noGrp="1"/>
          </p:cNvSpPr>
          <p:nvPr>
            <p:ph type="dt" sz="half" idx="11"/>
          </p:nvPr>
        </p:nvSpPr>
        <p:spPr/>
        <p:txBody>
          <a:bodyPr/>
          <a:lstStyle>
            <a:lvl1pPr>
              <a:defRPr/>
            </a:lvl1pPr>
          </a:lstStyle>
          <a:p>
            <a:fld id="{9692788B-A89C-413B-AAC1-5E903289D2FD}" type="datetime4">
              <a:rPr lang="en-US" altLang="en-US"/>
              <a:pPr/>
              <a:t>September 2, 2016</a:t>
            </a:fld>
            <a:endParaRPr lang="en-US" altLang="en-US"/>
          </a:p>
        </p:txBody>
      </p:sp>
      <p:sp>
        <p:nvSpPr>
          <p:cNvPr id="4" name="Slide Number Placeholder 4"/>
          <p:cNvSpPr>
            <a:spLocks noGrp="1"/>
          </p:cNvSpPr>
          <p:nvPr>
            <p:ph type="sldNum" sz="quarter" idx="12"/>
          </p:nvPr>
        </p:nvSpPr>
        <p:spPr/>
        <p:txBody>
          <a:bodyPr/>
          <a:lstStyle>
            <a:lvl1pPr>
              <a:defRPr/>
            </a:lvl1pPr>
          </a:lstStyle>
          <a:p>
            <a:fld id="{467846BE-62D9-43C0-AFF9-512B75E006DF}" type="slidenum">
              <a:rPr lang="en-US" altLang="en-US"/>
              <a:pPr/>
              <a:t>‹#›</a:t>
            </a:fld>
            <a:endParaRPr lang="en-US" altLang="en-US"/>
          </a:p>
        </p:txBody>
      </p:sp>
    </p:spTree>
    <p:extLst>
      <p:ext uri="{BB962C8B-B14F-4D97-AF65-F5344CB8AC3E}">
        <p14:creationId xmlns:p14="http://schemas.microsoft.com/office/powerpoint/2010/main" val="18117214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Slide Option 3">
    <p:spTree>
      <p:nvGrpSpPr>
        <p:cNvPr id="1" name=""/>
        <p:cNvGrpSpPr/>
        <p:nvPr/>
      </p:nvGrpSpPr>
      <p:grpSpPr>
        <a:xfrm>
          <a:off x="0" y="0"/>
          <a:ext cx="0" cy="0"/>
          <a:chOff x="0" y="0"/>
          <a:chExt cx="0" cy="0"/>
        </a:xfrm>
      </p:grpSpPr>
      <p:sp>
        <p:nvSpPr>
          <p:cNvPr id="10" name="Rectangle 8"/>
          <p:cNvSpPr>
            <a:spLocks noChangeArrowheads="1"/>
          </p:cNvSpPr>
          <p:nvPr/>
        </p:nvSpPr>
        <p:spPr bwMode="auto">
          <a:xfrm>
            <a:off x="0" y="0"/>
            <a:ext cx="9242425" cy="6958013"/>
          </a:xfrm>
          <a:prstGeom prst="rect">
            <a:avLst/>
          </a:prstGeom>
          <a:solidFill>
            <a:srgbClr val="FDFFFB"/>
          </a:solidFill>
          <a:ln w="9525">
            <a:solidFill>
              <a:schemeClr val="tx1"/>
            </a:solidFill>
            <a:round/>
            <a:headEnd/>
            <a:tailEnd/>
          </a:ln>
        </p:spPr>
        <p:txBody>
          <a:bodyPr/>
          <a:lstStyle>
            <a:lvl1pPr>
              <a:defRPr>
                <a:solidFill>
                  <a:schemeClr val="tx1"/>
                </a:solidFill>
                <a:latin typeface="Palatino" charset="0"/>
                <a:ea typeface="MS PGothic" panose="020B0600070205080204" pitchFamily="34" charset="-128"/>
              </a:defRPr>
            </a:lvl1pPr>
            <a:lvl2pPr marL="742950" indent="-285750">
              <a:defRPr>
                <a:solidFill>
                  <a:schemeClr val="tx1"/>
                </a:solidFill>
                <a:latin typeface="Palatino" charset="0"/>
                <a:ea typeface="MS PGothic" panose="020B0600070205080204" pitchFamily="34" charset="-128"/>
              </a:defRPr>
            </a:lvl2pPr>
            <a:lvl3pPr marL="1143000" indent="-228600">
              <a:defRPr>
                <a:solidFill>
                  <a:schemeClr val="tx1"/>
                </a:solidFill>
                <a:latin typeface="Palatino" charset="0"/>
                <a:ea typeface="MS PGothic" panose="020B0600070205080204" pitchFamily="34" charset="-128"/>
              </a:defRPr>
            </a:lvl3pPr>
            <a:lvl4pPr marL="1600200" indent="-228600">
              <a:defRPr>
                <a:solidFill>
                  <a:schemeClr val="tx1"/>
                </a:solidFill>
                <a:latin typeface="Palatino" charset="0"/>
                <a:ea typeface="MS PGothic" panose="020B0600070205080204" pitchFamily="34" charset="-128"/>
              </a:defRPr>
            </a:lvl4pPr>
            <a:lvl5pPr marL="2057400" indent="-228600">
              <a:defRPr>
                <a:solidFill>
                  <a:schemeClr val="tx1"/>
                </a:solidFill>
                <a:latin typeface="Palatino" charset="0"/>
                <a:ea typeface="MS PGothic" panose="020B0600070205080204" pitchFamily="34" charset="-128"/>
              </a:defRPr>
            </a:lvl5pPr>
            <a:lvl6pPr marL="2514600" indent="-228600" fontAlgn="base">
              <a:spcBef>
                <a:spcPct val="0"/>
              </a:spcBef>
              <a:spcAft>
                <a:spcPct val="0"/>
              </a:spcAft>
              <a:defRPr>
                <a:solidFill>
                  <a:schemeClr val="tx1"/>
                </a:solidFill>
                <a:latin typeface="Palatino" charset="0"/>
                <a:ea typeface="MS PGothic" panose="020B0600070205080204" pitchFamily="34" charset="-128"/>
              </a:defRPr>
            </a:lvl6pPr>
            <a:lvl7pPr marL="2971800" indent="-228600" fontAlgn="base">
              <a:spcBef>
                <a:spcPct val="0"/>
              </a:spcBef>
              <a:spcAft>
                <a:spcPct val="0"/>
              </a:spcAft>
              <a:defRPr>
                <a:solidFill>
                  <a:schemeClr val="tx1"/>
                </a:solidFill>
                <a:latin typeface="Palatino" charset="0"/>
                <a:ea typeface="MS PGothic" panose="020B0600070205080204" pitchFamily="34" charset="-128"/>
              </a:defRPr>
            </a:lvl7pPr>
            <a:lvl8pPr marL="3429000" indent="-228600" fontAlgn="base">
              <a:spcBef>
                <a:spcPct val="0"/>
              </a:spcBef>
              <a:spcAft>
                <a:spcPct val="0"/>
              </a:spcAft>
              <a:defRPr>
                <a:solidFill>
                  <a:schemeClr val="tx1"/>
                </a:solidFill>
                <a:latin typeface="Palatino" charset="0"/>
                <a:ea typeface="MS PGothic" panose="020B0600070205080204" pitchFamily="34" charset="-128"/>
              </a:defRPr>
            </a:lvl8pPr>
            <a:lvl9pPr marL="3886200" indent="-228600" fontAlgn="base">
              <a:spcBef>
                <a:spcPct val="0"/>
              </a:spcBef>
              <a:spcAft>
                <a:spcPct val="0"/>
              </a:spcAft>
              <a:defRPr>
                <a:solidFill>
                  <a:schemeClr val="tx1"/>
                </a:solidFill>
                <a:latin typeface="Palatino" charset="0"/>
                <a:ea typeface="MS PGothic" panose="020B0600070205080204" pitchFamily="34" charset="-128"/>
              </a:defRPr>
            </a:lvl9pPr>
          </a:lstStyle>
          <a:p>
            <a:pPr defTabSz="914400" eaLnBrk="0" hangingPunct="0"/>
            <a:endParaRPr lang="en-US" altLang="en-US" sz="2400">
              <a:solidFill>
                <a:srgbClr val="999999"/>
              </a:solidFill>
              <a:latin typeface="Arial" panose="020B0604020202020204" pitchFamily="34" charset="0"/>
            </a:endParaRPr>
          </a:p>
        </p:txBody>
      </p:sp>
      <p:sp>
        <p:nvSpPr>
          <p:cNvPr id="11" name="Rectangle 9"/>
          <p:cNvSpPr>
            <a:spLocks noChangeArrowheads="1"/>
          </p:cNvSpPr>
          <p:nvPr/>
        </p:nvSpPr>
        <p:spPr bwMode="auto">
          <a:xfrm>
            <a:off x="284163" y="301625"/>
            <a:ext cx="8593137" cy="1984375"/>
          </a:xfrm>
          <a:prstGeom prst="rect">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Palatino" charset="0"/>
                <a:ea typeface="MS PGothic" panose="020B0600070205080204" pitchFamily="34" charset="-128"/>
              </a:defRPr>
            </a:lvl1pPr>
            <a:lvl2pPr marL="742950" indent="-285750">
              <a:defRPr>
                <a:solidFill>
                  <a:schemeClr val="tx1"/>
                </a:solidFill>
                <a:latin typeface="Palatino" charset="0"/>
                <a:ea typeface="MS PGothic" panose="020B0600070205080204" pitchFamily="34" charset="-128"/>
              </a:defRPr>
            </a:lvl2pPr>
            <a:lvl3pPr marL="1143000" indent="-228600">
              <a:defRPr>
                <a:solidFill>
                  <a:schemeClr val="tx1"/>
                </a:solidFill>
                <a:latin typeface="Palatino" charset="0"/>
                <a:ea typeface="MS PGothic" panose="020B0600070205080204" pitchFamily="34" charset="-128"/>
              </a:defRPr>
            </a:lvl3pPr>
            <a:lvl4pPr marL="1600200" indent="-228600">
              <a:defRPr>
                <a:solidFill>
                  <a:schemeClr val="tx1"/>
                </a:solidFill>
                <a:latin typeface="Palatino" charset="0"/>
                <a:ea typeface="MS PGothic" panose="020B0600070205080204" pitchFamily="34" charset="-128"/>
              </a:defRPr>
            </a:lvl4pPr>
            <a:lvl5pPr marL="2057400" indent="-228600">
              <a:defRPr>
                <a:solidFill>
                  <a:schemeClr val="tx1"/>
                </a:solidFill>
                <a:latin typeface="Palatino" charset="0"/>
                <a:ea typeface="MS PGothic" panose="020B0600070205080204" pitchFamily="34" charset="-128"/>
              </a:defRPr>
            </a:lvl5pPr>
            <a:lvl6pPr marL="2514600" indent="-228600" fontAlgn="base">
              <a:spcBef>
                <a:spcPct val="0"/>
              </a:spcBef>
              <a:spcAft>
                <a:spcPct val="0"/>
              </a:spcAft>
              <a:defRPr>
                <a:solidFill>
                  <a:schemeClr val="tx1"/>
                </a:solidFill>
                <a:latin typeface="Palatino" charset="0"/>
                <a:ea typeface="MS PGothic" panose="020B0600070205080204" pitchFamily="34" charset="-128"/>
              </a:defRPr>
            </a:lvl6pPr>
            <a:lvl7pPr marL="2971800" indent="-228600" fontAlgn="base">
              <a:spcBef>
                <a:spcPct val="0"/>
              </a:spcBef>
              <a:spcAft>
                <a:spcPct val="0"/>
              </a:spcAft>
              <a:defRPr>
                <a:solidFill>
                  <a:schemeClr val="tx1"/>
                </a:solidFill>
                <a:latin typeface="Palatino" charset="0"/>
                <a:ea typeface="MS PGothic" panose="020B0600070205080204" pitchFamily="34" charset="-128"/>
              </a:defRPr>
            </a:lvl7pPr>
            <a:lvl8pPr marL="3429000" indent="-228600" fontAlgn="base">
              <a:spcBef>
                <a:spcPct val="0"/>
              </a:spcBef>
              <a:spcAft>
                <a:spcPct val="0"/>
              </a:spcAft>
              <a:defRPr>
                <a:solidFill>
                  <a:schemeClr val="tx1"/>
                </a:solidFill>
                <a:latin typeface="Palatino" charset="0"/>
                <a:ea typeface="MS PGothic" panose="020B0600070205080204" pitchFamily="34" charset="-128"/>
              </a:defRPr>
            </a:lvl8pPr>
            <a:lvl9pPr marL="3886200" indent="-228600" fontAlgn="base">
              <a:spcBef>
                <a:spcPct val="0"/>
              </a:spcBef>
              <a:spcAft>
                <a:spcPct val="0"/>
              </a:spcAft>
              <a:defRPr>
                <a:solidFill>
                  <a:schemeClr val="tx1"/>
                </a:solidFill>
                <a:latin typeface="Palatino" charset="0"/>
                <a:ea typeface="MS PGothic" panose="020B0600070205080204" pitchFamily="34" charset="-128"/>
              </a:defRPr>
            </a:lvl9pPr>
          </a:lstStyle>
          <a:p>
            <a:pPr defTabSz="914400" eaLnBrk="0" hangingPunct="0"/>
            <a:endParaRPr lang="en-US" altLang="en-US" sz="2400">
              <a:solidFill>
                <a:srgbClr val="999999"/>
              </a:solidFill>
              <a:latin typeface="Arial" panose="020B0604020202020204" pitchFamily="34" charset="0"/>
            </a:endParaRPr>
          </a:p>
        </p:txBody>
      </p:sp>
      <p:pic>
        <p:nvPicPr>
          <p:cNvPr id="12" name="Picture 1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63513"/>
            <a:ext cx="1477962" cy="157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2130552" y="301752"/>
            <a:ext cx="6400800" cy="1371600"/>
          </a:xfrm>
        </p:spPr>
        <p:txBody>
          <a:bodyPr/>
          <a:lstStyle>
            <a:lvl1pPr algn="l">
              <a:defRPr sz="3600">
                <a:solidFill>
                  <a:schemeClr val="tx1"/>
                </a:solidFill>
                <a:effectLst/>
              </a:defRPr>
            </a:lvl1pPr>
          </a:lstStyle>
          <a:p>
            <a:r>
              <a:rPr lang="en-US"/>
              <a:t>Click to edit Master title style</a:t>
            </a:r>
            <a:endParaRPr lang="en-US" dirty="0"/>
          </a:p>
        </p:txBody>
      </p:sp>
      <p:sp>
        <p:nvSpPr>
          <p:cNvPr id="3075" name="Rectangle 3"/>
          <p:cNvSpPr>
            <a:spLocks noGrp="1" noChangeArrowheads="1"/>
          </p:cNvSpPr>
          <p:nvPr>
            <p:ph type="subTitle" idx="1"/>
          </p:nvPr>
        </p:nvSpPr>
        <p:spPr>
          <a:xfrm>
            <a:off x="2130552" y="1828800"/>
            <a:ext cx="6400800" cy="457200"/>
          </a:xfrm>
        </p:spPr>
        <p:txBody>
          <a:bodyPr/>
          <a:lstStyle>
            <a:lvl1pPr marL="0" indent="0" algn="l">
              <a:buFont typeface="Times" pitchFamily="-96" charset="0"/>
              <a:buNone/>
              <a:defRPr kumimoji="0" lang="en-US" sz="1800" b="0" i="0" u="none" strike="noStrike" kern="0" cap="none" spc="0" normalizeH="0" baseline="0" noProof="0" dirty="0">
                <a:ln>
                  <a:noFill/>
                </a:ln>
                <a:solidFill>
                  <a:sysClr val="windowText" lastClr="000000">
                    <a:lumMod val="75000"/>
                    <a:lumOff val="25000"/>
                  </a:sysClr>
                </a:solidFill>
                <a:effectLst/>
                <a:uLnTx/>
                <a:uFillTx/>
                <a:latin typeface="Calibri"/>
                <a:ea typeface="+mn-ea"/>
                <a:cs typeface="Calibri"/>
              </a:defRPr>
            </a:lvl1pPr>
          </a:lstStyle>
          <a:p>
            <a:r>
              <a:rPr lang="en-US"/>
              <a:t>Click to edit Master subtitle style</a:t>
            </a:r>
            <a:endParaRPr lang="en-US" dirty="0"/>
          </a:p>
        </p:txBody>
      </p:sp>
      <p:sp>
        <p:nvSpPr>
          <p:cNvPr id="25" name="Picture Placeholder 2"/>
          <p:cNvSpPr>
            <a:spLocks noGrp="1"/>
          </p:cNvSpPr>
          <p:nvPr>
            <p:ph type="pic" sz="quarter" idx="10"/>
          </p:nvPr>
        </p:nvSpPr>
        <p:spPr>
          <a:xfrm>
            <a:off x="284163" y="2369373"/>
            <a:ext cx="3111500" cy="2068513"/>
          </a:xfrm>
        </p:spPr>
        <p:txBody>
          <a:bodyPr>
            <a:normAutofit/>
          </a:bodyPr>
          <a:lstStyle/>
          <a:p>
            <a:pPr lvl="0"/>
            <a:r>
              <a:rPr lang="en-US" noProof="0"/>
              <a:t>Click icon to add picture</a:t>
            </a:r>
            <a:endParaRPr lang="en-US" noProof="0" dirty="0"/>
          </a:p>
        </p:txBody>
      </p:sp>
      <p:sp>
        <p:nvSpPr>
          <p:cNvPr id="26" name="Picture Placeholder 4"/>
          <p:cNvSpPr>
            <a:spLocks noGrp="1"/>
          </p:cNvSpPr>
          <p:nvPr>
            <p:ph type="pic" sz="quarter" idx="11"/>
          </p:nvPr>
        </p:nvSpPr>
        <p:spPr>
          <a:xfrm>
            <a:off x="3463925" y="2369373"/>
            <a:ext cx="2711450" cy="2068513"/>
          </a:xfrm>
        </p:spPr>
        <p:txBody>
          <a:bodyPr>
            <a:normAutofit/>
          </a:bodyPr>
          <a:lstStyle/>
          <a:p>
            <a:pPr lvl="0"/>
            <a:r>
              <a:rPr lang="en-US" noProof="0"/>
              <a:t>Click icon to add picture</a:t>
            </a:r>
            <a:endParaRPr lang="en-US" noProof="0" dirty="0"/>
          </a:p>
        </p:txBody>
      </p:sp>
      <p:sp>
        <p:nvSpPr>
          <p:cNvPr id="27" name="Picture Placeholder 6"/>
          <p:cNvSpPr>
            <a:spLocks noGrp="1"/>
          </p:cNvSpPr>
          <p:nvPr>
            <p:ph type="pic" sz="quarter" idx="12"/>
          </p:nvPr>
        </p:nvSpPr>
        <p:spPr>
          <a:xfrm>
            <a:off x="6251575" y="2369373"/>
            <a:ext cx="2625725" cy="4197350"/>
          </a:xfrm>
        </p:spPr>
        <p:txBody>
          <a:bodyPr>
            <a:normAutofit/>
          </a:bodyPr>
          <a:lstStyle/>
          <a:p>
            <a:pPr lvl="0"/>
            <a:r>
              <a:rPr lang="en-US" noProof="0"/>
              <a:t>Click icon to add picture</a:t>
            </a:r>
            <a:endParaRPr lang="en-US" noProof="0" dirty="0"/>
          </a:p>
        </p:txBody>
      </p:sp>
      <p:sp>
        <p:nvSpPr>
          <p:cNvPr id="28" name="Picture Placeholder 8"/>
          <p:cNvSpPr>
            <a:spLocks noGrp="1"/>
          </p:cNvSpPr>
          <p:nvPr>
            <p:ph type="pic" sz="quarter" idx="13"/>
          </p:nvPr>
        </p:nvSpPr>
        <p:spPr>
          <a:xfrm>
            <a:off x="4922938" y="4495036"/>
            <a:ext cx="1252437" cy="2071687"/>
          </a:xfrm>
        </p:spPr>
        <p:txBody>
          <a:bodyPr>
            <a:normAutofit/>
          </a:bodyPr>
          <a:lstStyle/>
          <a:p>
            <a:pPr lvl="0"/>
            <a:r>
              <a:rPr lang="en-US" noProof="0"/>
              <a:t>Click icon to add picture</a:t>
            </a:r>
            <a:endParaRPr lang="en-US" noProof="0" dirty="0"/>
          </a:p>
        </p:txBody>
      </p:sp>
      <p:sp>
        <p:nvSpPr>
          <p:cNvPr id="29" name="Picture Placeholder 10"/>
          <p:cNvSpPr>
            <a:spLocks noGrp="1"/>
          </p:cNvSpPr>
          <p:nvPr>
            <p:ph type="pic" sz="quarter" idx="14"/>
          </p:nvPr>
        </p:nvSpPr>
        <p:spPr>
          <a:xfrm>
            <a:off x="3463925" y="4495036"/>
            <a:ext cx="1385888" cy="2071687"/>
          </a:xfrm>
        </p:spPr>
        <p:txBody>
          <a:bodyPr>
            <a:normAutofit/>
          </a:bodyPr>
          <a:lstStyle/>
          <a:p>
            <a:pPr lvl="0"/>
            <a:r>
              <a:rPr lang="en-US" noProof="0"/>
              <a:t>Click icon to add picture</a:t>
            </a:r>
            <a:endParaRPr lang="en-US" noProof="0" dirty="0"/>
          </a:p>
        </p:txBody>
      </p:sp>
      <p:sp>
        <p:nvSpPr>
          <p:cNvPr id="30" name="Picture Placeholder 12"/>
          <p:cNvSpPr>
            <a:spLocks noGrp="1"/>
          </p:cNvSpPr>
          <p:nvPr>
            <p:ph type="pic" sz="quarter" idx="15"/>
          </p:nvPr>
        </p:nvSpPr>
        <p:spPr>
          <a:xfrm>
            <a:off x="284163" y="4495036"/>
            <a:ext cx="3111500" cy="2071687"/>
          </a:xfrm>
        </p:spPr>
        <p:txBody>
          <a:bodyPr>
            <a:normAutofit/>
          </a:bodyPr>
          <a:lstStyle/>
          <a:p>
            <a:pPr lvl="0"/>
            <a:r>
              <a:rPr lang="en-US" noProof="0"/>
              <a:t>Click icon to add picture</a:t>
            </a:r>
            <a:endParaRPr lang="en-US" noProof="0" dirty="0"/>
          </a:p>
        </p:txBody>
      </p:sp>
    </p:spTree>
    <p:extLst>
      <p:ext uri="{BB962C8B-B14F-4D97-AF65-F5344CB8AC3E}">
        <p14:creationId xmlns:p14="http://schemas.microsoft.com/office/powerpoint/2010/main" val="2047866971"/>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ull width w/bullets">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685800"/>
          </a:xfrm>
        </p:spPr>
        <p:txBody>
          <a:bodyPr/>
          <a:lstStyle/>
          <a:p>
            <a:r>
              <a:rPr lang="en-US"/>
              <a:t>Click to edit Master title style</a:t>
            </a:r>
            <a:endParaRPr lang="en-US" dirty="0"/>
          </a:p>
        </p:txBody>
      </p:sp>
      <p:sp>
        <p:nvSpPr>
          <p:cNvPr id="5" name="Content Placeholder 2"/>
          <p:cNvSpPr>
            <a:spLocks noGrp="1"/>
          </p:cNvSpPr>
          <p:nvPr>
            <p:ph idx="1"/>
          </p:nvPr>
        </p:nvSpPr>
        <p:spPr>
          <a:xfrm>
            <a:off x="457200" y="1371600"/>
            <a:ext cx="8229600" cy="4343400"/>
          </a:xfrm>
        </p:spPr>
        <p:txBody>
          <a:bodyPr/>
          <a:lstStyle>
            <a:lvl1pPr marL="228600" indent="-228600">
              <a:buFont typeface="Arial"/>
              <a:buChar char="•"/>
              <a:defRPr sz="2400"/>
            </a:lvl1pPr>
            <a:lvl2pPr marL="457200" indent="-228600">
              <a:buFont typeface="Arial"/>
              <a:buChar char="•"/>
              <a:defRPr sz="2000"/>
            </a:lvl2pPr>
            <a:lvl3pPr marL="685800" indent="-228600">
              <a:buFont typeface="Arial"/>
              <a:buChar char="•"/>
              <a:defRPr/>
            </a:lvl3pPr>
            <a:lvl4pPr marL="914400" indent="-228600">
              <a:defRPr/>
            </a:lvl4pPr>
            <a:lvl5pPr marL="1143000" indent="-22860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6"/>
          <p:cNvSpPr>
            <a:spLocks noGrp="1"/>
          </p:cNvSpPr>
          <p:nvPr>
            <p:ph type="dt" sz="half" idx="10"/>
          </p:nvPr>
        </p:nvSpPr>
        <p:spPr/>
        <p:txBody>
          <a:bodyPr/>
          <a:lstStyle>
            <a:lvl1pPr>
              <a:defRPr/>
            </a:lvl1pPr>
          </a:lstStyle>
          <a:p>
            <a:fld id="{7708831E-F828-4253-86DE-E6649CC3BE38}" type="datetime4">
              <a:rPr lang="en-US" altLang="en-US"/>
              <a:pPr/>
              <a:t>September 2, 2016</a:t>
            </a:fld>
            <a:endParaRPr lang="en-US" altLang="en-US"/>
          </a:p>
        </p:txBody>
      </p:sp>
      <p:sp>
        <p:nvSpPr>
          <p:cNvPr id="6" name="Slide Number Placeholder 7"/>
          <p:cNvSpPr>
            <a:spLocks noGrp="1"/>
          </p:cNvSpPr>
          <p:nvPr>
            <p:ph type="sldNum" sz="quarter" idx="11"/>
          </p:nvPr>
        </p:nvSpPr>
        <p:spPr/>
        <p:txBody>
          <a:bodyPr/>
          <a:lstStyle>
            <a:lvl1pPr>
              <a:defRPr/>
            </a:lvl1pPr>
          </a:lstStyle>
          <a:p>
            <a:fld id="{EEE3E280-AA68-4E5B-9C5E-24BADCF7FC88}" type="slidenum">
              <a:rPr lang="en-US" altLang="en-US"/>
              <a:pPr/>
              <a:t>‹#›</a:t>
            </a:fld>
            <a:endParaRPr lang="en-US" altLang="en-US"/>
          </a:p>
        </p:txBody>
      </p:sp>
      <p:sp>
        <p:nvSpPr>
          <p:cNvPr id="7" name="Footer Placeholder 8"/>
          <p:cNvSpPr>
            <a:spLocks noGrp="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3590571295"/>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column w/bullets">
    <p:spTree>
      <p:nvGrpSpPr>
        <p:cNvPr id="1" name=""/>
        <p:cNvGrpSpPr/>
        <p:nvPr/>
      </p:nvGrpSpPr>
      <p:grpSpPr>
        <a:xfrm>
          <a:off x="0" y="0"/>
          <a:ext cx="0" cy="0"/>
          <a:chOff x="0" y="0"/>
          <a:chExt cx="0" cy="0"/>
        </a:xfrm>
      </p:grpSpPr>
      <p:sp>
        <p:nvSpPr>
          <p:cNvPr id="6" name="Content Placeholder 2"/>
          <p:cNvSpPr>
            <a:spLocks noGrp="1"/>
          </p:cNvSpPr>
          <p:nvPr>
            <p:ph idx="1"/>
          </p:nvPr>
        </p:nvSpPr>
        <p:spPr>
          <a:xfrm>
            <a:off x="457200" y="1371600"/>
            <a:ext cx="4114800" cy="4343400"/>
          </a:xfrm>
        </p:spPr>
        <p:txBody>
          <a:bodyPr/>
          <a:lstStyle>
            <a:lvl1pPr marL="228600" indent="-228600">
              <a:buFont typeface="Arial"/>
              <a:buChar char="•"/>
              <a:defRPr sz="2400"/>
            </a:lvl1pPr>
            <a:lvl2pPr marL="457200" indent="-228600">
              <a:buFont typeface="Arial"/>
              <a:buChar char="•"/>
              <a:defRPr sz="2000"/>
            </a:lvl2pPr>
            <a:lvl3pPr marL="685800" indent="-228600">
              <a:buFont typeface="Arial"/>
              <a:buChar char="•"/>
              <a:defRPr/>
            </a:lvl3pPr>
            <a:lvl4pPr marL="914400" indent="-228600">
              <a:buFont typeface="Arial"/>
              <a:buChar char="•"/>
              <a:defRPr/>
            </a:lvl4pPr>
            <a:lvl5pPr marL="914400" indent="0">
              <a:buFontTx/>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Picture Placeholder 7"/>
          <p:cNvSpPr>
            <a:spLocks noGrp="1"/>
          </p:cNvSpPr>
          <p:nvPr>
            <p:ph type="pic" sz="quarter" idx="10"/>
          </p:nvPr>
        </p:nvSpPr>
        <p:spPr>
          <a:xfrm>
            <a:off x="4800600" y="1371600"/>
            <a:ext cx="3886200" cy="4343400"/>
          </a:xfrm>
        </p:spPr>
        <p:txBody>
          <a:bodyPr>
            <a:normAutofit/>
          </a:bodyPr>
          <a:lstStyle/>
          <a:p>
            <a:pPr lvl="0"/>
            <a:r>
              <a:rPr lang="en-US" noProof="0"/>
              <a:t>Click icon to add picture</a:t>
            </a:r>
          </a:p>
        </p:txBody>
      </p:sp>
      <p:sp>
        <p:nvSpPr>
          <p:cNvPr id="7" name="Title 1"/>
          <p:cNvSpPr>
            <a:spLocks noGrp="1"/>
          </p:cNvSpPr>
          <p:nvPr>
            <p:ph type="title"/>
          </p:nvPr>
        </p:nvSpPr>
        <p:spPr>
          <a:xfrm>
            <a:off x="457200" y="457200"/>
            <a:ext cx="8229600" cy="685800"/>
          </a:xfrm>
        </p:spPr>
        <p:txBody>
          <a:bodyPr/>
          <a:lstStyle/>
          <a:p>
            <a:r>
              <a:rPr lang="en-US"/>
              <a:t>Click to edit Master title style</a:t>
            </a:r>
            <a:endParaRPr lang="en-US" dirty="0"/>
          </a:p>
        </p:txBody>
      </p:sp>
      <p:sp>
        <p:nvSpPr>
          <p:cNvPr id="5" name="Date Placeholder 9"/>
          <p:cNvSpPr>
            <a:spLocks noGrp="1"/>
          </p:cNvSpPr>
          <p:nvPr>
            <p:ph type="dt" sz="half" idx="11"/>
          </p:nvPr>
        </p:nvSpPr>
        <p:spPr/>
        <p:txBody>
          <a:bodyPr/>
          <a:lstStyle>
            <a:lvl1pPr>
              <a:defRPr/>
            </a:lvl1pPr>
          </a:lstStyle>
          <a:p>
            <a:fld id="{51100569-DC8F-4FBF-B099-A6C6183A096D}" type="datetime4">
              <a:rPr lang="en-US" altLang="en-US"/>
              <a:pPr/>
              <a:t>September 2, 2016</a:t>
            </a:fld>
            <a:endParaRPr lang="en-US" altLang="en-US"/>
          </a:p>
        </p:txBody>
      </p:sp>
      <p:sp>
        <p:nvSpPr>
          <p:cNvPr id="9" name="Slide Number Placeholder 10"/>
          <p:cNvSpPr>
            <a:spLocks noGrp="1"/>
          </p:cNvSpPr>
          <p:nvPr>
            <p:ph type="sldNum" sz="quarter" idx="12"/>
          </p:nvPr>
        </p:nvSpPr>
        <p:spPr/>
        <p:txBody>
          <a:bodyPr/>
          <a:lstStyle>
            <a:lvl1pPr>
              <a:defRPr/>
            </a:lvl1pPr>
          </a:lstStyle>
          <a:p>
            <a:fld id="{64D21E81-9A32-403F-9967-A09781082764}" type="slidenum">
              <a:rPr lang="en-US" altLang="en-US"/>
              <a:pPr/>
              <a:t>‹#›</a:t>
            </a:fld>
            <a:endParaRPr lang="en-US" altLang="en-US"/>
          </a:p>
        </p:txBody>
      </p:sp>
      <p:sp>
        <p:nvSpPr>
          <p:cNvPr id="10" name="Footer Placeholder 11"/>
          <p:cNvSpPr>
            <a:spLocks noGrp="1"/>
          </p:cNvSpPr>
          <p:nvPr>
            <p:ph type="ftr" sz="quarter" idx="13"/>
          </p:nvPr>
        </p:nvSpPr>
        <p:spPr/>
        <p:txBody>
          <a:bodyPr/>
          <a:lstStyle>
            <a:lvl1pPr>
              <a:defRPr/>
            </a:lvl1pPr>
          </a:lstStyle>
          <a:p>
            <a:pPr>
              <a:defRPr/>
            </a:pPr>
            <a:endParaRPr lang="en-US"/>
          </a:p>
        </p:txBody>
      </p:sp>
    </p:spTree>
    <p:extLst>
      <p:ext uri="{BB962C8B-B14F-4D97-AF65-F5344CB8AC3E}">
        <p14:creationId xmlns:p14="http://schemas.microsoft.com/office/powerpoint/2010/main" val="2632939687"/>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 column w/bullets and thumbnail">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685800"/>
          </a:xfrm>
        </p:spPr>
        <p:txBody>
          <a:bodyPr/>
          <a:lstStyle/>
          <a:p>
            <a:r>
              <a:rPr lang="en-US"/>
              <a:t>Click to edit Master title style</a:t>
            </a:r>
            <a:endParaRPr lang="en-US" dirty="0"/>
          </a:p>
        </p:txBody>
      </p:sp>
      <p:sp>
        <p:nvSpPr>
          <p:cNvPr id="6" name="Content Placeholder 2"/>
          <p:cNvSpPr>
            <a:spLocks noGrp="1"/>
          </p:cNvSpPr>
          <p:nvPr>
            <p:ph idx="1"/>
          </p:nvPr>
        </p:nvSpPr>
        <p:spPr>
          <a:xfrm>
            <a:off x="457200" y="1371600"/>
            <a:ext cx="5486400" cy="4343400"/>
          </a:xfrm>
        </p:spPr>
        <p:txBody>
          <a:bodyPr/>
          <a:lstStyle>
            <a:lvl1pPr marL="228600" indent="-228600">
              <a:buFont typeface="Arial"/>
              <a:buChar char="•"/>
              <a:defRPr sz="2400"/>
            </a:lvl1pPr>
            <a:lvl2pPr marL="457200" indent="-228600">
              <a:buFont typeface="Arial"/>
              <a:buChar char="•"/>
              <a:defRPr sz="2000"/>
            </a:lvl2pPr>
            <a:lvl3pPr marL="685800" indent="-228600">
              <a:buFont typeface="Arial"/>
              <a:buChar char="•"/>
              <a:defRPr/>
            </a:lvl3pPr>
            <a:lvl4pPr marL="914400" indent="-228600">
              <a:buFont typeface="Arial"/>
              <a:buChar char="•"/>
              <a:defRPr/>
            </a:lvl4pPr>
            <a:lvl5pPr marL="914400" indent="0">
              <a:buFontTx/>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Picture Placeholder 9"/>
          <p:cNvSpPr>
            <a:spLocks noGrp="1"/>
          </p:cNvSpPr>
          <p:nvPr>
            <p:ph type="pic" sz="quarter" idx="10"/>
          </p:nvPr>
        </p:nvSpPr>
        <p:spPr>
          <a:xfrm>
            <a:off x="6172200" y="1371600"/>
            <a:ext cx="2514600" cy="2057400"/>
          </a:xfrm>
        </p:spPr>
        <p:txBody>
          <a:bodyPr>
            <a:normAutofit/>
          </a:bodyPr>
          <a:lstStyle/>
          <a:p>
            <a:pPr lvl="0"/>
            <a:r>
              <a:rPr lang="en-US" noProof="0"/>
              <a:t>Click icon to add picture</a:t>
            </a:r>
          </a:p>
        </p:txBody>
      </p:sp>
      <p:sp>
        <p:nvSpPr>
          <p:cNvPr id="11" name="Picture Placeholder 9"/>
          <p:cNvSpPr>
            <a:spLocks noGrp="1"/>
          </p:cNvSpPr>
          <p:nvPr>
            <p:ph type="pic" sz="quarter" idx="11"/>
          </p:nvPr>
        </p:nvSpPr>
        <p:spPr>
          <a:xfrm>
            <a:off x="6172200" y="3657600"/>
            <a:ext cx="2514600" cy="2057400"/>
          </a:xfrm>
        </p:spPr>
        <p:txBody>
          <a:bodyPr>
            <a:normAutofit/>
          </a:bodyPr>
          <a:lstStyle/>
          <a:p>
            <a:pPr lvl="0"/>
            <a:r>
              <a:rPr lang="en-US" noProof="0"/>
              <a:t>Click icon to add picture</a:t>
            </a:r>
          </a:p>
        </p:txBody>
      </p:sp>
      <p:sp>
        <p:nvSpPr>
          <p:cNvPr id="7" name="Date Placeholder 7"/>
          <p:cNvSpPr>
            <a:spLocks noGrp="1"/>
          </p:cNvSpPr>
          <p:nvPr>
            <p:ph type="dt" sz="half" idx="12"/>
          </p:nvPr>
        </p:nvSpPr>
        <p:spPr/>
        <p:txBody>
          <a:bodyPr/>
          <a:lstStyle>
            <a:lvl1pPr>
              <a:defRPr/>
            </a:lvl1pPr>
          </a:lstStyle>
          <a:p>
            <a:fld id="{022D4947-9172-4570-A1BA-623A30EC794D}" type="datetime4">
              <a:rPr lang="en-US" altLang="en-US"/>
              <a:pPr/>
              <a:t>September 2, 2016</a:t>
            </a:fld>
            <a:endParaRPr lang="en-US" altLang="en-US"/>
          </a:p>
        </p:txBody>
      </p:sp>
      <p:sp>
        <p:nvSpPr>
          <p:cNvPr id="8" name="Slide Number Placeholder 8"/>
          <p:cNvSpPr>
            <a:spLocks noGrp="1"/>
          </p:cNvSpPr>
          <p:nvPr>
            <p:ph type="sldNum" sz="quarter" idx="13"/>
          </p:nvPr>
        </p:nvSpPr>
        <p:spPr/>
        <p:txBody>
          <a:bodyPr/>
          <a:lstStyle>
            <a:lvl1pPr>
              <a:defRPr/>
            </a:lvl1pPr>
          </a:lstStyle>
          <a:p>
            <a:fld id="{4586AD86-1556-4B3F-A66D-4501886ACBC1}" type="slidenum">
              <a:rPr lang="en-US" altLang="en-US"/>
              <a:pPr/>
              <a:t>‹#›</a:t>
            </a:fld>
            <a:endParaRPr lang="en-US" altLang="en-US"/>
          </a:p>
        </p:txBody>
      </p:sp>
      <p:sp>
        <p:nvSpPr>
          <p:cNvPr id="9" name="Footer Placeholder 11"/>
          <p:cNvSpPr>
            <a:spLocks noGrp="1"/>
          </p:cNvSpPr>
          <p:nvPr>
            <p:ph type="ftr" sz="quarter" idx="14"/>
          </p:nvPr>
        </p:nvSpPr>
        <p:spPr/>
        <p:txBody>
          <a:bodyPr/>
          <a:lstStyle>
            <a:lvl1pPr>
              <a:defRPr/>
            </a:lvl1pPr>
          </a:lstStyle>
          <a:p>
            <a:pPr>
              <a:defRPr/>
            </a:pPr>
            <a:endParaRPr lang="en-US"/>
          </a:p>
        </p:txBody>
      </p:sp>
    </p:spTree>
    <p:extLst>
      <p:ext uri="{BB962C8B-B14F-4D97-AF65-F5344CB8AC3E}">
        <p14:creationId xmlns:p14="http://schemas.microsoft.com/office/powerpoint/2010/main" val="3231858850"/>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ull width picture">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685800"/>
          </a:xfrm>
        </p:spPr>
        <p:txBody>
          <a:bodyPr/>
          <a:lstStyle/>
          <a:p>
            <a:r>
              <a:rPr lang="en-US"/>
              <a:t>Click to edit Master title style</a:t>
            </a:r>
            <a:endParaRPr lang="en-US" dirty="0"/>
          </a:p>
        </p:txBody>
      </p:sp>
      <p:sp>
        <p:nvSpPr>
          <p:cNvPr id="9" name="Picture Placeholder 6"/>
          <p:cNvSpPr>
            <a:spLocks noGrp="1"/>
          </p:cNvSpPr>
          <p:nvPr>
            <p:ph type="pic" sz="quarter" idx="10"/>
          </p:nvPr>
        </p:nvSpPr>
        <p:spPr>
          <a:xfrm>
            <a:off x="457200" y="1371599"/>
            <a:ext cx="8229600" cy="4343400"/>
          </a:xfrm>
        </p:spPr>
        <p:txBody>
          <a:bodyPr>
            <a:normAutofit/>
          </a:bodyPr>
          <a:lstStyle>
            <a:lvl1pPr>
              <a:buNone/>
              <a:defRPr/>
            </a:lvl1pPr>
          </a:lstStyle>
          <a:p>
            <a:pPr lvl="0"/>
            <a:r>
              <a:rPr lang="en-US" noProof="0"/>
              <a:t>Click icon to add picture</a:t>
            </a:r>
          </a:p>
        </p:txBody>
      </p:sp>
      <p:sp>
        <p:nvSpPr>
          <p:cNvPr id="4" name="Date Placeholder 4"/>
          <p:cNvSpPr>
            <a:spLocks noGrp="1"/>
          </p:cNvSpPr>
          <p:nvPr>
            <p:ph type="dt" sz="half" idx="11"/>
          </p:nvPr>
        </p:nvSpPr>
        <p:spPr/>
        <p:txBody>
          <a:bodyPr/>
          <a:lstStyle>
            <a:lvl1pPr>
              <a:defRPr/>
            </a:lvl1pPr>
          </a:lstStyle>
          <a:p>
            <a:fld id="{E36DE0EC-E045-4B18-AA1C-80467323E285}" type="datetime4">
              <a:rPr lang="en-US" altLang="en-US"/>
              <a:pPr/>
              <a:t>September 2, 2016</a:t>
            </a:fld>
            <a:endParaRPr lang="en-US" altLang="en-US"/>
          </a:p>
        </p:txBody>
      </p:sp>
      <p:sp>
        <p:nvSpPr>
          <p:cNvPr id="5" name="Slide Number Placeholder 5"/>
          <p:cNvSpPr>
            <a:spLocks noGrp="1"/>
          </p:cNvSpPr>
          <p:nvPr>
            <p:ph type="sldNum" sz="quarter" idx="12"/>
          </p:nvPr>
        </p:nvSpPr>
        <p:spPr/>
        <p:txBody>
          <a:bodyPr/>
          <a:lstStyle>
            <a:lvl1pPr>
              <a:defRPr/>
            </a:lvl1pPr>
          </a:lstStyle>
          <a:p>
            <a:fld id="{C95773F4-B107-42DB-B8D6-95D691910519}" type="slidenum">
              <a:rPr lang="en-US" altLang="en-US"/>
              <a:pPr/>
              <a:t>‹#›</a:t>
            </a:fld>
            <a:endParaRPr lang="en-US" altLang="en-US"/>
          </a:p>
        </p:txBody>
      </p:sp>
      <p:sp>
        <p:nvSpPr>
          <p:cNvPr id="6" name="Footer Placeholder 7"/>
          <p:cNvSpPr>
            <a:spLocks noGrp="1"/>
          </p:cNvSpPr>
          <p:nvPr>
            <p:ph type="ftr" sz="quarter" idx="13"/>
          </p:nvPr>
        </p:nvSpPr>
        <p:spPr/>
        <p:txBody>
          <a:bodyPr/>
          <a:lstStyle>
            <a:lvl1pPr>
              <a:defRPr/>
            </a:lvl1pPr>
          </a:lstStyle>
          <a:p>
            <a:pPr>
              <a:defRPr/>
            </a:pPr>
            <a:endParaRPr lang="en-US"/>
          </a:p>
        </p:txBody>
      </p:sp>
    </p:spTree>
    <p:extLst>
      <p:ext uri="{BB962C8B-B14F-4D97-AF65-F5344CB8AC3E}">
        <p14:creationId xmlns:p14="http://schemas.microsoft.com/office/powerpoint/2010/main" val="3929076479"/>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685800"/>
          </a:xfrm>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fld id="{CA163255-9B5C-45A1-B39A-8E4737FB0EC0}" type="datetime4">
              <a:rPr lang="en-US" altLang="en-US"/>
              <a:pPr/>
              <a:t>September 2, 2016</a:t>
            </a:fld>
            <a:endParaRPr lang="en-US" altLang="en-US"/>
          </a:p>
        </p:txBody>
      </p:sp>
      <p:sp>
        <p:nvSpPr>
          <p:cNvPr id="4" name="Slide Number Placeholder 5"/>
          <p:cNvSpPr>
            <a:spLocks noGrp="1"/>
          </p:cNvSpPr>
          <p:nvPr>
            <p:ph type="sldNum" sz="quarter" idx="11"/>
          </p:nvPr>
        </p:nvSpPr>
        <p:spPr/>
        <p:txBody>
          <a:bodyPr/>
          <a:lstStyle>
            <a:lvl1pPr>
              <a:defRPr/>
            </a:lvl1pPr>
          </a:lstStyle>
          <a:p>
            <a:fld id="{767C92F8-4CBE-4085-A10C-CA6C95C4C11D}" type="slidenum">
              <a:rPr lang="en-US" altLang="en-US"/>
              <a:pPr/>
              <a:t>‹#›</a:t>
            </a:fld>
            <a:endParaRPr lang="en-US" altLang="en-US"/>
          </a:p>
        </p:txBody>
      </p:sp>
      <p:sp>
        <p:nvSpPr>
          <p:cNvPr id="5" name="Footer Placeholder 6"/>
          <p:cNvSpPr>
            <a:spLocks noGrp="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1277408849"/>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Full width no bullets">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685800"/>
          </a:xfrm>
        </p:spPr>
        <p:txBody>
          <a:bodyPr/>
          <a:lstStyle/>
          <a:p>
            <a:r>
              <a:rPr lang="en-US"/>
              <a:t>Click to edit Master title style</a:t>
            </a:r>
            <a:endParaRPr lang="en-US" dirty="0"/>
          </a:p>
        </p:txBody>
      </p:sp>
      <p:sp>
        <p:nvSpPr>
          <p:cNvPr id="3" name="Content Placeholder 2"/>
          <p:cNvSpPr>
            <a:spLocks noGrp="1"/>
          </p:cNvSpPr>
          <p:nvPr>
            <p:ph idx="1"/>
          </p:nvPr>
        </p:nvSpPr>
        <p:spPr>
          <a:xfrm>
            <a:off x="457200" y="1371600"/>
            <a:ext cx="8229600" cy="4343400"/>
          </a:xfrm>
        </p:spPr>
        <p:txBody>
          <a:bodyPr/>
          <a:lstStyle>
            <a:lvl1pPr marL="0" indent="4763">
              <a:buNone/>
              <a:defRPr sz="2400"/>
            </a:lvl1pPr>
            <a:lvl2pPr marL="0" indent="0">
              <a:spcBef>
                <a:spcPts val="900"/>
              </a:spcBef>
              <a:buNone/>
              <a:defRPr sz="2000"/>
            </a:lvl2pPr>
            <a:lvl3pPr marL="0" indent="4763">
              <a:buNone/>
              <a:defRPr/>
            </a:lvl3pPr>
            <a:lvl4pPr marL="3175" indent="-3175">
              <a:buNone/>
              <a:defRPr/>
            </a:lvl4pPr>
            <a:lvl5pPr marL="0" indent="1588" defTabSz="919163">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4"/>
          <p:cNvSpPr>
            <a:spLocks noGrp="1"/>
          </p:cNvSpPr>
          <p:nvPr>
            <p:ph type="dt" sz="half" idx="10"/>
          </p:nvPr>
        </p:nvSpPr>
        <p:spPr/>
        <p:txBody>
          <a:bodyPr/>
          <a:lstStyle>
            <a:lvl1pPr>
              <a:defRPr/>
            </a:lvl1pPr>
          </a:lstStyle>
          <a:p>
            <a:fld id="{20D5DFE7-6315-41FB-9992-01066B967624}" type="datetime4">
              <a:rPr lang="en-US" altLang="en-US"/>
              <a:pPr/>
              <a:t>September 2, 2016</a:t>
            </a:fld>
            <a:endParaRPr lang="en-US" altLang="en-US"/>
          </a:p>
        </p:txBody>
      </p:sp>
      <p:sp>
        <p:nvSpPr>
          <p:cNvPr id="5" name="Slide Number Placeholder 5"/>
          <p:cNvSpPr>
            <a:spLocks noGrp="1"/>
          </p:cNvSpPr>
          <p:nvPr>
            <p:ph type="sldNum" sz="quarter" idx="11"/>
          </p:nvPr>
        </p:nvSpPr>
        <p:spPr/>
        <p:txBody>
          <a:bodyPr/>
          <a:lstStyle>
            <a:lvl1pPr>
              <a:defRPr/>
            </a:lvl1pPr>
          </a:lstStyle>
          <a:p>
            <a:fld id="{5504B495-7B44-4C5D-B9E0-708EE00D5135}" type="slidenum">
              <a:rPr lang="en-US" altLang="en-US"/>
              <a:pPr/>
              <a:t>‹#›</a:t>
            </a:fld>
            <a:endParaRPr lang="en-US" altLang="en-US"/>
          </a:p>
        </p:txBody>
      </p:sp>
      <p:sp>
        <p:nvSpPr>
          <p:cNvPr id="6" name="Footer Placeholder 7"/>
          <p:cNvSpPr>
            <a:spLocks noGrp="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3157941228"/>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Full width w/number">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685800"/>
          </a:xfrm>
        </p:spPr>
        <p:txBody>
          <a:bodyPr/>
          <a:lstStyle/>
          <a:p>
            <a:r>
              <a:rPr lang="en-US"/>
              <a:t>Click to edit Master title style</a:t>
            </a:r>
            <a:endParaRPr lang="en-US" dirty="0"/>
          </a:p>
        </p:txBody>
      </p:sp>
      <p:sp>
        <p:nvSpPr>
          <p:cNvPr id="5" name="Content Placeholder 2"/>
          <p:cNvSpPr>
            <a:spLocks noGrp="1"/>
          </p:cNvSpPr>
          <p:nvPr>
            <p:ph idx="1"/>
          </p:nvPr>
        </p:nvSpPr>
        <p:spPr>
          <a:xfrm>
            <a:off x="457200" y="1371600"/>
            <a:ext cx="8229600" cy="4343400"/>
          </a:xfrm>
        </p:spPr>
        <p:txBody>
          <a:bodyPr/>
          <a:lstStyle>
            <a:lvl1pPr marL="457200" indent="-457200">
              <a:buFont typeface="+mj-lt"/>
              <a:buAutoNum type="arabicPeriod"/>
              <a:defRPr sz="2400"/>
            </a:lvl1pPr>
            <a:lvl2pPr marL="682625" indent="-230188">
              <a:buFont typeface="Arial"/>
              <a:buChar char="•"/>
              <a:defRPr sz="2000"/>
            </a:lvl2pPr>
            <a:lvl3pPr marL="920750" indent="-228600">
              <a:buFont typeface="Arial"/>
              <a:buChar char="•"/>
              <a:defRPr/>
            </a:lvl3pPr>
            <a:lvl4pPr marL="1138238" indent="-228600">
              <a:defRPr/>
            </a:lvl4pPr>
            <a:lvl5pPr marL="1377950" indent="-22860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8"/>
          <p:cNvSpPr>
            <a:spLocks noGrp="1"/>
          </p:cNvSpPr>
          <p:nvPr>
            <p:ph type="dt" sz="half" idx="10"/>
          </p:nvPr>
        </p:nvSpPr>
        <p:spPr/>
        <p:txBody>
          <a:bodyPr/>
          <a:lstStyle>
            <a:lvl1pPr>
              <a:defRPr/>
            </a:lvl1pPr>
          </a:lstStyle>
          <a:p>
            <a:fld id="{7BACCDB9-585D-49A7-A56E-26BCF0182FE0}" type="datetime4">
              <a:rPr lang="en-US" altLang="en-US"/>
              <a:pPr/>
              <a:t>September 2, 2016</a:t>
            </a:fld>
            <a:endParaRPr lang="en-US" altLang="en-US"/>
          </a:p>
        </p:txBody>
      </p:sp>
      <p:sp>
        <p:nvSpPr>
          <p:cNvPr id="6" name="Slide Number Placeholder 9"/>
          <p:cNvSpPr>
            <a:spLocks noGrp="1"/>
          </p:cNvSpPr>
          <p:nvPr>
            <p:ph type="sldNum" sz="quarter" idx="11"/>
          </p:nvPr>
        </p:nvSpPr>
        <p:spPr/>
        <p:txBody>
          <a:bodyPr/>
          <a:lstStyle>
            <a:lvl1pPr>
              <a:defRPr/>
            </a:lvl1pPr>
          </a:lstStyle>
          <a:p>
            <a:fld id="{17880796-61F1-4A37-9579-536F55724145}" type="slidenum">
              <a:rPr lang="en-US" altLang="en-US"/>
              <a:pPr/>
              <a:t>‹#›</a:t>
            </a:fld>
            <a:endParaRPr lang="en-US" altLang="en-US"/>
          </a:p>
        </p:txBody>
      </p:sp>
      <p:sp>
        <p:nvSpPr>
          <p:cNvPr id="7" name="Footer Placeholder 10"/>
          <p:cNvSpPr>
            <a:spLocks noGrp="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2323032850"/>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 column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4114800" cy="4343400"/>
          </a:xfrm>
        </p:spPr>
        <p:txBody>
          <a:bodyPr/>
          <a:lstStyle>
            <a:lvl1pPr marL="0" algn="l">
              <a:buFontTx/>
              <a:buNone/>
              <a:defRPr sz="2400"/>
            </a:lvl1pPr>
            <a:lvl2pPr marL="0">
              <a:buFontTx/>
              <a:buNone/>
              <a:defRPr sz="2000"/>
            </a:lvl2pPr>
            <a:lvl3pPr marL="0">
              <a:buFontTx/>
              <a:buNone/>
              <a:defRPr/>
            </a:lvl3pPr>
            <a:lvl4pPr marL="0">
              <a:buFontTx/>
              <a:buNone/>
              <a:defRPr/>
            </a:lvl4pPr>
            <a:lvl5pPr marL="0">
              <a:buFontTx/>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1"/>
          <p:cNvSpPr>
            <a:spLocks noGrp="1"/>
          </p:cNvSpPr>
          <p:nvPr>
            <p:ph type="title"/>
          </p:nvPr>
        </p:nvSpPr>
        <p:spPr>
          <a:xfrm>
            <a:off x="457200" y="457200"/>
            <a:ext cx="8229600" cy="685800"/>
          </a:xfrm>
        </p:spPr>
        <p:txBody>
          <a:bodyPr/>
          <a:lstStyle/>
          <a:p>
            <a:r>
              <a:rPr lang="en-US"/>
              <a:t>Click to edit Master title style</a:t>
            </a:r>
            <a:endParaRPr lang="en-US" dirty="0"/>
          </a:p>
        </p:txBody>
      </p:sp>
      <p:sp>
        <p:nvSpPr>
          <p:cNvPr id="12" name="Picture Placeholder 7"/>
          <p:cNvSpPr>
            <a:spLocks noGrp="1"/>
          </p:cNvSpPr>
          <p:nvPr>
            <p:ph type="pic" sz="quarter" idx="10"/>
          </p:nvPr>
        </p:nvSpPr>
        <p:spPr>
          <a:xfrm>
            <a:off x="4800600" y="1371600"/>
            <a:ext cx="3886200" cy="4343400"/>
          </a:xfrm>
        </p:spPr>
        <p:txBody>
          <a:bodyPr>
            <a:normAutofit/>
          </a:bodyPr>
          <a:lstStyle/>
          <a:p>
            <a:pPr lvl="0"/>
            <a:r>
              <a:rPr lang="en-US" noProof="0"/>
              <a:t>Click icon to add picture</a:t>
            </a:r>
          </a:p>
        </p:txBody>
      </p:sp>
      <p:sp>
        <p:nvSpPr>
          <p:cNvPr id="5" name="Date Placeholder 5"/>
          <p:cNvSpPr>
            <a:spLocks noGrp="1"/>
          </p:cNvSpPr>
          <p:nvPr>
            <p:ph type="dt" sz="half" idx="11"/>
          </p:nvPr>
        </p:nvSpPr>
        <p:spPr/>
        <p:txBody>
          <a:bodyPr/>
          <a:lstStyle>
            <a:lvl1pPr>
              <a:defRPr/>
            </a:lvl1pPr>
          </a:lstStyle>
          <a:p>
            <a:fld id="{1F2E88DD-A67D-4C39-AD01-3A042C57DF72}" type="datetime4">
              <a:rPr lang="en-US" altLang="en-US"/>
              <a:pPr/>
              <a:t>September 2, 2016</a:t>
            </a:fld>
            <a:endParaRPr lang="en-US" altLang="en-US"/>
          </a:p>
        </p:txBody>
      </p:sp>
      <p:sp>
        <p:nvSpPr>
          <p:cNvPr id="6" name="Slide Number Placeholder 6"/>
          <p:cNvSpPr>
            <a:spLocks noGrp="1"/>
          </p:cNvSpPr>
          <p:nvPr>
            <p:ph type="sldNum" sz="quarter" idx="12"/>
          </p:nvPr>
        </p:nvSpPr>
        <p:spPr/>
        <p:txBody>
          <a:bodyPr/>
          <a:lstStyle>
            <a:lvl1pPr>
              <a:defRPr/>
            </a:lvl1pPr>
          </a:lstStyle>
          <a:p>
            <a:fld id="{CA488304-C341-46E9-A040-5FD72B39DB62}" type="slidenum">
              <a:rPr lang="en-US" altLang="en-US"/>
              <a:pPr/>
              <a:t>‹#›</a:t>
            </a:fld>
            <a:endParaRPr lang="en-US" altLang="en-US"/>
          </a:p>
        </p:txBody>
      </p:sp>
      <p:sp>
        <p:nvSpPr>
          <p:cNvPr id="7" name="Footer Placeholder 7"/>
          <p:cNvSpPr>
            <a:spLocks noGrp="1"/>
          </p:cNvSpPr>
          <p:nvPr>
            <p:ph type="ftr" sz="quarter" idx="13"/>
          </p:nvPr>
        </p:nvSpPr>
        <p:spPr/>
        <p:txBody>
          <a:bodyPr/>
          <a:lstStyle>
            <a:lvl1pPr>
              <a:defRPr/>
            </a:lvl1pPr>
          </a:lstStyle>
          <a:p>
            <a:pPr>
              <a:defRPr/>
            </a:pPr>
            <a:endParaRPr lang="en-US"/>
          </a:p>
        </p:txBody>
      </p:sp>
    </p:spTree>
    <p:extLst>
      <p:ext uri="{BB962C8B-B14F-4D97-AF65-F5344CB8AC3E}">
        <p14:creationId xmlns:p14="http://schemas.microsoft.com/office/powerpoint/2010/main" val="264095613"/>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26" name="Rectangle 6"/>
          <p:cNvSpPr>
            <a:spLocks noChangeArrowheads="1"/>
          </p:cNvSpPr>
          <p:nvPr/>
        </p:nvSpPr>
        <p:spPr bwMode="auto">
          <a:xfrm>
            <a:off x="274638" y="246063"/>
            <a:ext cx="8594725" cy="6362700"/>
          </a:xfrm>
          <a:prstGeom prst="rect">
            <a:avLst/>
          </a:prstGeom>
          <a:solidFill>
            <a:srgbClr val="FDFFFB"/>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Palatino" charset="0"/>
                <a:ea typeface="MS PGothic" panose="020B0600070205080204" pitchFamily="34" charset="-128"/>
              </a:defRPr>
            </a:lvl1pPr>
            <a:lvl2pPr marL="742950" indent="-285750">
              <a:defRPr>
                <a:solidFill>
                  <a:schemeClr val="tx1"/>
                </a:solidFill>
                <a:latin typeface="Palatino" charset="0"/>
                <a:ea typeface="MS PGothic" panose="020B0600070205080204" pitchFamily="34" charset="-128"/>
              </a:defRPr>
            </a:lvl2pPr>
            <a:lvl3pPr marL="1143000" indent="-228600">
              <a:defRPr>
                <a:solidFill>
                  <a:schemeClr val="tx1"/>
                </a:solidFill>
                <a:latin typeface="Palatino" charset="0"/>
                <a:ea typeface="MS PGothic" panose="020B0600070205080204" pitchFamily="34" charset="-128"/>
              </a:defRPr>
            </a:lvl3pPr>
            <a:lvl4pPr marL="1600200" indent="-228600">
              <a:defRPr>
                <a:solidFill>
                  <a:schemeClr val="tx1"/>
                </a:solidFill>
                <a:latin typeface="Palatino" charset="0"/>
                <a:ea typeface="MS PGothic" panose="020B0600070205080204" pitchFamily="34" charset="-128"/>
              </a:defRPr>
            </a:lvl4pPr>
            <a:lvl5pPr marL="2057400" indent="-228600">
              <a:defRPr>
                <a:solidFill>
                  <a:schemeClr val="tx1"/>
                </a:solidFill>
                <a:latin typeface="Palatino" charset="0"/>
                <a:ea typeface="MS PGothic" panose="020B0600070205080204" pitchFamily="34" charset="-128"/>
              </a:defRPr>
            </a:lvl5pPr>
            <a:lvl6pPr marL="2514600" indent="-228600" fontAlgn="base">
              <a:spcBef>
                <a:spcPct val="0"/>
              </a:spcBef>
              <a:spcAft>
                <a:spcPct val="0"/>
              </a:spcAft>
              <a:defRPr>
                <a:solidFill>
                  <a:schemeClr val="tx1"/>
                </a:solidFill>
                <a:latin typeface="Palatino" charset="0"/>
                <a:ea typeface="MS PGothic" panose="020B0600070205080204" pitchFamily="34" charset="-128"/>
              </a:defRPr>
            </a:lvl6pPr>
            <a:lvl7pPr marL="2971800" indent="-228600" fontAlgn="base">
              <a:spcBef>
                <a:spcPct val="0"/>
              </a:spcBef>
              <a:spcAft>
                <a:spcPct val="0"/>
              </a:spcAft>
              <a:defRPr>
                <a:solidFill>
                  <a:schemeClr val="tx1"/>
                </a:solidFill>
                <a:latin typeface="Palatino" charset="0"/>
                <a:ea typeface="MS PGothic" panose="020B0600070205080204" pitchFamily="34" charset="-128"/>
              </a:defRPr>
            </a:lvl7pPr>
            <a:lvl8pPr marL="3429000" indent="-228600" fontAlgn="base">
              <a:spcBef>
                <a:spcPct val="0"/>
              </a:spcBef>
              <a:spcAft>
                <a:spcPct val="0"/>
              </a:spcAft>
              <a:defRPr>
                <a:solidFill>
                  <a:schemeClr val="tx1"/>
                </a:solidFill>
                <a:latin typeface="Palatino" charset="0"/>
                <a:ea typeface="MS PGothic" panose="020B0600070205080204" pitchFamily="34" charset="-128"/>
              </a:defRPr>
            </a:lvl8pPr>
            <a:lvl9pPr marL="3886200" indent="-228600" fontAlgn="base">
              <a:spcBef>
                <a:spcPct val="0"/>
              </a:spcBef>
              <a:spcAft>
                <a:spcPct val="0"/>
              </a:spcAft>
              <a:defRPr>
                <a:solidFill>
                  <a:schemeClr val="tx1"/>
                </a:solidFill>
                <a:latin typeface="Palatino" charset="0"/>
                <a:ea typeface="MS PGothic" panose="020B0600070205080204" pitchFamily="34" charset="-128"/>
              </a:defRPr>
            </a:lvl9pPr>
          </a:lstStyle>
          <a:p>
            <a:pPr defTabSz="914400" eaLnBrk="0" hangingPunct="0"/>
            <a:endParaRPr lang="en-US" altLang="en-US" sz="2400">
              <a:solidFill>
                <a:srgbClr val="999999"/>
              </a:solidFill>
              <a:latin typeface="Arial" panose="020B0604020202020204" pitchFamily="34" charset="0"/>
            </a:endParaRPr>
          </a:p>
        </p:txBody>
      </p:sp>
      <p:pic>
        <p:nvPicPr>
          <p:cNvPr id="1027" name="Picture 7"/>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7340600" y="5792788"/>
            <a:ext cx="164782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2"/>
          <p:cNvSpPr>
            <a:spLocks noGrp="1" noChangeArrowheads="1"/>
          </p:cNvSpPr>
          <p:nvPr>
            <p:ph type="title"/>
          </p:nvPr>
        </p:nvSpPr>
        <p:spPr bwMode="auto">
          <a:xfrm>
            <a:off x="457200" y="503238"/>
            <a:ext cx="82296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29" name="Rectangle 3"/>
          <p:cNvSpPr>
            <a:spLocks noGrp="1" noChangeArrowheads="1"/>
          </p:cNvSpPr>
          <p:nvPr>
            <p:ph type="body" idx="1"/>
          </p:nvPr>
        </p:nvSpPr>
        <p:spPr bwMode="auto">
          <a:xfrm>
            <a:off x="457200" y="1371600"/>
            <a:ext cx="82296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1" name="Footer Placeholder 10"/>
          <p:cNvSpPr>
            <a:spLocks noGrp="1"/>
          </p:cNvSpPr>
          <p:nvPr>
            <p:ph type="ftr" sz="quarter" idx="3"/>
          </p:nvPr>
        </p:nvSpPr>
        <p:spPr>
          <a:xfrm>
            <a:off x="457200" y="6354763"/>
            <a:ext cx="2895600" cy="182562"/>
          </a:xfrm>
          <a:prstGeom prst="rect">
            <a:avLst/>
          </a:prstGeom>
        </p:spPr>
        <p:txBody>
          <a:bodyPr vert="horz" lIns="91440" tIns="0" rIns="91440" bIns="0" rtlCol="0" anchor="ctr"/>
          <a:lstStyle>
            <a:lvl1pPr algn="l" fontAlgn="auto">
              <a:spcBef>
                <a:spcPts val="0"/>
              </a:spcBef>
              <a:spcAft>
                <a:spcPts val="0"/>
              </a:spcAft>
              <a:defRPr sz="1100" b="0" i="0" dirty="0">
                <a:solidFill>
                  <a:srgbClr val="717171"/>
                </a:solidFill>
                <a:latin typeface="Calibri"/>
                <a:ea typeface="+mn-ea"/>
                <a:cs typeface="Calibri"/>
              </a:defRPr>
            </a:lvl1pPr>
          </a:lstStyle>
          <a:p>
            <a:pPr>
              <a:defRPr/>
            </a:pPr>
            <a:endParaRPr lang="en-US"/>
          </a:p>
        </p:txBody>
      </p:sp>
      <p:sp>
        <p:nvSpPr>
          <p:cNvPr id="12" name="Date Placeholder 11"/>
          <p:cNvSpPr>
            <a:spLocks noGrp="1"/>
          </p:cNvSpPr>
          <p:nvPr>
            <p:ph type="dt" sz="half" idx="2"/>
          </p:nvPr>
        </p:nvSpPr>
        <p:spPr>
          <a:xfrm>
            <a:off x="457200" y="6172200"/>
            <a:ext cx="1828800" cy="182563"/>
          </a:xfrm>
          <a:prstGeom prst="rect">
            <a:avLst/>
          </a:prstGeom>
        </p:spPr>
        <p:txBody>
          <a:bodyPr vert="horz" wrap="square" lIns="91440" tIns="0" rIns="91440" bIns="0" numCol="1" anchor="ctr" anchorCtr="0" compatLnSpc="1">
            <a:prstTxWarp prst="textNoShape">
              <a:avLst/>
            </a:prstTxWarp>
          </a:bodyPr>
          <a:lstStyle>
            <a:lvl1pPr>
              <a:defRPr sz="1100">
                <a:solidFill>
                  <a:srgbClr val="717171"/>
                </a:solidFill>
                <a:latin typeface="Calibri" panose="020F0502020204030204" pitchFamily="34" charset="0"/>
              </a:defRPr>
            </a:lvl1pPr>
          </a:lstStyle>
          <a:p>
            <a:fld id="{4D7CA071-B750-4C2D-8909-7B62131DA21A}" type="datetime4">
              <a:rPr lang="en-US" altLang="en-US"/>
              <a:pPr/>
              <a:t>September 2, 2016</a:t>
            </a:fld>
            <a:endParaRPr lang="en-US" altLang="en-US"/>
          </a:p>
        </p:txBody>
      </p:sp>
      <p:sp>
        <p:nvSpPr>
          <p:cNvPr id="13" name="Slide Number Placeholder 12"/>
          <p:cNvSpPr>
            <a:spLocks noGrp="1"/>
          </p:cNvSpPr>
          <p:nvPr>
            <p:ph type="sldNum" sz="quarter" idx="4"/>
          </p:nvPr>
        </p:nvSpPr>
        <p:spPr>
          <a:xfrm>
            <a:off x="457200" y="5991225"/>
            <a:ext cx="365125" cy="182563"/>
          </a:xfrm>
          <a:prstGeom prst="rect">
            <a:avLst/>
          </a:prstGeom>
        </p:spPr>
        <p:txBody>
          <a:bodyPr vert="horz" wrap="square" lIns="91440" tIns="0" rIns="0" bIns="0" numCol="1" anchor="t" anchorCtr="0" compatLnSpc="1">
            <a:prstTxWarp prst="textNoShape">
              <a:avLst/>
            </a:prstTxWarp>
          </a:bodyPr>
          <a:lstStyle>
            <a:lvl1pPr>
              <a:defRPr sz="1100">
                <a:solidFill>
                  <a:srgbClr val="717171"/>
                </a:solidFill>
                <a:latin typeface="Calibri" panose="020F0502020204030204" pitchFamily="34" charset="0"/>
              </a:defRPr>
            </a:lvl1pPr>
          </a:lstStyle>
          <a:p>
            <a:fld id="{2919FB38-4C47-4C02-9AA5-A637B29C8603}" type="slidenum">
              <a:rPr lang="en-US" altLang="en-US"/>
              <a:pPr/>
              <a:t>‹#›</a:t>
            </a:fld>
            <a:endParaRPr lang="en-US" altLang="en-US"/>
          </a:p>
        </p:txBody>
      </p:sp>
    </p:spTree>
  </p:cSld>
  <p:clrMap bg1="dk1" tx1="lt1" bg2="dk2" tx2="lt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Lst>
  <p:hf hdr="0" ftr="0"/>
  <p:txStyles>
    <p:titleStyle>
      <a:lvl1pPr algn="l" rtl="0" eaLnBrk="1" fontAlgn="base" hangingPunct="1">
        <a:spcBef>
          <a:spcPct val="0"/>
        </a:spcBef>
        <a:spcAft>
          <a:spcPct val="0"/>
        </a:spcAft>
        <a:defRPr lang="en-US" sz="2400" b="1" kern="1200" dirty="0">
          <a:solidFill>
            <a:srgbClr val="595959"/>
          </a:solidFill>
          <a:latin typeface="Cambria"/>
          <a:ea typeface="MS PGothic" panose="020B0600070205080204" pitchFamily="34" charset="-128"/>
          <a:cs typeface="Cambria"/>
        </a:defRPr>
      </a:lvl1pPr>
      <a:lvl2pPr algn="l" rtl="0" eaLnBrk="1" fontAlgn="base" hangingPunct="1">
        <a:spcBef>
          <a:spcPct val="0"/>
        </a:spcBef>
        <a:spcAft>
          <a:spcPct val="0"/>
        </a:spcAft>
        <a:defRPr sz="2400" b="1">
          <a:solidFill>
            <a:srgbClr val="595959"/>
          </a:solidFill>
          <a:effectLst>
            <a:outerShdw blurRad="38100" dist="38100" dir="2700000" algn="tl">
              <a:srgbClr val="000000"/>
            </a:outerShdw>
          </a:effectLst>
          <a:latin typeface="Cambria" panose="02040503050406030204" pitchFamily="18" charset="0"/>
          <a:ea typeface="MS PGothic" panose="020B0600070205080204" pitchFamily="34" charset="-128"/>
        </a:defRPr>
      </a:lvl2pPr>
      <a:lvl3pPr algn="l" rtl="0" eaLnBrk="1" fontAlgn="base" hangingPunct="1">
        <a:spcBef>
          <a:spcPct val="0"/>
        </a:spcBef>
        <a:spcAft>
          <a:spcPct val="0"/>
        </a:spcAft>
        <a:defRPr sz="2400" b="1">
          <a:solidFill>
            <a:srgbClr val="595959"/>
          </a:solidFill>
          <a:effectLst>
            <a:outerShdw blurRad="38100" dist="38100" dir="2700000" algn="tl">
              <a:srgbClr val="000000"/>
            </a:outerShdw>
          </a:effectLst>
          <a:latin typeface="Cambria" panose="02040503050406030204" pitchFamily="18" charset="0"/>
          <a:ea typeface="MS PGothic" panose="020B0600070205080204" pitchFamily="34" charset="-128"/>
        </a:defRPr>
      </a:lvl3pPr>
      <a:lvl4pPr algn="l" rtl="0" eaLnBrk="1" fontAlgn="base" hangingPunct="1">
        <a:spcBef>
          <a:spcPct val="0"/>
        </a:spcBef>
        <a:spcAft>
          <a:spcPct val="0"/>
        </a:spcAft>
        <a:defRPr sz="2400" b="1">
          <a:solidFill>
            <a:srgbClr val="595959"/>
          </a:solidFill>
          <a:effectLst>
            <a:outerShdw blurRad="38100" dist="38100" dir="2700000" algn="tl">
              <a:srgbClr val="000000"/>
            </a:outerShdw>
          </a:effectLst>
          <a:latin typeface="Cambria" panose="02040503050406030204" pitchFamily="18" charset="0"/>
          <a:ea typeface="MS PGothic" panose="020B0600070205080204" pitchFamily="34" charset="-128"/>
        </a:defRPr>
      </a:lvl4pPr>
      <a:lvl5pPr algn="l" rtl="0" eaLnBrk="1" fontAlgn="base" hangingPunct="1">
        <a:spcBef>
          <a:spcPct val="0"/>
        </a:spcBef>
        <a:spcAft>
          <a:spcPct val="0"/>
        </a:spcAft>
        <a:defRPr sz="2400" b="1">
          <a:solidFill>
            <a:srgbClr val="595959"/>
          </a:solidFill>
          <a:effectLst>
            <a:outerShdw blurRad="38100" dist="38100" dir="2700000" algn="tl">
              <a:srgbClr val="000000"/>
            </a:outerShdw>
          </a:effectLst>
          <a:latin typeface="Cambria" panose="02040503050406030204" pitchFamily="18" charset="0"/>
          <a:ea typeface="MS PGothic" panose="020B0600070205080204" pitchFamily="34" charset="-128"/>
        </a:defRPr>
      </a:lvl5pPr>
      <a:lvl6pPr marL="457200" algn="ctr" rtl="0" eaLnBrk="1" fontAlgn="base" hangingPunct="1">
        <a:spcBef>
          <a:spcPct val="0"/>
        </a:spcBef>
        <a:spcAft>
          <a:spcPct val="0"/>
        </a:spcAft>
        <a:defRPr sz="3600">
          <a:solidFill>
            <a:schemeClr val="tx2"/>
          </a:solidFill>
          <a:effectLst>
            <a:outerShdw blurRad="38100" dist="38100" dir="2700000" algn="tl">
              <a:srgbClr val="000000"/>
            </a:outerShdw>
          </a:effectLst>
          <a:latin typeface="Tahoma" pitchFamily="-96" charset="0"/>
          <a:ea typeface="ＭＳ Ｐゴシック" pitchFamily="-96" charset="-128"/>
        </a:defRPr>
      </a:lvl6pPr>
      <a:lvl7pPr marL="914400" algn="ctr" rtl="0" eaLnBrk="1" fontAlgn="base" hangingPunct="1">
        <a:spcBef>
          <a:spcPct val="0"/>
        </a:spcBef>
        <a:spcAft>
          <a:spcPct val="0"/>
        </a:spcAft>
        <a:defRPr sz="3600">
          <a:solidFill>
            <a:schemeClr val="tx2"/>
          </a:solidFill>
          <a:effectLst>
            <a:outerShdw blurRad="38100" dist="38100" dir="2700000" algn="tl">
              <a:srgbClr val="000000"/>
            </a:outerShdw>
          </a:effectLst>
          <a:latin typeface="Tahoma" pitchFamily="-96" charset="0"/>
          <a:ea typeface="ＭＳ Ｐゴシック" pitchFamily="-96" charset="-128"/>
        </a:defRPr>
      </a:lvl7pPr>
      <a:lvl8pPr marL="1371600" algn="ctr" rtl="0" eaLnBrk="1" fontAlgn="base" hangingPunct="1">
        <a:spcBef>
          <a:spcPct val="0"/>
        </a:spcBef>
        <a:spcAft>
          <a:spcPct val="0"/>
        </a:spcAft>
        <a:defRPr sz="3600">
          <a:solidFill>
            <a:schemeClr val="tx2"/>
          </a:solidFill>
          <a:effectLst>
            <a:outerShdw blurRad="38100" dist="38100" dir="2700000" algn="tl">
              <a:srgbClr val="000000"/>
            </a:outerShdw>
          </a:effectLst>
          <a:latin typeface="Tahoma" pitchFamily="-96" charset="0"/>
          <a:ea typeface="ＭＳ Ｐゴシック" pitchFamily="-96" charset="-128"/>
        </a:defRPr>
      </a:lvl8pPr>
      <a:lvl9pPr marL="1828800" algn="ctr" rtl="0" eaLnBrk="1" fontAlgn="base" hangingPunct="1">
        <a:spcBef>
          <a:spcPct val="0"/>
        </a:spcBef>
        <a:spcAft>
          <a:spcPct val="0"/>
        </a:spcAft>
        <a:defRPr sz="3600">
          <a:solidFill>
            <a:schemeClr val="tx2"/>
          </a:solidFill>
          <a:effectLst>
            <a:outerShdw blurRad="38100" dist="38100" dir="2700000" algn="tl">
              <a:srgbClr val="000000"/>
            </a:outerShdw>
          </a:effectLst>
          <a:latin typeface="Tahoma" pitchFamily="-96" charset="0"/>
          <a:ea typeface="ＭＳ Ｐゴシック" pitchFamily="-96" charset="-128"/>
        </a:defRPr>
      </a:lvl9pPr>
    </p:titleStyle>
    <p:bodyStyle>
      <a:lvl1pPr marL="233363" indent="-233363" algn="l" rtl="0" eaLnBrk="1" fontAlgn="base" hangingPunct="1">
        <a:spcBef>
          <a:spcPct val="20000"/>
        </a:spcBef>
        <a:spcAft>
          <a:spcPct val="0"/>
        </a:spcAft>
        <a:defRPr lang="en-US" sz="2400" kern="1200" dirty="0">
          <a:solidFill>
            <a:srgbClr val="595959"/>
          </a:solidFill>
          <a:latin typeface="Calibri"/>
          <a:ea typeface="MS PGothic" panose="020B0600070205080204" pitchFamily="34" charset="-128"/>
          <a:cs typeface="Calibri"/>
        </a:defRPr>
      </a:lvl1pPr>
      <a:lvl2pPr marL="460375" indent="-285750" algn="l" rtl="0" eaLnBrk="1" fontAlgn="base" hangingPunct="1">
        <a:spcBef>
          <a:spcPct val="20000"/>
        </a:spcBef>
        <a:spcAft>
          <a:spcPct val="0"/>
        </a:spcAft>
        <a:buFont typeface="Arial" panose="020B0604020202020204" pitchFamily="34" charset="0"/>
        <a:buChar char="•"/>
        <a:defRPr lang="en-US" kern="1200" dirty="0">
          <a:solidFill>
            <a:srgbClr val="595959"/>
          </a:solidFill>
          <a:latin typeface="Calibri"/>
          <a:ea typeface="MS PGothic" panose="020B0600070205080204" pitchFamily="34" charset="-128"/>
          <a:cs typeface="Calibri"/>
        </a:defRPr>
      </a:lvl2pPr>
      <a:lvl3pPr marL="687388" indent="-228600" algn="l" rtl="0" eaLnBrk="1" fontAlgn="base" hangingPunct="1">
        <a:spcBef>
          <a:spcPct val="20000"/>
        </a:spcBef>
        <a:spcAft>
          <a:spcPct val="0"/>
        </a:spcAft>
        <a:buChar char="•"/>
        <a:defRPr lang="en-US" kern="1200" dirty="0">
          <a:solidFill>
            <a:srgbClr val="595959"/>
          </a:solidFill>
          <a:latin typeface="Calibri"/>
          <a:ea typeface="MS PGothic" panose="020B0600070205080204" pitchFamily="34" charset="-128"/>
          <a:cs typeface="Calibri"/>
        </a:defRPr>
      </a:lvl3pPr>
      <a:lvl4pPr marL="922338" indent="-228600" algn="l" rtl="0" eaLnBrk="1" fontAlgn="base" hangingPunct="1">
        <a:spcBef>
          <a:spcPct val="20000"/>
        </a:spcBef>
        <a:spcAft>
          <a:spcPct val="0"/>
        </a:spcAft>
        <a:buFont typeface="Arial" panose="020B0604020202020204" pitchFamily="34" charset="0"/>
        <a:buChar char="•"/>
        <a:defRPr lang="en-US" kern="1200" dirty="0">
          <a:solidFill>
            <a:srgbClr val="595959"/>
          </a:solidFill>
          <a:latin typeface="Calibri"/>
          <a:ea typeface="MS PGothic" panose="020B0600070205080204" pitchFamily="34" charset="-128"/>
          <a:cs typeface="Calibri"/>
        </a:defRPr>
      </a:lvl4pPr>
      <a:lvl5pPr marL="1136650" indent="-228600" algn="l" rtl="0" eaLnBrk="1" fontAlgn="base" hangingPunct="1">
        <a:spcBef>
          <a:spcPct val="20000"/>
        </a:spcBef>
        <a:spcAft>
          <a:spcPct val="0"/>
        </a:spcAft>
        <a:buFont typeface="Arial" panose="020B0604020202020204" pitchFamily="34" charset="0"/>
        <a:defRPr lang="en-US" kern="1200" dirty="0">
          <a:solidFill>
            <a:srgbClr val="595959"/>
          </a:solidFill>
          <a:latin typeface="Calibri"/>
          <a:ea typeface="MS PGothic" panose="020B0600070205080204" pitchFamily="34" charset="-128"/>
          <a:cs typeface="Calibri"/>
        </a:defRPr>
      </a:lvl5pPr>
      <a:lvl6pPr marL="2228850" indent="-228600" algn="l" rtl="0" eaLnBrk="1" fontAlgn="base" hangingPunct="1">
        <a:spcBef>
          <a:spcPct val="20000"/>
        </a:spcBef>
        <a:spcAft>
          <a:spcPct val="0"/>
        </a:spcAft>
        <a:buChar char="»"/>
        <a:defRPr>
          <a:solidFill>
            <a:schemeClr val="tx1"/>
          </a:solidFill>
          <a:latin typeface="+mn-lt"/>
          <a:ea typeface="+mn-ea"/>
        </a:defRPr>
      </a:lvl6pPr>
      <a:lvl7pPr marL="2686050" indent="-228600" algn="l" rtl="0" eaLnBrk="1" fontAlgn="base" hangingPunct="1">
        <a:spcBef>
          <a:spcPct val="20000"/>
        </a:spcBef>
        <a:spcAft>
          <a:spcPct val="0"/>
        </a:spcAft>
        <a:buChar char="»"/>
        <a:defRPr>
          <a:solidFill>
            <a:schemeClr val="tx1"/>
          </a:solidFill>
          <a:latin typeface="+mn-lt"/>
          <a:ea typeface="+mn-ea"/>
        </a:defRPr>
      </a:lvl7pPr>
      <a:lvl8pPr marL="3143250" indent="-228600" algn="l" rtl="0" eaLnBrk="1" fontAlgn="base" hangingPunct="1">
        <a:spcBef>
          <a:spcPct val="20000"/>
        </a:spcBef>
        <a:spcAft>
          <a:spcPct val="0"/>
        </a:spcAft>
        <a:buChar char="»"/>
        <a:defRPr>
          <a:solidFill>
            <a:schemeClr val="tx1"/>
          </a:solidFill>
          <a:latin typeface="+mn-lt"/>
          <a:ea typeface="+mn-ea"/>
        </a:defRPr>
      </a:lvl8pPr>
      <a:lvl9pPr marL="3600450" indent="-228600" algn="l" rtl="0" eaLnBrk="1" fontAlgn="base" hangingPunct="1">
        <a:spcBef>
          <a:spcPct val="20000"/>
        </a:spcBef>
        <a:spcAft>
          <a:spcPct val="0"/>
        </a:spcAft>
        <a:buChar char="»"/>
        <a:defRPr>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18.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13.xml"/><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8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13.xml"/><Relationship Id="rId5" Type="http://schemas.openxmlformats.org/officeDocument/2006/relationships/image" Target="../media/image310.png"/><Relationship Id="rId4" Type="http://schemas.openxmlformats.org/officeDocument/2006/relationships/image" Target="../media/image300.png"/></Relationships>
</file>

<file path=ppt/slides/_rels/slide39.xml.rels><?xml version="1.0" encoding="UTF-8" standalone="yes"?>
<Relationships xmlns="http://schemas.openxmlformats.org/package/2006/relationships"><Relationship Id="rId2" Type="http://schemas.openxmlformats.org/officeDocument/2006/relationships/image" Target="../media/image31.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g"/><Relationship Id="rId1" Type="http://schemas.openxmlformats.org/officeDocument/2006/relationships/slideLayout" Target="../slideLayouts/slideLayout13.xml"/><Relationship Id="rId4" Type="http://schemas.openxmlformats.org/officeDocument/2006/relationships/image" Target="../media/image350.png"/></Relationships>
</file>

<file path=ppt/slides/_rels/slide41.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eia.gov/state/?sid=CO#tabs-4"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p:cNvPicPr>
            <a:picLocks noGrp="1" noChangeAspect="1"/>
          </p:cNvPicPr>
          <p:nvPr>
            <p:ph type="pic" sz="quarter" idx="10"/>
          </p:nvPr>
        </p:nvPicPr>
        <p:blipFill>
          <a:blip r:embed="rId2"/>
          <a:stretch>
            <a:fillRect/>
          </a:stretch>
        </p:blipFill>
        <p:spPr>
          <a:xfrm>
            <a:off x="3161579" y="2370138"/>
            <a:ext cx="2758016" cy="2068512"/>
          </a:xfrm>
        </p:spPr>
      </p:pic>
      <p:pic>
        <p:nvPicPr>
          <p:cNvPr id="7" name="Picture Placeholder 6"/>
          <p:cNvPicPr>
            <a:picLocks noGrp="1" noChangeAspect="1"/>
          </p:cNvPicPr>
          <p:nvPr>
            <p:ph type="pic" sz="quarter" idx="12"/>
          </p:nvPr>
        </p:nvPicPr>
        <p:blipFill>
          <a:blip r:embed="rId3"/>
          <a:srcRect t="5041" b="5041"/>
          <a:stretch>
            <a:fillRect/>
          </a:stretch>
        </p:blipFill>
        <p:spPr>
          <a:xfrm>
            <a:off x="290850" y="2397125"/>
            <a:ext cx="2625725" cy="4197350"/>
          </a:xfrm>
        </p:spPr>
      </p:pic>
      <p:pic>
        <p:nvPicPr>
          <p:cNvPr id="6" name="Picture Placeholder 5"/>
          <p:cNvPicPr>
            <a:picLocks noGrp="1" noChangeAspect="1"/>
          </p:cNvPicPr>
          <p:nvPr>
            <p:ph type="pic" sz="quarter" idx="14"/>
          </p:nvPr>
        </p:nvPicPr>
        <p:blipFill>
          <a:blip r:embed="rId4"/>
          <a:srcRect l="920" r="920"/>
          <a:stretch>
            <a:fillRect/>
          </a:stretch>
        </p:blipFill>
        <p:spPr>
          <a:xfrm>
            <a:off x="6221941" y="2352398"/>
            <a:ext cx="2711450" cy="2071688"/>
          </a:xfrm>
        </p:spPr>
      </p:pic>
      <p:pic>
        <p:nvPicPr>
          <p:cNvPr id="5" name="Picture Placeholder 4"/>
          <p:cNvPicPr>
            <a:picLocks noGrp="1" noChangeAspect="1"/>
          </p:cNvPicPr>
          <p:nvPr>
            <p:ph type="pic" sz="quarter" idx="15"/>
          </p:nvPr>
        </p:nvPicPr>
        <p:blipFill>
          <a:blip r:embed="rId5"/>
          <a:srcRect l="7759" r="7759"/>
          <a:stretch>
            <a:fillRect/>
          </a:stretch>
        </p:blipFill>
        <p:spPr>
          <a:xfrm>
            <a:off x="2984837" y="4495800"/>
            <a:ext cx="3111500" cy="2071688"/>
          </a:xfrm>
        </p:spPr>
      </p:pic>
      <p:sp>
        <p:nvSpPr>
          <p:cNvPr id="9" name="Title 1"/>
          <p:cNvSpPr>
            <a:spLocks noGrp="1"/>
          </p:cNvSpPr>
          <p:nvPr>
            <p:ph type="ctrTitle"/>
          </p:nvPr>
        </p:nvSpPr>
        <p:spPr>
          <a:xfrm>
            <a:off x="2130425" y="301625"/>
            <a:ext cx="6580956" cy="963649"/>
          </a:xfrm>
        </p:spPr>
        <p:txBody>
          <a:bodyPr/>
          <a:lstStyle/>
          <a:p>
            <a:r>
              <a:rPr lang="en-US" altLang="en-US" sz="2800" dirty="0">
                <a:latin typeface="Cambria" panose="02040503050406030204" pitchFamily="18" charset="0"/>
              </a:rPr>
              <a:t>Upstream forest supply chain management with multiple objectives</a:t>
            </a:r>
            <a:endParaRPr altLang="en-US" sz="2800" dirty="0">
              <a:latin typeface="Cambria" panose="02040503050406030204" pitchFamily="18" charset="0"/>
            </a:endParaRPr>
          </a:p>
        </p:txBody>
      </p:sp>
      <p:sp>
        <p:nvSpPr>
          <p:cNvPr id="10" name="Subtitle 2"/>
          <p:cNvSpPr>
            <a:spLocks noGrp="1"/>
          </p:cNvSpPr>
          <p:nvPr>
            <p:ph type="subTitle" idx="1"/>
          </p:nvPr>
        </p:nvSpPr>
        <p:spPr>
          <a:xfrm>
            <a:off x="2130425" y="1913862"/>
            <a:ext cx="6400800" cy="457200"/>
          </a:xfrm>
        </p:spPr>
        <p:txBody>
          <a:bodyPr>
            <a:normAutofit/>
          </a:bodyPr>
          <a:lstStyle/>
          <a:p>
            <a:pPr>
              <a:defRPr/>
            </a:pPr>
            <a:r>
              <a:rPr lang="en-US" dirty="0"/>
              <a:t>Ji She, Hee Han, Woodam Chung</a:t>
            </a:r>
            <a:endParaRPr dirty="0"/>
          </a:p>
        </p:txBody>
      </p:sp>
      <p:sp>
        <p:nvSpPr>
          <p:cNvPr id="11" name="Rectangle 10"/>
          <p:cNvSpPr/>
          <p:nvPr/>
        </p:nvSpPr>
        <p:spPr>
          <a:xfrm>
            <a:off x="2055995" y="1201476"/>
            <a:ext cx="6475230" cy="707886"/>
          </a:xfrm>
          <a:prstGeom prst="rect">
            <a:avLst/>
          </a:prstGeom>
        </p:spPr>
        <p:txBody>
          <a:bodyPr wrap="square">
            <a:spAutoFit/>
          </a:bodyPr>
          <a:lstStyle/>
          <a:p>
            <a:r>
              <a:rPr lang="en-US" altLang="en-US" sz="2000" b="1" dirty="0">
                <a:latin typeface="Cambria" panose="02040503050406030204" pitchFamily="18" charset="0"/>
              </a:rPr>
              <a:t>– A case study on harvesting beetle-killed forest stand in Colorado</a:t>
            </a:r>
            <a:endParaRPr lang="en-US" sz="2000" b="1" dirty="0"/>
          </a:p>
        </p:txBody>
      </p:sp>
      <p:pic>
        <p:nvPicPr>
          <p:cNvPr id="12" name="Picture Placeholder 11"/>
          <p:cNvPicPr>
            <a:picLocks noGrp="1" noChangeAspect="1"/>
          </p:cNvPicPr>
          <p:nvPr>
            <p:ph type="pic" sz="quarter" idx="11"/>
          </p:nvPr>
        </p:nvPicPr>
        <p:blipFill>
          <a:blip r:embed="rId6"/>
          <a:srcRect l="13133" r="13133"/>
          <a:stretch>
            <a:fillRect/>
          </a:stretch>
        </p:blipFill>
        <p:spPr>
          <a:xfrm>
            <a:off x="6221413" y="4525963"/>
            <a:ext cx="2711450" cy="2068512"/>
          </a:xfrm>
        </p:spPr>
      </p:pic>
    </p:spTree>
    <p:extLst>
      <p:ext uri="{BB962C8B-B14F-4D97-AF65-F5344CB8AC3E}">
        <p14:creationId xmlns:p14="http://schemas.microsoft.com/office/powerpoint/2010/main" val="22011864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Objectives</a:t>
            </a:r>
          </a:p>
        </p:txBody>
      </p:sp>
      <p:sp>
        <p:nvSpPr>
          <p:cNvPr id="3" name="Content Placeholder 2"/>
          <p:cNvSpPr>
            <a:spLocks noGrp="1"/>
          </p:cNvSpPr>
          <p:nvPr>
            <p:ph idx="1"/>
          </p:nvPr>
        </p:nvSpPr>
        <p:spPr/>
        <p:txBody>
          <a:bodyPr/>
          <a:lstStyle/>
          <a:p>
            <a:r>
              <a:rPr lang="en-US" dirty="0"/>
              <a:t>Create a framework </a:t>
            </a:r>
            <a:r>
              <a:rPr lang="en-US" dirty="0" smtClean="0"/>
              <a:t>that </a:t>
            </a:r>
            <a:r>
              <a:rPr lang="en-US" dirty="0"/>
              <a:t>considers </a:t>
            </a:r>
            <a:r>
              <a:rPr lang="en-US" dirty="0" smtClean="0"/>
              <a:t>both timber </a:t>
            </a:r>
            <a:r>
              <a:rPr lang="en-US" dirty="0"/>
              <a:t>production and production of bioenergy products</a:t>
            </a:r>
          </a:p>
          <a:p>
            <a:r>
              <a:rPr lang="en-US" dirty="0"/>
              <a:t>Include decisions of forest harvesting operations during the supply chain management</a:t>
            </a:r>
          </a:p>
          <a:p>
            <a:r>
              <a:rPr lang="en-US" dirty="0"/>
              <a:t>Simultaneously account for both economic remuneration and environmental benefits</a:t>
            </a:r>
          </a:p>
          <a:p>
            <a:r>
              <a:rPr lang="en-US" dirty="0"/>
              <a:t>Use an optimization approach to improve this supply network with multiple entities and corresponding processes.</a:t>
            </a:r>
          </a:p>
          <a:p>
            <a:endParaRPr lang="en-US" dirty="0"/>
          </a:p>
        </p:txBody>
      </p:sp>
      <p:sp>
        <p:nvSpPr>
          <p:cNvPr id="4" name="Date Placeholder 3"/>
          <p:cNvSpPr>
            <a:spLocks noGrp="1"/>
          </p:cNvSpPr>
          <p:nvPr>
            <p:ph type="dt" sz="half" idx="10"/>
          </p:nvPr>
        </p:nvSpPr>
        <p:spPr/>
        <p:txBody>
          <a:bodyPr/>
          <a:lstStyle/>
          <a:p>
            <a:fld id="{7708831E-F828-4253-86DE-E6649CC3BE38}" type="datetime4">
              <a:rPr lang="en-US" altLang="en-US" smtClean="0"/>
              <a:pPr/>
              <a:t>September 2, 2016</a:t>
            </a:fld>
            <a:endParaRPr lang="en-US" altLang="en-US"/>
          </a:p>
        </p:txBody>
      </p:sp>
      <p:sp>
        <p:nvSpPr>
          <p:cNvPr id="5" name="Slide Number Placeholder 4"/>
          <p:cNvSpPr>
            <a:spLocks noGrp="1"/>
          </p:cNvSpPr>
          <p:nvPr>
            <p:ph type="sldNum" sz="quarter" idx="11"/>
          </p:nvPr>
        </p:nvSpPr>
        <p:spPr/>
        <p:txBody>
          <a:bodyPr/>
          <a:lstStyle/>
          <a:p>
            <a:fld id="{EEE3E280-AA68-4E5B-9C5E-24BADCF7FC88}" type="slidenum">
              <a:rPr lang="en-US" altLang="en-US" smtClean="0"/>
              <a:pPr/>
              <a:t>9</a:t>
            </a:fld>
            <a:endParaRPr lang="en-US" altLang="en-US"/>
          </a:p>
        </p:txBody>
      </p:sp>
    </p:spTree>
    <p:extLst>
      <p:ext uri="{BB962C8B-B14F-4D97-AF65-F5344CB8AC3E}">
        <p14:creationId xmlns:p14="http://schemas.microsoft.com/office/powerpoint/2010/main" val="70525024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case</a:t>
            </a:r>
          </a:p>
        </p:txBody>
      </p:sp>
      <p:sp>
        <p:nvSpPr>
          <p:cNvPr id="3" name="Content Placeholder 2"/>
          <p:cNvSpPr>
            <a:spLocks noGrp="1"/>
          </p:cNvSpPr>
          <p:nvPr>
            <p:ph idx="1"/>
          </p:nvPr>
        </p:nvSpPr>
        <p:spPr/>
        <p:txBody>
          <a:bodyPr/>
          <a:lstStyle/>
          <a:p>
            <a:r>
              <a:rPr lang="en-US" dirty="0"/>
              <a:t>Ground-based </a:t>
            </a:r>
            <a:r>
              <a:rPr lang="en-US" dirty="0" err="1"/>
              <a:t>clearcut</a:t>
            </a:r>
            <a:r>
              <a:rPr lang="en-US" dirty="0"/>
              <a:t> operation</a:t>
            </a:r>
          </a:p>
          <a:p>
            <a:endParaRPr lang="en-US" dirty="0" smtClean="0"/>
          </a:p>
          <a:p>
            <a:endParaRPr lang="en-US" dirty="0"/>
          </a:p>
          <a:p>
            <a:endParaRPr lang="en-US" dirty="0" smtClean="0"/>
          </a:p>
          <a:p>
            <a:endParaRPr lang="en-US" dirty="0"/>
          </a:p>
          <a:p>
            <a:pPr marL="0" indent="0">
              <a:buNone/>
            </a:pPr>
            <a:endParaRPr lang="en-US" dirty="0"/>
          </a:p>
          <a:p>
            <a:r>
              <a:rPr lang="en-US" dirty="0" smtClean="0"/>
              <a:t>Options of mechanized </a:t>
            </a:r>
            <a:r>
              <a:rPr lang="en-US" dirty="0"/>
              <a:t>harvesting </a:t>
            </a:r>
            <a:r>
              <a:rPr lang="en-US" dirty="0" smtClean="0"/>
              <a:t>systems</a:t>
            </a:r>
            <a:endParaRPr lang="en-US" dirty="0"/>
          </a:p>
          <a:p>
            <a:pPr lvl="1"/>
            <a:r>
              <a:rPr lang="en-US" dirty="0"/>
              <a:t>Lop-and-scatter system</a:t>
            </a:r>
          </a:p>
          <a:p>
            <a:pPr lvl="1"/>
            <a:r>
              <a:rPr lang="en-US" dirty="0"/>
              <a:t>Whole-tree harvesting system</a:t>
            </a:r>
          </a:p>
        </p:txBody>
      </p:sp>
      <p:sp>
        <p:nvSpPr>
          <p:cNvPr id="4" name="Date Placeholder 3"/>
          <p:cNvSpPr>
            <a:spLocks noGrp="1"/>
          </p:cNvSpPr>
          <p:nvPr>
            <p:ph type="dt" sz="half" idx="10"/>
          </p:nvPr>
        </p:nvSpPr>
        <p:spPr/>
        <p:txBody>
          <a:bodyPr/>
          <a:lstStyle/>
          <a:p>
            <a:fld id="{7708831E-F828-4253-86DE-E6649CC3BE38}" type="datetime4">
              <a:rPr lang="en-US" altLang="en-US" smtClean="0"/>
              <a:pPr/>
              <a:t>September 2, 2016</a:t>
            </a:fld>
            <a:endParaRPr lang="en-US" altLang="en-US"/>
          </a:p>
        </p:txBody>
      </p:sp>
      <p:sp>
        <p:nvSpPr>
          <p:cNvPr id="5" name="Slide Number Placeholder 4"/>
          <p:cNvSpPr>
            <a:spLocks noGrp="1"/>
          </p:cNvSpPr>
          <p:nvPr>
            <p:ph type="sldNum" sz="quarter" idx="11"/>
          </p:nvPr>
        </p:nvSpPr>
        <p:spPr/>
        <p:txBody>
          <a:bodyPr/>
          <a:lstStyle/>
          <a:p>
            <a:fld id="{EEE3E280-AA68-4E5B-9C5E-24BADCF7FC88}" type="slidenum">
              <a:rPr lang="en-US" altLang="en-US" smtClean="0"/>
              <a:pPr/>
              <a:t>10</a:t>
            </a:fld>
            <a:endParaRPr lang="en-US" altLang="en-US"/>
          </a:p>
        </p:txBody>
      </p:sp>
      <p:pic>
        <p:nvPicPr>
          <p:cNvPr id="6" name="Picture 5"/>
          <p:cNvPicPr>
            <a:picLocks noChangeAspect="1"/>
          </p:cNvPicPr>
          <p:nvPr/>
        </p:nvPicPr>
        <p:blipFill>
          <a:blip r:embed="rId2"/>
          <a:stretch>
            <a:fillRect/>
          </a:stretch>
        </p:blipFill>
        <p:spPr>
          <a:xfrm>
            <a:off x="457200" y="1905670"/>
            <a:ext cx="7900450" cy="1793493"/>
          </a:xfrm>
          <a:prstGeom prst="rect">
            <a:avLst/>
          </a:prstGeom>
          <a:solidFill>
            <a:schemeClr val="accent2"/>
          </a:solidFill>
          <a:ln>
            <a:solidFill>
              <a:schemeClr val="tx1"/>
            </a:solidFill>
          </a:ln>
        </p:spPr>
      </p:pic>
    </p:spTree>
    <p:extLst>
      <p:ext uri="{BB962C8B-B14F-4D97-AF65-F5344CB8AC3E}">
        <p14:creationId xmlns:p14="http://schemas.microsoft.com/office/powerpoint/2010/main" val="176988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xEl>
                                              <p:pRg st="7" end="7"/>
                                            </p:txEl>
                                          </p:spTgt>
                                        </p:tgtEl>
                                        <p:attrNameLst>
                                          <p:attrName>style.visibility</p:attrName>
                                        </p:attrNameLst>
                                      </p:cBhvr>
                                      <p:to>
                                        <p:strVal val="visible"/>
                                      </p:to>
                                    </p:set>
                                    <p:animEffect transition="in" filter="fade">
                                      <p:cBhvr>
                                        <p:cTn id="20" dur="500"/>
                                        <p:tgtEl>
                                          <p:spTgt spid="3">
                                            <p:txEl>
                                              <p:pRg st="7" end="7"/>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animEffect transition="in" filter="fade">
                                      <p:cBhvr>
                                        <p:cTn id="23"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2"/>
          <a:stretch>
            <a:fillRect/>
          </a:stretch>
        </p:blipFill>
        <p:spPr>
          <a:xfrm>
            <a:off x="457200" y="1715140"/>
            <a:ext cx="4005263" cy="1505045"/>
          </a:xfrm>
          <a:ln>
            <a:solidFill>
              <a:schemeClr val="tx1"/>
            </a:solidFill>
          </a:ln>
        </p:spPr>
      </p:pic>
      <p:pic>
        <p:nvPicPr>
          <p:cNvPr id="9" name="Content Placeholder 8"/>
          <p:cNvPicPr>
            <a:picLocks noGrp="1" noChangeAspect="1"/>
          </p:cNvPicPr>
          <p:nvPr>
            <p:ph idx="10"/>
          </p:nvPr>
        </p:nvPicPr>
        <p:blipFill>
          <a:blip r:embed="rId3"/>
          <a:stretch>
            <a:fillRect/>
          </a:stretch>
        </p:blipFill>
        <p:spPr>
          <a:xfrm>
            <a:off x="4691063" y="1714502"/>
            <a:ext cx="4005262" cy="1506322"/>
          </a:xfrm>
          <a:ln>
            <a:solidFill>
              <a:schemeClr val="tx1"/>
            </a:solidFill>
          </a:ln>
        </p:spPr>
      </p:pic>
      <p:sp>
        <p:nvSpPr>
          <p:cNvPr id="2" name="Title 1"/>
          <p:cNvSpPr>
            <a:spLocks noGrp="1"/>
          </p:cNvSpPr>
          <p:nvPr>
            <p:ph type="title"/>
          </p:nvPr>
        </p:nvSpPr>
        <p:spPr/>
        <p:txBody>
          <a:bodyPr/>
          <a:lstStyle/>
          <a:p>
            <a:r>
              <a:rPr lang="en-US" dirty="0"/>
              <a:t>Harvesting Systems</a:t>
            </a:r>
          </a:p>
        </p:txBody>
      </p:sp>
      <p:sp>
        <p:nvSpPr>
          <p:cNvPr id="4" name="Date Placeholder 3"/>
          <p:cNvSpPr>
            <a:spLocks noGrp="1"/>
          </p:cNvSpPr>
          <p:nvPr>
            <p:ph type="dt" sz="half" idx="11"/>
          </p:nvPr>
        </p:nvSpPr>
        <p:spPr/>
        <p:txBody>
          <a:bodyPr/>
          <a:lstStyle/>
          <a:p>
            <a:fld id="{7708831E-F828-4253-86DE-E6649CC3BE38}" type="datetime4">
              <a:rPr lang="en-US" altLang="en-US" smtClean="0"/>
              <a:pPr/>
              <a:t>September 2, 2016</a:t>
            </a:fld>
            <a:endParaRPr lang="en-US" altLang="en-US"/>
          </a:p>
        </p:txBody>
      </p:sp>
      <p:sp>
        <p:nvSpPr>
          <p:cNvPr id="5" name="Slide Number Placeholder 4"/>
          <p:cNvSpPr>
            <a:spLocks noGrp="1"/>
          </p:cNvSpPr>
          <p:nvPr>
            <p:ph type="sldNum" sz="quarter" idx="12"/>
          </p:nvPr>
        </p:nvSpPr>
        <p:spPr/>
        <p:txBody>
          <a:bodyPr/>
          <a:lstStyle/>
          <a:p>
            <a:fld id="{EEE3E280-AA68-4E5B-9C5E-24BADCF7FC88}" type="slidenum">
              <a:rPr lang="en-US" altLang="en-US" smtClean="0"/>
              <a:pPr/>
              <a:t>11</a:t>
            </a:fld>
            <a:endParaRPr lang="en-US" altLang="en-US"/>
          </a:p>
        </p:txBody>
      </p:sp>
      <p:sp>
        <p:nvSpPr>
          <p:cNvPr id="3" name="TextBox 2"/>
          <p:cNvSpPr txBox="1"/>
          <p:nvPr/>
        </p:nvSpPr>
        <p:spPr>
          <a:xfrm>
            <a:off x="457200" y="1143000"/>
            <a:ext cx="4005263" cy="369332"/>
          </a:xfrm>
          <a:prstGeom prst="rect">
            <a:avLst/>
          </a:prstGeom>
          <a:noFill/>
        </p:spPr>
        <p:txBody>
          <a:bodyPr wrap="square" rtlCol="0">
            <a:spAutoFit/>
          </a:bodyPr>
          <a:lstStyle/>
          <a:p>
            <a:pPr marL="285750" indent="-285750">
              <a:buFont typeface="Arial" panose="020B0604020202020204" pitchFamily="34" charset="0"/>
              <a:buChar char="•"/>
            </a:pPr>
            <a:r>
              <a:rPr lang="en-US" dirty="0"/>
              <a:t>Lop-and-scatter system</a:t>
            </a:r>
          </a:p>
        </p:txBody>
      </p:sp>
      <p:sp>
        <p:nvSpPr>
          <p:cNvPr id="11" name="TextBox 10"/>
          <p:cNvSpPr txBox="1"/>
          <p:nvPr/>
        </p:nvSpPr>
        <p:spPr>
          <a:xfrm>
            <a:off x="4691063" y="1143000"/>
            <a:ext cx="4005263" cy="369332"/>
          </a:xfrm>
          <a:prstGeom prst="rect">
            <a:avLst/>
          </a:prstGeom>
          <a:noFill/>
        </p:spPr>
        <p:txBody>
          <a:bodyPr wrap="square" rtlCol="0">
            <a:spAutoFit/>
          </a:bodyPr>
          <a:lstStyle/>
          <a:p>
            <a:pPr marL="285750" indent="-285750">
              <a:buFont typeface="Arial" panose="020B0604020202020204" pitchFamily="34" charset="0"/>
              <a:buChar char="•"/>
            </a:pPr>
            <a:r>
              <a:rPr lang="en-US" dirty="0"/>
              <a:t>Whole-tree harvesting system</a:t>
            </a:r>
          </a:p>
        </p:txBody>
      </p:sp>
      <p:pic>
        <p:nvPicPr>
          <p:cNvPr id="10" name="Picture 9" descr="C:\Users\shej\Desktop\OSU courses\IE563\Project\Reports\photo\site scene.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63912" y="3564186"/>
            <a:ext cx="7026399" cy="1830773"/>
          </a:xfrm>
          <a:prstGeom prst="rect">
            <a:avLst/>
          </a:prstGeom>
          <a:noFill/>
          <a:ln>
            <a:solidFill>
              <a:schemeClr val="bg2"/>
            </a:solidFill>
          </a:ln>
        </p:spPr>
      </p:pic>
    </p:spTree>
    <p:extLst>
      <p:ext uri="{BB962C8B-B14F-4D97-AF65-F5344CB8AC3E}">
        <p14:creationId xmlns:p14="http://schemas.microsoft.com/office/powerpoint/2010/main" val="274380320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441305"/>
            <a:ext cx="4005263" cy="3098199"/>
          </a:xfrm>
        </p:spPr>
      </p:pic>
      <mc:AlternateContent xmlns:mc="http://schemas.openxmlformats.org/markup-compatibility/2006">
        <mc:Choice xmlns:a14="http://schemas.microsoft.com/office/drawing/2010/main" Requires="a14">
          <p:sp>
            <p:nvSpPr>
              <p:cNvPr id="3" name="Content Placeholder 2"/>
              <p:cNvSpPr>
                <a:spLocks noGrp="1"/>
              </p:cNvSpPr>
              <p:nvPr>
                <p:ph idx="10"/>
              </p:nvPr>
            </p:nvSpPr>
            <p:spPr>
              <a:xfrm>
                <a:off x="4690872" y="1371600"/>
                <a:ext cx="4005072" cy="3649287"/>
              </a:xfrm>
            </p:spPr>
            <p:txBody>
              <a:bodyPr/>
              <a:lstStyle/>
              <a:p>
                <a:r>
                  <a:rPr lang="en-US" dirty="0"/>
                  <a:t>Harvesting </a:t>
                </a:r>
                <a:r>
                  <a:rPr lang="en-US" dirty="0" smtClean="0"/>
                  <a:t>site</a:t>
                </a:r>
              </a:p>
              <a:p>
                <a:pPr lvl="1"/>
                <a:r>
                  <a:rPr lang="en-US" dirty="0" smtClean="0"/>
                  <a:t>Colorado State Forest State Park</a:t>
                </a:r>
              </a:p>
              <a:p>
                <a:pPr lvl="1"/>
                <a:r>
                  <a:rPr lang="en-US" dirty="0" smtClean="0"/>
                  <a:t>Mortality rate: 43.50%</a:t>
                </a:r>
              </a:p>
              <a:p>
                <a:pPr lvl="1"/>
                <a:r>
                  <a:rPr lang="en-US" dirty="0" smtClean="0"/>
                  <a:t>Avg. DBH: 22.33 cm</a:t>
                </a:r>
              </a:p>
              <a:p>
                <a:pPr lvl="1"/>
                <a:r>
                  <a:rPr lang="en-US" dirty="0" smtClean="0"/>
                  <a:t>Avg. </a:t>
                </a:r>
                <a:r>
                  <a:rPr lang="en-US" dirty="0" smtClean="0"/>
                  <a:t>height: 19.05 m</a:t>
                </a:r>
              </a:p>
              <a:p>
                <a:r>
                  <a:rPr lang="en-US" dirty="0" smtClean="0"/>
                  <a:t>Harvesting attributes</a:t>
                </a:r>
                <a:endParaRPr lang="en-US" dirty="0"/>
              </a:p>
              <a:p>
                <a:pPr lvl="1"/>
                <a:r>
                  <a:rPr lang="en-US" dirty="0"/>
                  <a:t>627 harvest units</a:t>
                </a:r>
              </a:p>
              <a:p>
                <a:pPr lvl="1"/>
                <a:r>
                  <a:rPr lang="en-US" dirty="0"/>
                  <a:t>251 LS, 22.43 </a:t>
                </a:r>
                <a14:m>
                  <m:oMath xmlns:m="http://schemas.openxmlformats.org/officeDocument/2006/math">
                    <m:r>
                      <a:rPr lang="en-US" i="1" smtClean="0">
                        <a:latin typeface="Cambria Math" panose="02040503050406030204" pitchFamily="18" charset="0"/>
                        <a:ea typeface="Cambria Math" panose="02040503050406030204" pitchFamily="18" charset="0"/>
                      </a:rPr>
                      <m:t>~</m:t>
                    </m:r>
                  </m:oMath>
                </a14:m>
                <a:r>
                  <a:rPr lang="en-US" dirty="0"/>
                  <a:t> 122.64 $/BDT</a:t>
                </a:r>
              </a:p>
              <a:p>
                <a:pPr lvl="1"/>
                <a:r>
                  <a:rPr lang="en-US" dirty="0"/>
                  <a:t>376 WT, 20.66 </a:t>
                </a:r>
                <a14:m>
                  <m:oMath xmlns:m="http://schemas.openxmlformats.org/officeDocument/2006/math">
                    <m:r>
                      <a:rPr lang="en-US" i="1">
                        <a:latin typeface="Cambria Math" panose="02040503050406030204" pitchFamily="18" charset="0"/>
                        <a:ea typeface="Cambria Math" panose="02040503050406030204" pitchFamily="18" charset="0"/>
                      </a:rPr>
                      <m:t>~</m:t>
                    </m:r>
                  </m:oMath>
                </a14:m>
                <a:r>
                  <a:rPr lang="en-US" dirty="0"/>
                  <a:t> 158.82 $/</a:t>
                </a:r>
                <a:r>
                  <a:rPr lang="en-US" dirty="0" smtClean="0"/>
                  <a:t>BDT</a:t>
                </a:r>
                <a:endParaRPr lang="en-US" dirty="0"/>
              </a:p>
            </p:txBody>
          </p:sp>
        </mc:Choice>
        <mc:Fallback>
          <p:sp>
            <p:nvSpPr>
              <p:cNvPr id="3" name="Content Placeholder 2"/>
              <p:cNvSpPr>
                <a:spLocks noGrp="1" noRot="1" noChangeAspect="1" noMove="1" noResize="1" noEditPoints="1" noAdjustHandles="1" noChangeArrowheads="1" noChangeShapeType="1" noTextEdit="1"/>
              </p:cNvSpPr>
              <p:nvPr>
                <p:ph idx="10"/>
              </p:nvPr>
            </p:nvSpPr>
            <p:spPr>
              <a:xfrm>
                <a:off x="4690872" y="1371600"/>
                <a:ext cx="4005072" cy="3649287"/>
              </a:xfrm>
              <a:blipFill rotWithShape="0">
                <a:blip r:embed="rId3"/>
                <a:stretch>
                  <a:fillRect l="-2131" t="-1336" r="-457"/>
                </a:stretch>
              </a:blipFill>
            </p:spPr>
            <p:txBody>
              <a:bodyPr/>
              <a:lstStyle/>
              <a:p>
                <a:r>
                  <a:rPr lang="en-US">
                    <a:noFill/>
                  </a:rPr>
                  <a:t> </a:t>
                </a:r>
              </a:p>
            </p:txBody>
          </p:sp>
        </mc:Fallback>
      </mc:AlternateContent>
      <p:sp>
        <p:nvSpPr>
          <p:cNvPr id="4" name="Title 3"/>
          <p:cNvSpPr>
            <a:spLocks noGrp="1"/>
          </p:cNvSpPr>
          <p:nvPr>
            <p:ph type="title"/>
          </p:nvPr>
        </p:nvSpPr>
        <p:spPr/>
        <p:txBody>
          <a:bodyPr/>
          <a:lstStyle/>
          <a:p>
            <a:r>
              <a:rPr lang="en-US" dirty="0"/>
              <a:t>Study Site</a:t>
            </a:r>
          </a:p>
        </p:txBody>
      </p:sp>
      <p:sp>
        <p:nvSpPr>
          <p:cNvPr id="5" name="Date Placeholder 4"/>
          <p:cNvSpPr>
            <a:spLocks noGrp="1"/>
          </p:cNvSpPr>
          <p:nvPr>
            <p:ph type="dt" sz="half" idx="11"/>
          </p:nvPr>
        </p:nvSpPr>
        <p:spPr/>
        <p:txBody>
          <a:bodyPr/>
          <a:lstStyle/>
          <a:p>
            <a:fld id="{A1F4176E-54C6-420B-B086-05F588A6C7E8}" type="datetime4">
              <a:rPr lang="en-US" altLang="en-US" smtClean="0"/>
              <a:pPr/>
              <a:t>September 2, 2016</a:t>
            </a:fld>
            <a:endParaRPr lang="en-US" altLang="en-US"/>
          </a:p>
        </p:txBody>
      </p:sp>
      <p:sp>
        <p:nvSpPr>
          <p:cNvPr id="6" name="Slide Number Placeholder 5"/>
          <p:cNvSpPr>
            <a:spLocks noGrp="1"/>
          </p:cNvSpPr>
          <p:nvPr>
            <p:ph type="sldNum" sz="quarter" idx="12"/>
          </p:nvPr>
        </p:nvSpPr>
        <p:spPr/>
        <p:txBody>
          <a:bodyPr/>
          <a:lstStyle/>
          <a:p>
            <a:fld id="{38C78A0F-941C-4D91-BCE8-B1A5DE1ED63B}" type="slidenum">
              <a:rPr lang="en-US" altLang="en-US" smtClean="0"/>
              <a:pPr/>
              <a:t>12</a:t>
            </a:fld>
            <a:endParaRPr lang="en-US" altLang="en-US"/>
          </a:p>
        </p:txBody>
      </p:sp>
      <p:sp>
        <p:nvSpPr>
          <p:cNvPr id="2" name="Rectangle 1"/>
          <p:cNvSpPr/>
          <p:nvPr/>
        </p:nvSpPr>
        <p:spPr>
          <a:xfrm>
            <a:off x="457200" y="4619033"/>
            <a:ext cx="4572000" cy="646331"/>
          </a:xfrm>
          <a:prstGeom prst="rect">
            <a:avLst/>
          </a:prstGeom>
        </p:spPr>
        <p:txBody>
          <a:bodyPr>
            <a:spAutoFit/>
          </a:bodyPr>
          <a:lstStyle/>
          <a:p>
            <a:r>
              <a:rPr lang="en-US" dirty="0"/>
              <a:t>Timber production: </a:t>
            </a:r>
            <a:r>
              <a:rPr lang="en-US" dirty="0" err="1"/>
              <a:t>sawlogs</a:t>
            </a:r>
            <a:endParaRPr lang="en-US" dirty="0"/>
          </a:p>
          <a:p>
            <a:r>
              <a:rPr lang="en-US" dirty="0"/>
              <a:t>Biomass: logging residues</a:t>
            </a:r>
            <a:endParaRPr lang="en-US" dirty="0"/>
          </a:p>
        </p:txBody>
      </p:sp>
    </p:spTree>
    <p:extLst>
      <p:ext uri="{BB962C8B-B14F-4D97-AF65-F5344CB8AC3E}">
        <p14:creationId xmlns:p14="http://schemas.microsoft.com/office/powerpoint/2010/main" val="215879738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fade">
                                      <p:cBhvr>
                                        <p:cTn id="30" dur="500"/>
                                        <p:tgtEl>
                                          <p:spTgt spid="3">
                                            <p:txEl>
                                              <p:pRg st="7" end="7"/>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Effect transition="in" filter="fade">
                                      <p:cBhvr>
                                        <p:cTn id="33"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Framework</a:t>
            </a:r>
          </a:p>
        </p:txBody>
      </p:sp>
      <p:pic>
        <p:nvPicPr>
          <p:cNvPr id="6" name="Content Placeholder 5"/>
          <p:cNvPicPr>
            <a:picLocks noGrp="1" noChangeAspect="1"/>
          </p:cNvPicPr>
          <p:nvPr>
            <p:ph idx="1"/>
          </p:nvPr>
        </p:nvPicPr>
        <p:blipFill>
          <a:blip r:embed="rId2"/>
          <a:stretch>
            <a:fillRect/>
          </a:stretch>
        </p:blipFill>
        <p:spPr>
          <a:xfrm>
            <a:off x="457200" y="2508491"/>
            <a:ext cx="8229600" cy="2851011"/>
          </a:xfrm>
        </p:spPr>
      </p:pic>
      <p:sp>
        <p:nvSpPr>
          <p:cNvPr id="4" name="Date Placeholder 3"/>
          <p:cNvSpPr>
            <a:spLocks noGrp="1"/>
          </p:cNvSpPr>
          <p:nvPr>
            <p:ph type="dt" sz="half" idx="10"/>
          </p:nvPr>
        </p:nvSpPr>
        <p:spPr/>
        <p:txBody>
          <a:bodyPr/>
          <a:lstStyle/>
          <a:p>
            <a:fld id="{7708831E-F828-4253-86DE-E6649CC3BE38}" type="datetime4">
              <a:rPr lang="en-US" altLang="en-US" smtClean="0"/>
              <a:pPr/>
              <a:t>September 2, 2016</a:t>
            </a:fld>
            <a:endParaRPr lang="en-US" altLang="en-US"/>
          </a:p>
        </p:txBody>
      </p:sp>
      <p:sp>
        <p:nvSpPr>
          <p:cNvPr id="5" name="Slide Number Placeholder 4"/>
          <p:cNvSpPr>
            <a:spLocks noGrp="1"/>
          </p:cNvSpPr>
          <p:nvPr>
            <p:ph type="sldNum" sz="quarter" idx="11"/>
          </p:nvPr>
        </p:nvSpPr>
        <p:spPr/>
        <p:txBody>
          <a:bodyPr/>
          <a:lstStyle/>
          <a:p>
            <a:fld id="{EEE3E280-AA68-4E5B-9C5E-24BADCF7FC88}" type="slidenum">
              <a:rPr lang="en-US" altLang="en-US" smtClean="0"/>
              <a:pPr/>
              <a:t>13</a:t>
            </a:fld>
            <a:endParaRPr lang="en-US" altLang="en-US"/>
          </a:p>
        </p:txBody>
      </p:sp>
      <p:sp>
        <p:nvSpPr>
          <p:cNvPr id="3" name="TextBox 2"/>
          <p:cNvSpPr txBox="1"/>
          <p:nvPr/>
        </p:nvSpPr>
        <p:spPr>
          <a:xfrm>
            <a:off x="731519" y="1080655"/>
            <a:ext cx="7032568" cy="1477328"/>
          </a:xfrm>
          <a:prstGeom prst="rect">
            <a:avLst/>
          </a:prstGeom>
          <a:noFill/>
        </p:spPr>
        <p:txBody>
          <a:bodyPr wrap="square" rtlCol="0">
            <a:spAutoFit/>
          </a:bodyPr>
          <a:lstStyle/>
          <a:p>
            <a:r>
              <a:rPr lang="en-US" sz="2400" dirty="0">
                <a:solidFill>
                  <a:srgbClr val="595959"/>
                </a:solidFill>
                <a:latin typeface="Calibri"/>
                <a:cs typeface="Calibri"/>
              </a:rPr>
              <a:t>All products transported to Walden, CO for processing</a:t>
            </a:r>
          </a:p>
          <a:p>
            <a:r>
              <a:rPr lang="en-US" sz="2400" dirty="0">
                <a:solidFill>
                  <a:srgbClr val="595959"/>
                </a:solidFill>
                <a:latin typeface="Calibri"/>
                <a:cs typeface="Calibri"/>
              </a:rPr>
              <a:t>One sawmill: lumber production</a:t>
            </a:r>
          </a:p>
          <a:p>
            <a:r>
              <a:rPr lang="en-US" sz="2400" dirty="0">
                <a:solidFill>
                  <a:srgbClr val="595959"/>
                </a:solidFill>
                <a:latin typeface="Calibri"/>
                <a:cs typeface="Calibri"/>
              </a:rPr>
              <a:t>One wood pellet plant: pellet production</a:t>
            </a:r>
          </a:p>
          <a:p>
            <a:endParaRPr lang="en-US" dirty="0"/>
          </a:p>
        </p:txBody>
      </p:sp>
    </p:spTree>
    <p:extLst>
      <p:ext uri="{BB962C8B-B14F-4D97-AF65-F5344CB8AC3E}">
        <p14:creationId xmlns:p14="http://schemas.microsoft.com/office/powerpoint/2010/main" val="31797117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2×4 stud</a:t>
            </a:r>
          </a:p>
          <a:p>
            <a:r>
              <a:rPr lang="en-US" dirty="0"/>
              <a:t>Lumber dimension 2 inches thick, 4 inches wide, and 8 feet long. </a:t>
            </a:r>
            <a:endParaRPr lang="en-US" dirty="0" smtClean="0"/>
          </a:p>
          <a:p>
            <a:pPr lvl="1"/>
            <a:r>
              <a:rPr lang="en-US" dirty="0" smtClean="0"/>
              <a:t>Approximately </a:t>
            </a:r>
            <a:r>
              <a:rPr lang="en-US" dirty="0"/>
              <a:t>0.444 ft</a:t>
            </a:r>
            <a:r>
              <a:rPr lang="en-US" baseline="30000" dirty="0"/>
              <a:t>3</a:t>
            </a:r>
            <a:r>
              <a:rPr lang="en-US" dirty="0"/>
              <a:t> or 0.0126 m</a:t>
            </a:r>
            <a:r>
              <a:rPr lang="en-US" baseline="30000" dirty="0"/>
              <a:t>3</a:t>
            </a:r>
            <a:endParaRPr lang="en-US" dirty="0"/>
          </a:p>
          <a:p>
            <a:endParaRPr lang="en-US" dirty="0"/>
          </a:p>
        </p:txBody>
      </p:sp>
      <p:pic>
        <p:nvPicPr>
          <p:cNvPr id="9" name="Picture Placeholder 8"/>
          <p:cNvPicPr>
            <a:picLocks noGrp="1" noChangeAspect="1"/>
          </p:cNvPicPr>
          <p:nvPr>
            <p:ph type="pic" sz="quarter" idx="10"/>
          </p:nvPr>
        </p:nvPicPr>
        <p:blipFill>
          <a:blip r:embed="rId2"/>
          <a:srcRect l="8465" r="8465"/>
          <a:stretch>
            <a:fillRect/>
          </a:stretch>
        </p:blipFill>
        <p:spPr>
          <a:xfrm>
            <a:off x="4897412" y="1371600"/>
            <a:ext cx="3443830" cy="3848986"/>
          </a:xfrm>
        </p:spPr>
      </p:pic>
      <p:sp>
        <p:nvSpPr>
          <p:cNvPr id="2" name="Title 1"/>
          <p:cNvSpPr>
            <a:spLocks noGrp="1"/>
          </p:cNvSpPr>
          <p:nvPr>
            <p:ph type="title"/>
          </p:nvPr>
        </p:nvSpPr>
        <p:spPr/>
        <p:txBody>
          <a:bodyPr/>
          <a:lstStyle/>
          <a:p>
            <a:r>
              <a:rPr lang="en-US" dirty="0"/>
              <a:t>Lumber</a:t>
            </a:r>
          </a:p>
        </p:txBody>
      </p:sp>
      <p:sp>
        <p:nvSpPr>
          <p:cNvPr id="4" name="Date Placeholder 3"/>
          <p:cNvSpPr>
            <a:spLocks noGrp="1"/>
          </p:cNvSpPr>
          <p:nvPr>
            <p:ph type="dt" sz="half" idx="11"/>
          </p:nvPr>
        </p:nvSpPr>
        <p:spPr/>
        <p:txBody>
          <a:bodyPr/>
          <a:lstStyle/>
          <a:p>
            <a:fld id="{7708831E-F828-4253-86DE-E6649CC3BE38}" type="datetime4">
              <a:rPr lang="en-US" altLang="en-US" smtClean="0"/>
              <a:pPr/>
              <a:t>September 2, 2016</a:t>
            </a:fld>
            <a:endParaRPr lang="en-US" altLang="en-US"/>
          </a:p>
        </p:txBody>
      </p:sp>
      <p:sp>
        <p:nvSpPr>
          <p:cNvPr id="5" name="Slide Number Placeholder 4"/>
          <p:cNvSpPr>
            <a:spLocks noGrp="1"/>
          </p:cNvSpPr>
          <p:nvPr>
            <p:ph type="sldNum" sz="quarter" idx="12"/>
          </p:nvPr>
        </p:nvSpPr>
        <p:spPr/>
        <p:txBody>
          <a:bodyPr/>
          <a:lstStyle/>
          <a:p>
            <a:fld id="{EEE3E280-AA68-4E5B-9C5E-24BADCF7FC88}" type="slidenum">
              <a:rPr lang="en-US" altLang="en-US" smtClean="0"/>
              <a:pPr/>
              <a:t>14</a:t>
            </a:fld>
            <a:endParaRPr lang="en-US" altLang="en-US"/>
          </a:p>
        </p:txBody>
      </p:sp>
      <p:sp>
        <p:nvSpPr>
          <p:cNvPr id="7" name="Rectangle 6"/>
          <p:cNvSpPr/>
          <p:nvPr/>
        </p:nvSpPr>
        <p:spPr>
          <a:xfrm>
            <a:off x="4800600" y="5326075"/>
            <a:ext cx="3540642" cy="246221"/>
          </a:xfrm>
          <a:prstGeom prst="rect">
            <a:avLst/>
          </a:prstGeom>
        </p:spPr>
        <p:txBody>
          <a:bodyPr wrap="square">
            <a:spAutoFit/>
          </a:bodyPr>
          <a:lstStyle/>
          <a:p>
            <a:r>
              <a:rPr lang="en-US" sz="1000" dirty="0"/>
              <a:t>https://commons.wikimedia.org/w/index.php?curid=4192223</a:t>
            </a:r>
          </a:p>
        </p:txBody>
      </p:sp>
    </p:spTree>
    <p:extLst>
      <p:ext uri="{BB962C8B-B14F-4D97-AF65-F5344CB8AC3E}">
        <p14:creationId xmlns:p14="http://schemas.microsoft.com/office/powerpoint/2010/main" val="143175184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p:txBody>
          <a:bodyPr/>
          <a:lstStyle/>
          <a:p>
            <a:r>
              <a:rPr lang="en-US" altLang="en-US" dirty="0">
                <a:latin typeface="Cambria" panose="02040503050406030204" pitchFamily="18" charset="0"/>
              </a:rPr>
              <a:t>Wood Pellets</a:t>
            </a:r>
            <a:endParaRPr altLang="en-US" dirty="0">
              <a:latin typeface="Cambria" panose="02040503050406030204" pitchFamily="18" charset="0"/>
            </a:endParaRPr>
          </a:p>
        </p:txBody>
      </p:sp>
      <p:pic>
        <p:nvPicPr>
          <p:cNvPr id="9" name="Picture Placeholder 8"/>
          <p:cNvPicPr>
            <a:picLocks noGrp="1" noChangeAspect="1"/>
          </p:cNvPicPr>
          <p:nvPr>
            <p:ph type="pic" sz="quarter" idx="10"/>
          </p:nvPr>
        </p:nvPicPr>
        <p:blipFill>
          <a:blip r:embed="rId2"/>
          <a:srcRect l="4860" r="4860"/>
          <a:stretch>
            <a:fillRect/>
          </a:stretch>
        </p:blipFill>
        <p:spPr>
          <a:xfrm>
            <a:off x="5818658" y="1211049"/>
            <a:ext cx="2514600" cy="2057400"/>
          </a:xfrm>
        </p:spPr>
      </p:pic>
      <p:pic>
        <p:nvPicPr>
          <p:cNvPr id="10" name="Picture Placeholder 9"/>
          <p:cNvPicPr>
            <a:picLocks noGrp="1" noChangeAspect="1"/>
          </p:cNvPicPr>
          <p:nvPr>
            <p:ph type="pic" sz="quarter" idx="11"/>
          </p:nvPr>
        </p:nvPicPr>
        <p:blipFill>
          <a:blip r:embed="rId3"/>
          <a:srcRect l="19444" r="19444"/>
          <a:stretch>
            <a:fillRect/>
          </a:stretch>
        </p:blipFill>
        <p:spPr>
          <a:xfrm>
            <a:off x="5818658" y="3461975"/>
            <a:ext cx="2514600" cy="2057400"/>
          </a:xfrm>
        </p:spPr>
      </p:pic>
      <p:sp>
        <p:nvSpPr>
          <p:cNvPr id="20483" name="Date Placeholder 3"/>
          <p:cNvSpPr>
            <a:spLocks noGrp="1"/>
          </p:cNvSpPr>
          <p:nvPr>
            <p:ph type="dt" sz="half"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Palatino" charset="0"/>
                <a:ea typeface="MS PGothic" panose="020B0600070205080204" pitchFamily="34" charset="-128"/>
              </a:defRPr>
            </a:lvl1pPr>
            <a:lvl2pPr marL="742950" indent="-285750">
              <a:defRPr>
                <a:solidFill>
                  <a:schemeClr val="tx1"/>
                </a:solidFill>
                <a:latin typeface="Palatino" charset="0"/>
                <a:ea typeface="MS PGothic" panose="020B0600070205080204" pitchFamily="34" charset="-128"/>
              </a:defRPr>
            </a:lvl2pPr>
            <a:lvl3pPr marL="1143000" indent="-228600">
              <a:defRPr>
                <a:solidFill>
                  <a:schemeClr val="tx1"/>
                </a:solidFill>
                <a:latin typeface="Palatino" charset="0"/>
                <a:ea typeface="MS PGothic" panose="020B0600070205080204" pitchFamily="34" charset="-128"/>
              </a:defRPr>
            </a:lvl3pPr>
            <a:lvl4pPr marL="1600200" indent="-228600">
              <a:defRPr>
                <a:solidFill>
                  <a:schemeClr val="tx1"/>
                </a:solidFill>
                <a:latin typeface="Palatino" charset="0"/>
                <a:ea typeface="MS PGothic" panose="020B0600070205080204" pitchFamily="34" charset="-128"/>
              </a:defRPr>
            </a:lvl4pPr>
            <a:lvl5pPr marL="2057400" indent="-228600">
              <a:defRPr>
                <a:solidFill>
                  <a:schemeClr val="tx1"/>
                </a:solidFill>
                <a:latin typeface="Palatino" charset="0"/>
                <a:ea typeface="MS PGothic" panose="020B0600070205080204" pitchFamily="34" charset="-128"/>
              </a:defRPr>
            </a:lvl5pPr>
            <a:lvl6pPr marL="2514600" indent="-228600" defTabSz="457200" fontAlgn="base">
              <a:spcBef>
                <a:spcPct val="0"/>
              </a:spcBef>
              <a:spcAft>
                <a:spcPct val="0"/>
              </a:spcAft>
              <a:defRPr>
                <a:solidFill>
                  <a:schemeClr val="tx1"/>
                </a:solidFill>
                <a:latin typeface="Palatino" charset="0"/>
                <a:ea typeface="MS PGothic" panose="020B0600070205080204" pitchFamily="34" charset="-128"/>
              </a:defRPr>
            </a:lvl6pPr>
            <a:lvl7pPr marL="2971800" indent="-228600" defTabSz="457200" fontAlgn="base">
              <a:spcBef>
                <a:spcPct val="0"/>
              </a:spcBef>
              <a:spcAft>
                <a:spcPct val="0"/>
              </a:spcAft>
              <a:defRPr>
                <a:solidFill>
                  <a:schemeClr val="tx1"/>
                </a:solidFill>
                <a:latin typeface="Palatino" charset="0"/>
                <a:ea typeface="MS PGothic" panose="020B0600070205080204" pitchFamily="34" charset="-128"/>
              </a:defRPr>
            </a:lvl7pPr>
            <a:lvl8pPr marL="3429000" indent="-228600" defTabSz="457200" fontAlgn="base">
              <a:spcBef>
                <a:spcPct val="0"/>
              </a:spcBef>
              <a:spcAft>
                <a:spcPct val="0"/>
              </a:spcAft>
              <a:defRPr>
                <a:solidFill>
                  <a:schemeClr val="tx1"/>
                </a:solidFill>
                <a:latin typeface="Palatino" charset="0"/>
                <a:ea typeface="MS PGothic" panose="020B0600070205080204" pitchFamily="34" charset="-128"/>
              </a:defRPr>
            </a:lvl8pPr>
            <a:lvl9pPr marL="3886200" indent="-228600" defTabSz="457200" fontAlgn="base">
              <a:spcBef>
                <a:spcPct val="0"/>
              </a:spcBef>
              <a:spcAft>
                <a:spcPct val="0"/>
              </a:spcAft>
              <a:defRPr>
                <a:solidFill>
                  <a:schemeClr val="tx1"/>
                </a:solidFill>
                <a:latin typeface="Palatino" charset="0"/>
                <a:ea typeface="MS PGothic" panose="020B0600070205080204" pitchFamily="34" charset="-128"/>
              </a:defRPr>
            </a:lvl9pPr>
          </a:lstStyle>
          <a:p>
            <a:fld id="{980AA081-78D7-48E5-B7C5-9795704CB2A2}" type="datetime4">
              <a:rPr lang="en-US" altLang="en-US">
                <a:solidFill>
                  <a:srgbClr val="717171"/>
                </a:solidFill>
                <a:latin typeface="Calibri" panose="020F0502020204030204" pitchFamily="34" charset="0"/>
              </a:rPr>
              <a:pPr/>
              <a:t>September 2, 2016</a:t>
            </a:fld>
            <a:endParaRPr lang="en-US" altLang="en-US">
              <a:solidFill>
                <a:srgbClr val="717171"/>
              </a:solidFill>
              <a:latin typeface="Calibri" panose="020F0502020204030204" pitchFamily="34" charset="0"/>
            </a:endParaRPr>
          </a:p>
        </p:txBody>
      </p:sp>
      <p:sp>
        <p:nvSpPr>
          <p:cNvPr id="20484" name="Slide Number Placeholder 4"/>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Palatino" charset="0"/>
                <a:ea typeface="MS PGothic" panose="020B0600070205080204" pitchFamily="34" charset="-128"/>
              </a:defRPr>
            </a:lvl1pPr>
            <a:lvl2pPr marL="742950" indent="-285750">
              <a:defRPr>
                <a:solidFill>
                  <a:schemeClr val="tx1"/>
                </a:solidFill>
                <a:latin typeface="Palatino" charset="0"/>
                <a:ea typeface="MS PGothic" panose="020B0600070205080204" pitchFamily="34" charset="-128"/>
              </a:defRPr>
            </a:lvl2pPr>
            <a:lvl3pPr marL="1143000" indent="-228600">
              <a:defRPr>
                <a:solidFill>
                  <a:schemeClr val="tx1"/>
                </a:solidFill>
                <a:latin typeface="Palatino" charset="0"/>
                <a:ea typeface="MS PGothic" panose="020B0600070205080204" pitchFamily="34" charset="-128"/>
              </a:defRPr>
            </a:lvl3pPr>
            <a:lvl4pPr marL="1600200" indent="-228600">
              <a:defRPr>
                <a:solidFill>
                  <a:schemeClr val="tx1"/>
                </a:solidFill>
                <a:latin typeface="Palatino" charset="0"/>
                <a:ea typeface="MS PGothic" panose="020B0600070205080204" pitchFamily="34" charset="-128"/>
              </a:defRPr>
            </a:lvl4pPr>
            <a:lvl5pPr marL="2057400" indent="-228600">
              <a:defRPr>
                <a:solidFill>
                  <a:schemeClr val="tx1"/>
                </a:solidFill>
                <a:latin typeface="Palatino" charset="0"/>
                <a:ea typeface="MS PGothic" panose="020B0600070205080204" pitchFamily="34" charset="-128"/>
              </a:defRPr>
            </a:lvl5pPr>
            <a:lvl6pPr marL="2514600" indent="-228600" defTabSz="457200" fontAlgn="base">
              <a:spcBef>
                <a:spcPct val="0"/>
              </a:spcBef>
              <a:spcAft>
                <a:spcPct val="0"/>
              </a:spcAft>
              <a:defRPr>
                <a:solidFill>
                  <a:schemeClr val="tx1"/>
                </a:solidFill>
                <a:latin typeface="Palatino" charset="0"/>
                <a:ea typeface="MS PGothic" panose="020B0600070205080204" pitchFamily="34" charset="-128"/>
              </a:defRPr>
            </a:lvl6pPr>
            <a:lvl7pPr marL="2971800" indent="-228600" defTabSz="457200" fontAlgn="base">
              <a:spcBef>
                <a:spcPct val="0"/>
              </a:spcBef>
              <a:spcAft>
                <a:spcPct val="0"/>
              </a:spcAft>
              <a:defRPr>
                <a:solidFill>
                  <a:schemeClr val="tx1"/>
                </a:solidFill>
                <a:latin typeface="Palatino" charset="0"/>
                <a:ea typeface="MS PGothic" panose="020B0600070205080204" pitchFamily="34" charset="-128"/>
              </a:defRPr>
            </a:lvl7pPr>
            <a:lvl8pPr marL="3429000" indent="-228600" defTabSz="457200" fontAlgn="base">
              <a:spcBef>
                <a:spcPct val="0"/>
              </a:spcBef>
              <a:spcAft>
                <a:spcPct val="0"/>
              </a:spcAft>
              <a:defRPr>
                <a:solidFill>
                  <a:schemeClr val="tx1"/>
                </a:solidFill>
                <a:latin typeface="Palatino" charset="0"/>
                <a:ea typeface="MS PGothic" panose="020B0600070205080204" pitchFamily="34" charset="-128"/>
              </a:defRPr>
            </a:lvl8pPr>
            <a:lvl9pPr marL="3886200" indent="-228600" defTabSz="457200" fontAlgn="base">
              <a:spcBef>
                <a:spcPct val="0"/>
              </a:spcBef>
              <a:spcAft>
                <a:spcPct val="0"/>
              </a:spcAft>
              <a:defRPr>
                <a:solidFill>
                  <a:schemeClr val="tx1"/>
                </a:solidFill>
                <a:latin typeface="Palatino" charset="0"/>
                <a:ea typeface="MS PGothic" panose="020B0600070205080204" pitchFamily="34" charset="-128"/>
              </a:defRPr>
            </a:lvl9pPr>
          </a:lstStyle>
          <a:p>
            <a:fld id="{11C5ED73-0F56-474A-A45A-5865C9A50BEC}" type="slidenum">
              <a:rPr lang="en-US" altLang="en-US">
                <a:solidFill>
                  <a:srgbClr val="717171"/>
                </a:solidFill>
                <a:latin typeface="Calibri" panose="020F0502020204030204" pitchFamily="34" charset="0"/>
              </a:rPr>
              <a:pPr/>
              <a:t>15</a:t>
            </a:fld>
            <a:endParaRPr lang="en-US" altLang="en-US">
              <a:solidFill>
                <a:srgbClr val="717171"/>
              </a:solidFill>
              <a:latin typeface="Calibri" panose="020F0502020204030204" pitchFamily="34" charset="0"/>
            </a:endParaRPr>
          </a:p>
        </p:txBody>
      </p:sp>
      <p:sp>
        <p:nvSpPr>
          <p:cNvPr id="11" name="TextBox 10"/>
          <p:cNvSpPr txBox="1"/>
          <p:nvPr/>
        </p:nvSpPr>
        <p:spPr>
          <a:xfrm>
            <a:off x="5510497" y="3251384"/>
            <a:ext cx="2963643" cy="246221"/>
          </a:xfrm>
          <a:prstGeom prst="rect">
            <a:avLst/>
          </a:prstGeom>
          <a:noFill/>
        </p:spPr>
        <p:txBody>
          <a:bodyPr wrap="square" rtlCol="0">
            <a:spAutoFit/>
          </a:bodyPr>
          <a:lstStyle/>
          <a:p>
            <a:r>
              <a:rPr lang="en-US" sz="1000" dirty="0"/>
              <a:t>http://cecoreysepticsystems.com/pellets.html</a:t>
            </a:r>
          </a:p>
        </p:txBody>
      </p:sp>
      <p:sp>
        <p:nvSpPr>
          <p:cNvPr id="12" name="TextBox 11"/>
          <p:cNvSpPr txBox="1"/>
          <p:nvPr/>
        </p:nvSpPr>
        <p:spPr>
          <a:xfrm>
            <a:off x="5510497" y="5561520"/>
            <a:ext cx="3477234" cy="246221"/>
          </a:xfrm>
          <a:prstGeom prst="rect">
            <a:avLst/>
          </a:prstGeom>
          <a:noFill/>
        </p:spPr>
        <p:txBody>
          <a:bodyPr wrap="none" rtlCol="0">
            <a:spAutoFit/>
          </a:bodyPr>
          <a:lstStyle/>
          <a:p>
            <a:r>
              <a:rPr lang="en-US" sz="1000" dirty="0"/>
              <a:t>http://www.woodland-pellets.eu/index.php/en/about-pellets</a:t>
            </a:r>
          </a:p>
        </p:txBody>
      </p:sp>
      <p:sp>
        <p:nvSpPr>
          <p:cNvPr id="2" name="Rectangle 1"/>
          <p:cNvSpPr/>
          <p:nvPr/>
        </p:nvSpPr>
        <p:spPr>
          <a:xfrm>
            <a:off x="575964" y="1211049"/>
            <a:ext cx="5365253" cy="3416320"/>
          </a:xfrm>
          <a:prstGeom prst="rect">
            <a:avLst/>
          </a:prstGeom>
        </p:spPr>
        <p:txBody>
          <a:bodyPr wrap="square">
            <a:spAutoFit/>
          </a:bodyPr>
          <a:lstStyle/>
          <a:p>
            <a:pPr lvl="0">
              <a:spcBef>
                <a:spcPts val="0"/>
              </a:spcBef>
              <a:buNone/>
            </a:pPr>
            <a:r>
              <a:rPr lang="en" sz="2400" dirty="0">
                <a:solidFill>
                  <a:srgbClr val="595959"/>
                </a:solidFill>
                <a:latin typeface="Calibri"/>
                <a:cs typeface="Calibri"/>
              </a:rPr>
              <a:t>Commonly made from compressing woody biomass such as chips, sawdust, shavings, but can also produced from whole logs</a:t>
            </a:r>
          </a:p>
          <a:p>
            <a:pPr marL="514350" lvl="0" indent="-285750">
              <a:spcBef>
                <a:spcPts val="0"/>
              </a:spcBef>
              <a:buFont typeface="Arial" panose="020B0604020202020204" pitchFamily="34" charset="0"/>
              <a:buChar char="•"/>
            </a:pPr>
            <a:r>
              <a:rPr lang="en" sz="2400" dirty="0">
                <a:solidFill>
                  <a:srgbClr val="595959"/>
                </a:solidFill>
                <a:latin typeface="Calibri"/>
                <a:cs typeface="Calibri"/>
              </a:rPr>
              <a:t>Densified wood fuel</a:t>
            </a:r>
          </a:p>
          <a:p>
            <a:pPr marL="514350" lvl="0" indent="-285750">
              <a:spcBef>
                <a:spcPts val="0"/>
              </a:spcBef>
              <a:buFont typeface="Arial" panose="020B0604020202020204" pitchFamily="34" charset="0"/>
              <a:buChar char="•"/>
            </a:pPr>
            <a:r>
              <a:rPr lang="en" sz="2400" dirty="0">
                <a:solidFill>
                  <a:srgbClr val="595959"/>
                </a:solidFill>
                <a:latin typeface="Calibri"/>
                <a:cs typeface="Calibri"/>
              </a:rPr>
              <a:t>Bulk density (lb/ft</a:t>
            </a:r>
            <a:r>
              <a:rPr lang="en" sz="2400" baseline="30000" dirty="0">
                <a:solidFill>
                  <a:srgbClr val="595959"/>
                </a:solidFill>
                <a:latin typeface="Calibri"/>
                <a:cs typeface="Calibri"/>
              </a:rPr>
              <a:t>3</a:t>
            </a:r>
            <a:r>
              <a:rPr lang="en" sz="2400" dirty="0">
                <a:solidFill>
                  <a:srgbClr val="595959"/>
                </a:solidFill>
                <a:latin typeface="Calibri"/>
                <a:cs typeface="Calibri"/>
              </a:rPr>
              <a:t>): 38.0 - 46.0 </a:t>
            </a:r>
          </a:p>
          <a:p>
            <a:pPr marL="514350" lvl="0" indent="-285750">
              <a:spcBef>
                <a:spcPts val="0"/>
              </a:spcBef>
              <a:buFont typeface="Arial" panose="020B0604020202020204" pitchFamily="34" charset="0"/>
              <a:buChar char="•"/>
            </a:pPr>
            <a:r>
              <a:rPr lang="en" sz="2400" dirty="0">
                <a:solidFill>
                  <a:srgbClr val="595959"/>
                </a:solidFill>
                <a:latin typeface="Calibri"/>
                <a:cs typeface="Calibri"/>
              </a:rPr>
              <a:t>Diameter (in.): 0.230 - 0.285</a:t>
            </a:r>
          </a:p>
          <a:p>
            <a:pPr marL="514350" lvl="0" indent="-285750">
              <a:spcBef>
                <a:spcPts val="0"/>
              </a:spcBef>
              <a:buFont typeface="Arial" panose="020B0604020202020204" pitchFamily="34" charset="0"/>
              <a:buChar char="•"/>
            </a:pPr>
            <a:r>
              <a:rPr lang="en" sz="2400" dirty="0">
                <a:solidFill>
                  <a:srgbClr val="595959"/>
                </a:solidFill>
                <a:latin typeface="Calibri"/>
                <a:cs typeface="Calibri"/>
              </a:rPr>
              <a:t>Moisture (%): &lt; 6 - 10</a:t>
            </a:r>
          </a:p>
          <a:p>
            <a:pPr>
              <a:spcBef>
                <a:spcPts val="0"/>
              </a:spcBef>
              <a:buNone/>
            </a:pPr>
            <a:r>
              <a:rPr lang="en" sz="2400" dirty="0">
                <a:solidFill>
                  <a:srgbClr val="595959"/>
                </a:solidFill>
                <a:latin typeface="Calibri"/>
                <a:cs typeface="Calibri"/>
              </a:rPr>
              <a:t>(Pellet Fuel Institute 2011)</a:t>
            </a:r>
            <a:endParaRPr lang="en-US" sz="2400" dirty="0">
              <a:solidFill>
                <a:srgbClr val="595959"/>
              </a:solidFill>
              <a:latin typeface="Calibri"/>
              <a:cs typeface="Calibri"/>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Method</a:t>
            </a:r>
          </a:p>
        </p:txBody>
      </p:sp>
      <p:sp>
        <p:nvSpPr>
          <p:cNvPr id="3" name="Content Placeholder 2"/>
          <p:cNvSpPr>
            <a:spLocks noGrp="1"/>
          </p:cNvSpPr>
          <p:nvPr>
            <p:ph idx="1"/>
          </p:nvPr>
        </p:nvSpPr>
        <p:spPr/>
        <p:txBody>
          <a:bodyPr/>
          <a:lstStyle/>
          <a:p>
            <a:r>
              <a:rPr lang="en-US" dirty="0"/>
              <a:t>Multi-objective Optimization (MOO)</a:t>
            </a:r>
          </a:p>
          <a:p>
            <a:pPr lvl="1"/>
            <a:r>
              <a:rPr lang="en-US" dirty="0"/>
              <a:t>Mathematical programming</a:t>
            </a:r>
          </a:p>
          <a:p>
            <a:pPr lvl="1"/>
            <a:r>
              <a:rPr lang="en-US" dirty="0"/>
              <a:t>The optimal solution considers multiple aspects</a:t>
            </a:r>
          </a:p>
          <a:p>
            <a:pPr lvl="1"/>
            <a:r>
              <a:rPr lang="en-US" dirty="0"/>
              <a:t>the solution output is a set of “Pareto optimal solutions” where in each solution one of the objectives cannot be improved without sacrificing one or more other objectives</a:t>
            </a:r>
          </a:p>
          <a:p>
            <a:endParaRPr lang="en-US" dirty="0" smtClean="0"/>
          </a:p>
          <a:p>
            <a:r>
              <a:rPr lang="en-US" dirty="0" smtClean="0"/>
              <a:t>Integrate </a:t>
            </a:r>
            <a:r>
              <a:rPr lang="en-US" dirty="0"/>
              <a:t>the economic and environmental objectives into forest supply chain management for both timber and bioenergy production</a:t>
            </a:r>
          </a:p>
          <a:p>
            <a:endParaRPr lang="en-US" dirty="0"/>
          </a:p>
        </p:txBody>
      </p:sp>
      <p:sp>
        <p:nvSpPr>
          <p:cNvPr id="4" name="Date Placeholder 3"/>
          <p:cNvSpPr>
            <a:spLocks noGrp="1"/>
          </p:cNvSpPr>
          <p:nvPr>
            <p:ph type="dt" sz="half" idx="10"/>
          </p:nvPr>
        </p:nvSpPr>
        <p:spPr/>
        <p:txBody>
          <a:bodyPr/>
          <a:lstStyle/>
          <a:p>
            <a:fld id="{7708831E-F828-4253-86DE-E6649CC3BE38}" type="datetime4">
              <a:rPr lang="en-US" altLang="en-US" smtClean="0"/>
              <a:pPr/>
              <a:t>September 2, 2016</a:t>
            </a:fld>
            <a:endParaRPr lang="en-US" altLang="en-US"/>
          </a:p>
        </p:txBody>
      </p:sp>
      <p:sp>
        <p:nvSpPr>
          <p:cNvPr id="5" name="Slide Number Placeholder 4"/>
          <p:cNvSpPr>
            <a:spLocks noGrp="1"/>
          </p:cNvSpPr>
          <p:nvPr>
            <p:ph type="sldNum" sz="quarter" idx="11"/>
          </p:nvPr>
        </p:nvSpPr>
        <p:spPr/>
        <p:txBody>
          <a:bodyPr/>
          <a:lstStyle/>
          <a:p>
            <a:fld id="{EEE3E280-AA68-4E5B-9C5E-24BADCF7FC88}" type="slidenum">
              <a:rPr lang="en-US" altLang="en-US" smtClean="0"/>
              <a:pPr/>
              <a:t>16</a:t>
            </a:fld>
            <a:endParaRPr lang="en-US" altLang="en-US"/>
          </a:p>
        </p:txBody>
      </p:sp>
    </p:spTree>
    <p:extLst>
      <p:ext uri="{BB962C8B-B14F-4D97-AF65-F5344CB8AC3E}">
        <p14:creationId xmlns:p14="http://schemas.microsoft.com/office/powerpoint/2010/main" val="4143224367"/>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Method</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a:t>Pareto optimal solutions are retrieved using the weighted sum </a:t>
                </a:r>
                <a:r>
                  <a:rPr lang="en-US" dirty="0" err="1"/>
                  <a:t>scalarization</a:t>
                </a:r>
                <a:r>
                  <a:rPr lang="en-US" dirty="0"/>
                  <a:t> approach, where the sum of the two conflicting objectives have to be maximized.</a:t>
                </a:r>
              </a:p>
              <a:p>
                <a:endParaRPr lang="en-US" dirty="0"/>
              </a:p>
              <a:p>
                <a:r>
                  <a:rPr lang="en-US" dirty="0"/>
                  <a:t>Objective function</a:t>
                </a:r>
              </a:p>
              <a:p>
                <a:pPr marL="0" indent="0">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𝑀𝑎𝑥𝑖𝑚𝑖𝑧𝑒</m:t>
                      </m:r>
                      <m:r>
                        <a:rPr lang="en-US" i="1">
                          <a:latin typeface="Cambria Math" panose="02040503050406030204" pitchFamily="18" charset="0"/>
                        </a:rPr>
                        <m:t> </m:t>
                      </m:r>
                      <m:r>
                        <a:rPr lang="en-US" i="1">
                          <a:latin typeface="Cambria Math" panose="02040503050406030204" pitchFamily="18" charset="0"/>
                        </a:rPr>
                        <m:t>𝑧</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𝜆</m:t>
                          </m:r>
                        </m:e>
                        <m:sub>
                          <m:r>
                            <a:rPr lang="en-US" i="1">
                              <a:latin typeface="Cambria Math" panose="02040503050406030204" pitchFamily="18" charset="0"/>
                            </a:rPr>
                            <m:t>𝑟</m:t>
                          </m:r>
                        </m:sub>
                      </m:sSub>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𝑟</m:t>
                          </m:r>
                        </m:sub>
                      </m:sSub>
                      <m:r>
                        <a:rPr lang="en-US" i="1">
                          <a:latin typeface="Cambria Math" panose="02040503050406030204" pitchFamily="18" charset="0"/>
                        </a:rPr>
                        <m:t>/</m:t>
                      </m:r>
                      <m:sSub>
                        <m:sSubPr>
                          <m:ctrlPr>
                            <a:rPr lang="en-US" i="1">
                              <a:latin typeface="Cambria Math" panose="02040503050406030204" pitchFamily="18" charset="0"/>
                            </a:rPr>
                          </m:ctrlPr>
                        </m:sSubPr>
                        <m:e>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𝑟</m:t>
                                  </m:r>
                                </m:sub>
                              </m:sSub>
                            </m:e>
                          </m:d>
                        </m:e>
                        <m:sub>
                          <m:r>
                            <a:rPr lang="en-US" i="1">
                              <a:latin typeface="Cambria Math" panose="02040503050406030204" pitchFamily="18" charset="0"/>
                            </a:rPr>
                            <m:t>𝑚𝑎𝑥</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𝜆</m:t>
                          </m:r>
                        </m:e>
                        <m:sub>
                          <m:r>
                            <a:rPr lang="en-US" i="1">
                              <a:latin typeface="Cambria Math" panose="02040503050406030204" pitchFamily="18" charset="0"/>
                            </a:rPr>
                            <m:t>𝑒</m:t>
                          </m:r>
                        </m:sub>
                      </m:sSub>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𝑒</m:t>
                          </m:r>
                        </m:sub>
                      </m:sSub>
                      <m:r>
                        <a:rPr lang="en-US" i="1">
                          <a:latin typeface="Cambria Math" panose="02040503050406030204" pitchFamily="18" charset="0"/>
                        </a:rPr>
                        <m:t>/</m:t>
                      </m:r>
                      <m:sSub>
                        <m:sSubPr>
                          <m:ctrlPr>
                            <a:rPr lang="en-US" i="1">
                              <a:latin typeface="Cambria Math" panose="02040503050406030204" pitchFamily="18" charset="0"/>
                            </a:rPr>
                          </m:ctrlPr>
                        </m:sSubPr>
                        <m:e>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𝑒</m:t>
                                  </m:r>
                                </m:sub>
                              </m:sSub>
                            </m:e>
                          </m:d>
                        </m:e>
                        <m:sub>
                          <m:r>
                            <a:rPr lang="en-US" i="1">
                              <a:latin typeface="Cambria Math" panose="02040503050406030204" pitchFamily="18" charset="0"/>
                            </a:rPr>
                            <m:t>𝑚𝑎𝑥</m:t>
                          </m:r>
                        </m:sub>
                      </m:sSub>
                      <m:r>
                        <a:rPr lang="en-US" i="1">
                          <a:latin typeface="Cambria Math" panose="02040503050406030204" pitchFamily="18" charset="0"/>
                        </a:rPr>
                        <m:t> </m:t>
                      </m:r>
                    </m:oMath>
                  </m:oMathPara>
                </a14:m>
                <a:endParaRPr lang="en-US" dirty="0"/>
              </a:p>
              <a:p>
                <a:endParaRPr lang="en-US" dirty="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963" t="-1122" r="-444"/>
                </a:stretch>
              </a:blipFill>
            </p:spPr>
            <p:txBody>
              <a:bodyPr/>
              <a:lstStyle/>
              <a:p>
                <a:r>
                  <a:rPr lang="en-US">
                    <a:noFill/>
                  </a:rPr>
                  <a:t> </a:t>
                </a:r>
              </a:p>
            </p:txBody>
          </p:sp>
        </mc:Fallback>
      </mc:AlternateContent>
      <p:sp>
        <p:nvSpPr>
          <p:cNvPr id="4" name="Date Placeholder 3"/>
          <p:cNvSpPr>
            <a:spLocks noGrp="1"/>
          </p:cNvSpPr>
          <p:nvPr>
            <p:ph type="dt" sz="half" idx="10"/>
          </p:nvPr>
        </p:nvSpPr>
        <p:spPr/>
        <p:txBody>
          <a:bodyPr/>
          <a:lstStyle/>
          <a:p>
            <a:fld id="{7708831E-F828-4253-86DE-E6649CC3BE38}" type="datetime4">
              <a:rPr lang="en-US" altLang="en-US" smtClean="0"/>
              <a:pPr/>
              <a:t>September 2, 2016</a:t>
            </a:fld>
            <a:endParaRPr lang="en-US" altLang="en-US"/>
          </a:p>
        </p:txBody>
      </p:sp>
      <p:sp>
        <p:nvSpPr>
          <p:cNvPr id="5" name="Slide Number Placeholder 4"/>
          <p:cNvSpPr>
            <a:spLocks noGrp="1"/>
          </p:cNvSpPr>
          <p:nvPr>
            <p:ph type="sldNum" sz="quarter" idx="11"/>
          </p:nvPr>
        </p:nvSpPr>
        <p:spPr/>
        <p:txBody>
          <a:bodyPr/>
          <a:lstStyle/>
          <a:p>
            <a:fld id="{EEE3E280-AA68-4E5B-9C5E-24BADCF7FC88}" type="slidenum">
              <a:rPr lang="en-US" altLang="en-US" smtClean="0"/>
              <a:pPr/>
              <a:t>17</a:t>
            </a:fld>
            <a:endParaRPr lang="en-US" altLang="en-US"/>
          </a:p>
        </p:txBody>
      </p:sp>
    </p:spTree>
    <p:extLst>
      <p:ext uri="{BB962C8B-B14F-4D97-AF65-F5344CB8AC3E}">
        <p14:creationId xmlns:p14="http://schemas.microsoft.com/office/powerpoint/2010/main" val="177251528"/>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Method</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lstStyle/>
              <a:p>
                <a:r>
                  <a:rPr lang="en-US" dirty="0"/>
                  <a:t>Values of maximum revenue (</a:t>
                </a:r>
                <a14:m>
                  <m:oMath xmlns:m="http://schemas.openxmlformats.org/officeDocument/2006/math">
                    <m:sSub>
                      <m:sSubPr>
                        <m:ctrlPr>
                          <a:rPr lang="en-US" i="1">
                            <a:latin typeface="Cambria Math" panose="02040503050406030204" pitchFamily="18" charset="0"/>
                          </a:rPr>
                        </m:ctrlPr>
                      </m:sSubPr>
                      <m:e>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𝑟</m:t>
                                </m:r>
                              </m:sub>
                            </m:sSub>
                          </m:e>
                        </m:d>
                      </m:e>
                      <m:sub>
                        <m:r>
                          <a:rPr lang="en-US" i="1">
                            <a:latin typeface="Cambria Math" panose="02040503050406030204" pitchFamily="18" charset="0"/>
                          </a:rPr>
                          <m:t>𝑚𝑎𝑥</m:t>
                        </m:r>
                      </m:sub>
                    </m:sSub>
                  </m:oMath>
                </a14:m>
                <a:r>
                  <a:rPr lang="en-US" dirty="0"/>
                  <a:t>) and maximum GHG reduction (</a:t>
                </a:r>
                <a14:m>
                  <m:oMath xmlns:m="http://schemas.openxmlformats.org/officeDocument/2006/math">
                    <m:sSub>
                      <m:sSubPr>
                        <m:ctrlPr>
                          <a:rPr lang="en-US" i="1">
                            <a:latin typeface="Cambria Math" panose="02040503050406030204" pitchFamily="18" charset="0"/>
                          </a:rPr>
                        </m:ctrlPr>
                      </m:sSubPr>
                      <m:e>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𝑒</m:t>
                                </m:r>
                              </m:sub>
                            </m:sSub>
                          </m:e>
                        </m:d>
                      </m:e>
                      <m:sub>
                        <m:r>
                          <a:rPr lang="en-US" i="1">
                            <a:latin typeface="Cambria Math" panose="02040503050406030204" pitchFamily="18" charset="0"/>
                          </a:rPr>
                          <m:t>𝑚𝑎𝑥</m:t>
                        </m:r>
                      </m:sub>
                    </m:sSub>
                  </m:oMath>
                </a14:m>
                <a:r>
                  <a:rPr lang="en-US" dirty="0"/>
                  <a:t>) are found using a single objective optimization </a:t>
                </a:r>
                <a:r>
                  <a:rPr lang="en-US" dirty="0" smtClean="0"/>
                  <a:t>method</a:t>
                </a:r>
                <a:endParaRPr lang="en-US" dirty="0" smtClean="0"/>
              </a:p>
              <a:p>
                <a:endParaRPr lang="en-US" dirty="0"/>
              </a:p>
              <a:p>
                <a:r>
                  <a:rPr lang="en-US" dirty="0" smtClean="0"/>
                  <a:t>Under </a:t>
                </a:r>
                <a:r>
                  <a:rPr lang="en-US" dirty="0"/>
                  <a:t>this approach, the objective functions are scaled with non-negative weights (</a:t>
                </a:r>
                <a:r>
                  <a:rPr lang="en-US" dirty="0" err="1"/>
                  <a:t>λ</a:t>
                </a:r>
                <a:r>
                  <a:rPr lang="en-US" baseline="-25000" dirty="0" err="1"/>
                  <a:t>r</a:t>
                </a:r>
                <a:r>
                  <a:rPr lang="en-US" dirty="0"/>
                  <a:t>, </a:t>
                </a:r>
                <a:r>
                  <a:rPr lang="en-US" dirty="0" err="1"/>
                  <a:t>λ</a:t>
                </a:r>
                <a:r>
                  <a:rPr lang="en-US" baseline="-25000" dirty="0" err="1"/>
                  <a:t>e</a:t>
                </a:r>
                <a:r>
                  <a:rPr lang="en-US" dirty="0"/>
                  <a:t>) which sum up to one. We select 11 weight combinations where values of </a:t>
                </a:r>
                <a:r>
                  <a:rPr lang="en-US" dirty="0" err="1"/>
                  <a:t>λ</a:t>
                </a:r>
                <a:r>
                  <a:rPr lang="en-US" baseline="-25000" dirty="0" err="1"/>
                  <a:t>r</a:t>
                </a:r>
                <a:r>
                  <a:rPr lang="en-US" dirty="0"/>
                  <a:t> and </a:t>
                </a:r>
                <a:r>
                  <a:rPr lang="en-US" dirty="0" err="1"/>
                  <a:t>λ</a:t>
                </a:r>
                <a:r>
                  <a:rPr lang="en-US" baseline="-25000" dirty="0" err="1"/>
                  <a:t>e</a:t>
                </a:r>
                <a:r>
                  <a:rPr lang="en-US" dirty="0"/>
                  <a:t> change from 1.0 to 0 and 0 to 1.0, respectively, with an increment of 0.1.</a:t>
                </a:r>
              </a:p>
              <a:p>
                <a:pPr marL="0" indent="0">
                  <a:buNone/>
                </a:pPr>
                <a:endParaRPr lang="en-US" dirty="0"/>
              </a:p>
              <a:p>
                <a:endParaRPr lang="en-US"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963" t="-1122" r="-963"/>
                </a:stretch>
              </a:blipFill>
            </p:spPr>
            <p:txBody>
              <a:bodyPr/>
              <a:lstStyle/>
              <a:p>
                <a:r>
                  <a:rPr lang="en-US">
                    <a:noFill/>
                  </a:rPr>
                  <a:t> </a:t>
                </a:r>
              </a:p>
            </p:txBody>
          </p:sp>
        </mc:Fallback>
      </mc:AlternateContent>
      <p:sp>
        <p:nvSpPr>
          <p:cNvPr id="4" name="Date Placeholder 3"/>
          <p:cNvSpPr>
            <a:spLocks noGrp="1"/>
          </p:cNvSpPr>
          <p:nvPr>
            <p:ph type="dt" sz="half" idx="10"/>
          </p:nvPr>
        </p:nvSpPr>
        <p:spPr/>
        <p:txBody>
          <a:bodyPr/>
          <a:lstStyle/>
          <a:p>
            <a:fld id="{7708831E-F828-4253-86DE-E6649CC3BE38}" type="datetime4">
              <a:rPr lang="en-US" altLang="en-US" smtClean="0"/>
              <a:pPr/>
              <a:t>September 2, 2016</a:t>
            </a:fld>
            <a:endParaRPr lang="en-US" altLang="en-US"/>
          </a:p>
        </p:txBody>
      </p:sp>
      <p:sp>
        <p:nvSpPr>
          <p:cNvPr id="5" name="Slide Number Placeholder 4"/>
          <p:cNvSpPr>
            <a:spLocks noGrp="1"/>
          </p:cNvSpPr>
          <p:nvPr>
            <p:ph type="sldNum" sz="quarter" idx="11"/>
          </p:nvPr>
        </p:nvSpPr>
        <p:spPr/>
        <p:txBody>
          <a:bodyPr/>
          <a:lstStyle/>
          <a:p>
            <a:fld id="{EEE3E280-AA68-4E5B-9C5E-24BADCF7FC88}" type="slidenum">
              <a:rPr lang="en-US" altLang="en-US" smtClean="0"/>
              <a:pPr/>
              <a:t>18</a:t>
            </a:fld>
            <a:endParaRPr lang="en-US" altLang="en-US"/>
          </a:p>
        </p:txBody>
      </p:sp>
    </p:spTree>
    <p:extLst>
      <p:ext uri="{BB962C8B-B14F-4D97-AF65-F5344CB8AC3E}">
        <p14:creationId xmlns:p14="http://schemas.microsoft.com/office/powerpoint/2010/main" val="2538551680"/>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Colorado</a:t>
            </a:r>
            <a:endParaRPr lang="en-US" dirty="0"/>
          </a:p>
        </p:txBody>
      </p:sp>
      <p:pic>
        <p:nvPicPr>
          <p:cNvPr id="14" name="Content Placeholder 13"/>
          <p:cNvPicPr>
            <a:picLocks noGrp="1" noChangeAspect="1"/>
          </p:cNvPicPr>
          <p:nvPr>
            <p:ph idx="1"/>
          </p:nvPr>
        </p:nvPicPr>
        <p:blipFill>
          <a:blip r:embed="rId2"/>
          <a:stretch>
            <a:fillRect/>
          </a:stretch>
        </p:blipFill>
        <p:spPr>
          <a:xfrm>
            <a:off x="5240345" y="1153633"/>
            <a:ext cx="2893560" cy="1790390"/>
          </a:xfrm>
        </p:spPr>
      </p:pic>
      <p:sp>
        <p:nvSpPr>
          <p:cNvPr id="4" name="Date Placeholder 3"/>
          <p:cNvSpPr>
            <a:spLocks noGrp="1"/>
          </p:cNvSpPr>
          <p:nvPr>
            <p:ph type="dt" sz="half" idx="12"/>
          </p:nvPr>
        </p:nvSpPr>
        <p:spPr/>
        <p:txBody>
          <a:bodyPr/>
          <a:lstStyle/>
          <a:p>
            <a:fld id="{7708831E-F828-4253-86DE-E6649CC3BE38}" type="datetime4">
              <a:rPr lang="en-US" altLang="en-US" smtClean="0"/>
              <a:pPr/>
              <a:t>September 2, 2016</a:t>
            </a:fld>
            <a:endParaRPr lang="en-US" altLang="en-US"/>
          </a:p>
        </p:txBody>
      </p:sp>
      <p:sp>
        <p:nvSpPr>
          <p:cNvPr id="5" name="Slide Number Placeholder 4"/>
          <p:cNvSpPr>
            <a:spLocks noGrp="1"/>
          </p:cNvSpPr>
          <p:nvPr>
            <p:ph type="sldNum" sz="quarter" idx="13"/>
          </p:nvPr>
        </p:nvSpPr>
        <p:spPr/>
        <p:txBody>
          <a:bodyPr/>
          <a:lstStyle/>
          <a:p>
            <a:fld id="{EEE3E280-AA68-4E5B-9C5E-24BADCF7FC88}" type="slidenum">
              <a:rPr lang="en-US" altLang="en-US" smtClean="0"/>
              <a:pPr/>
              <a:t>1</a:t>
            </a:fld>
            <a:endParaRPr lang="en-US" altLang="en-US"/>
          </a:p>
        </p:txBody>
      </p:sp>
      <p:sp>
        <p:nvSpPr>
          <p:cNvPr id="15" name="Rectangle 14"/>
          <p:cNvSpPr/>
          <p:nvPr/>
        </p:nvSpPr>
        <p:spPr>
          <a:xfrm>
            <a:off x="5240345" y="2921210"/>
            <a:ext cx="4572000" cy="246221"/>
          </a:xfrm>
          <a:prstGeom prst="rect">
            <a:avLst/>
          </a:prstGeom>
        </p:spPr>
        <p:txBody>
          <a:bodyPr>
            <a:spAutoFit/>
          </a:bodyPr>
          <a:lstStyle/>
          <a:p>
            <a:r>
              <a:rPr lang="en-US" sz="1000" dirty="0"/>
              <a:t>https://commons.wikimedia.org/w/index.php?curid=15948090</a:t>
            </a:r>
          </a:p>
        </p:txBody>
      </p:sp>
      <p:sp>
        <p:nvSpPr>
          <p:cNvPr id="16" name="TextBox 15"/>
          <p:cNvSpPr txBox="1"/>
          <p:nvPr/>
        </p:nvSpPr>
        <p:spPr>
          <a:xfrm>
            <a:off x="457199" y="1153633"/>
            <a:ext cx="4525655" cy="4154984"/>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rgbClr val="595959"/>
                </a:solidFill>
                <a:latin typeface="Calibri"/>
                <a:cs typeface="Calibri"/>
              </a:rPr>
              <a:t>Colorado is the only U.S. state that lies entirely above 1,000 meters elevation</a:t>
            </a:r>
          </a:p>
          <a:p>
            <a:pPr marL="285750" indent="-285750">
              <a:buFont typeface="Arial" panose="020B0604020202020204" pitchFamily="34" charset="0"/>
              <a:buChar char="•"/>
            </a:pPr>
            <a:r>
              <a:rPr lang="en-US" sz="2400" dirty="0" smtClean="0">
                <a:solidFill>
                  <a:srgbClr val="595959"/>
                </a:solidFill>
                <a:latin typeface="Calibri"/>
                <a:cs typeface="Calibri"/>
              </a:rPr>
              <a:t>9.87</a:t>
            </a:r>
            <a:r>
              <a:rPr lang="en-US" sz="2400" dirty="0" smtClean="0">
                <a:solidFill>
                  <a:srgbClr val="595959"/>
                </a:solidFill>
                <a:latin typeface="Calibri"/>
                <a:cs typeface="Calibri"/>
              </a:rPr>
              <a:t> </a:t>
            </a:r>
            <a:r>
              <a:rPr lang="en-US" sz="2400" dirty="0">
                <a:solidFill>
                  <a:srgbClr val="595959"/>
                </a:solidFill>
                <a:latin typeface="Calibri"/>
                <a:cs typeface="Calibri"/>
              </a:rPr>
              <a:t>million </a:t>
            </a:r>
            <a:r>
              <a:rPr lang="en-US" sz="2400" dirty="0" smtClean="0">
                <a:solidFill>
                  <a:srgbClr val="595959"/>
                </a:solidFill>
                <a:latin typeface="Calibri"/>
                <a:cs typeface="Calibri"/>
              </a:rPr>
              <a:t>hectare</a:t>
            </a:r>
            <a:r>
              <a:rPr lang="en-US" sz="2400" dirty="0" smtClean="0">
                <a:solidFill>
                  <a:srgbClr val="595959"/>
                </a:solidFill>
                <a:latin typeface="Calibri"/>
                <a:cs typeface="Calibri"/>
              </a:rPr>
              <a:t>s </a:t>
            </a:r>
            <a:r>
              <a:rPr lang="en-US" sz="2400" dirty="0">
                <a:solidFill>
                  <a:srgbClr val="595959"/>
                </a:solidFill>
                <a:latin typeface="Calibri"/>
                <a:cs typeface="Calibri"/>
              </a:rPr>
              <a:t>of forested landscape with a diverse mix of coniferous and deciduous species</a:t>
            </a:r>
          </a:p>
          <a:p>
            <a:pPr marL="285750" indent="-285750">
              <a:buFont typeface="Arial" panose="020B0604020202020204" pitchFamily="34" charset="0"/>
              <a:buChar char="•"/>
            </a:pPr>
            <a:r>
              <a:rPr lang="en-US" sz="2400" dirty="0">
                <a:solidFill>
                  <a:srgbClr val="595959"/>
                </a:solidFill>
                <a:latin typeface="Calibri"/>
                <a:cs typeface="Calibri"/>
              </a:rPr>
              <a:t>The most extensive forest types: Spruce-fir, ponderosa pine, </a:t>
            </a:r>
            <a:r>
              <a:rPr lang="en-US" sz="2400" dirty="0" err="1">
                <a:solidFill>
                  <a:srgbClr val="595959"/>
                </a:solidFill>
                <a:latin typeface="Calibri"/>
                <a:cs typeface="Calibri"/>
              </a:rPr>
              <a:t>lodgepole</a:t>
            </a:r>
            <a:r>
              <a:rPr lang="en-US" sz="2400" dirty="0">
                <a:solidFill>
                  <a:srgbClr val="595959"/>
                </a:solidFill>
                <a:latin typeface="Calibri"/>
                <a:cs typeface="Calibri"/>
              </a:rPr>
              <a:t> pine, aspen and piñon-juniper</a:t>
            </a:r>
          </a:p>
        </p:txBody>
      </p:sp>
      <p:pic>
        <p:nvPicPr>
          <p:cNvPr id="17" name="Picture 16"/>
          <p:cNvPicPr>
            <a:picLocks noChangeAspect="1"/>
          </p:cNvPicPr>
          <p:nvPr/>
        </p:nvPicPr>
        <p:blipFill>
          <a:blip r:embed="rId3"/>
          <a:stretch>
            <a:fillRect/>
          </a:stretch>
        </p:blipFill>
        <p:spPr>
          <a:xfrm>
            <a:off x="5111600" y="3099702"/>
            <a:ext cx="3129784" cy="2419209"/>
          </a:xfrm>
          <a:prstGeom prst="rect">
            <a:avLst/>
          </a:prstGeom>
        </p:spPr>
      </p:pic>
      <p:sp>
        <p:nvSpPr>
          <p:cNvPr id="18" name="Rectangle 17"/>
          <p:cNvSpPr/>
          <p:nvPr/>
        </p:nvSpPr>
        <p:spPr>
          <a:xfrm>
            <a:off x="5240345" y="5516495"/>
            <a:ext cx="4572000" cy="246221"/>
          </a:xfrm>
          <a:prstGeom prst="rect">
            <a:avLst/>
          </a:prstGeom>
        </p:spPr>
        <p:txBody>
          <a:bodyPr>
            <a:spAutoFit/>
          </a:bodyPr>
          <a:lstStyle/>
          <a:p>
            <a:r>
              <a:rPr lang="en-US" sz="1000" dirty="0"/>
              <a:t>http://csfs.colostate.edu/colorado-forests/forest-types/</a:t>
            </a:r>
          </a:p>
        </p:txBody>
      </p:sp>
      <p:sp>
        <p:nvSpPr>
          <p:cNvPr id="19" name="Rectangle 18"/>
          <p:cNvSpPr/>
          <p:nvPr/>
        </p:nvSpPr>
        <p:spPr>
          <a:xfrm>
            <a:off x="539600" y="5294779"/>
            <a:ext cx="4572000" cy="646331"/>
          </a:xfrm>
          <a:prstGeom prst="rect">
            <a:avLst/>
          </a:prstGeom>
        </p:spPr>
        <p:txBody>
          <a:bodyPr>
            <a:spAutoFit/>
          </a:bodyPr>
          <a:lstStyle/>
          <a:p>
            <a:r>
              <a:rPr lang="en-US" dirty="0"/>
              <a:t>http://csfs.colostate.edu/colorado-forests/forest-types/</a:t>
            </a:r>
          </a:p>
        </p:txBody>
      </p:sp>
    </p:spTree>
    <p:extLst>
      <p:ext uri="{BB962C8B-B14F-4D97-AF65-F5344CB8AC3E}">
        <p14:creationId xmlns:p14="http://schemas.microsoft.com/office/powerpoint/2010/main" val="356631961"/>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Economic Aspect</a:t>
            </a:r>
          </a:p>
        </p:txBody>
      </p:sp>
      <p:pic>
        <p:nvPicPr>
          <p:cNvPr id="6" name="Content Placeholder 5"/>
          <p:cNvPicPr>
            <a:picLocks noGrp="1" noChangeAspect="1"/>
          </p:cNvPicPr>
          <p:nvPr>
            <p:ph idx="1"/>
          </p:nvPr>
        </p:nvPicPr>
        <p:blipFill>
          <a:blip r:embed="rId2"/>
          <a:stretch>
            <a:fillRect/>
          </a:stretch>
        </p:blipFill>
        <p:spPr>
          <a:xfrm>
            <a:off x="457200" y="1393416"/>
            <a:ext cx="8123405" cy="2532887"/>
          </a:xfrm>
        </p:spPr>
      </p:pic>
      <p:sp>
        <p:nvSpPr>
          <p:cNvPr id="4" name="Date Placeholder 3"/>
          <p:cNvSpPr>
            <a:spLocks noGrp="1"/>
          </p:cNvSpPr>
          <p:nvPr>
            <p:ph type="dt" sz="half" idx="10"/>
          </p:nvPr>
        </p:nvSpPr>
        <p:spPr/>
        <p:txBody>
          <a:bodyPr/>
          <a:lstStyle/>
          <a:p>
            <a:fld id="{7708831E-F828-4253-86DE-E6649CC3BE38}" type="datetime4">
              <a:rPr lang="en-US" altLang="en-US" smtClean="0"/>
              <a:pPr/>
              <a:t>September 2, 2016</a:t>
            </a:fld>
            <a:endParaRPr lang="en-US" altLang="en-US"/>
          </a:p>
        </p:txBody>
      </p:sp>
      <p:sp>
        <p:nvSpPr>
          <p:cNvPr id="5" name="Slide Number Placeholder 4"/>
          <p:cNvSpPr>
            <a:spLocks noGrp="1"/>
          </p:cNvSpPr>
          <p:nvPr>
            <p:ph type="sldNum" sz="quarter" idx="11"/>
          </p:nvPr>
        </p:nvSpPr>
        <p:spPr/>
        <p:txBody>
          <a:bodyPr/>
          <a:lstStyle/>
          <a:p>
            <a:fld id="{EEE3E280-AA68-4E5B-9C5E-24BADCF7FC88}" type="slidenum">
              <a:rPr lang="en-US" altLang="en-US" smtClean="0"/>
              <a:pPr/>
              <a:t>19</a:t>
            </a:fld>
            <a:endParaRPr lang="en-US" altLang="en-US"/>
          </a:p>
        </p:txBody>
      </p:sp>
      <mc:AlternateContent xmlns:mc="http://schemas.openxmlformats.org/markup-compatibility/2006" xmlns:a14="http://schemas.microsoft.com/office/drawing/2010/main">
        <mc:Choice Requires="a14">
          <p:sp>
            <p:nvSpPr>
              <p:cNvPr id="7" name="Rectangle 6"/>
              <p:cNvSpPr/>
              <p:nvPr/>
            </p:nvSpPr>
            <p:spPr>
              <a:xfrm>
                <a:off x="457200" y="4160382"/>
                <a:ext cx="8378456" cy="1212255"/>
              </a:xfrm>
              <a:prstGeom prst="rect">
                <a:avLst/>
              </a:prstGeom>
            </p:spPr>
            <p:txBody>
              <a:bodyPr wrap="square">
                <a:spAutoFit/>
              </a:bodyPr>
              <a:lstStyle/>
              <a:p>
                <a:pPr marL="342900" indent="-342900">
                  <a:buFont typeface="Arial" panose="020B0604020202020204" pitchFamily="34" charset="0"/>
                  <a:buChar char="•"/>
                </a:pPr>
                <a:r>
                  <a:rPr lang="en-US" sz="2400" dirty="0">
                    <a:solidFill>
                      <a:srgbClr val="595959"/>
                    </a:solidFill>
                    <a:latin typeface="Calibri"/>
                    <a:cs typeface="Calibri"/>
                  </a:rPr>
                  <a:t>Economic Objective</a:t>
                </a:r>
              </a:p>
              <a:p>
                <a:pPr/>
                <a14:m>
                  <m:oMathPara xmlns:m="http://schemas.openxmlformats.org/officeDocument/2006/math">
                    <m:oMathParaPr>
                      <m:jc m:val="centerGroup"/>
                    </m:oMathParaPr>
                    <m:oMath xmlns:m="http://schemas.openxmlformats.org/officeDocument/2006/math">
                      <m:sSub>
                        <m:sSubPr>
                          <m:ctrlPr>
                            <a:rPr lang="en-US" sz="2400" i="1">
                              <a:latin typeface="Cambria Math" panose="02040503050406030204" pitchFamily="18" charset="0"/>
                            </a:rPr>
                          </m:ctrlPr>
                        </m:sSubPr>
                        <m:e>
                          <m:r>
                            <a:rPr lang="en-US" sz="2400" i="1">
                              <a:latin typeface="Cambria Math" panose="02040503050406030204" pitchFamily="18" charset="0"/>
                            </a:rPr>
                            <m:t>𝑓</m:t>
                          </m:r>
                        </m:e>
                        <m:sub>
                          <m:r>
                            <a:rPr lang="en-US" sz="2400" i="1">
                              <a:latin typeface="Cambria Math" panose="02040503050406030204" pitchFamily="18" charset="0"/>
                            </a:rPr>
                            <m:t>𝑟</m:t>
                          </m:r>
                        </m:sub>
                      </m:sSub>
                      <m:r>
                        <a:rPr lang="en-US" sz="2400">
                          <a:latin typeface="Cambria Math" panose="02040503050406030204" pitchFamily="18" charset="0"/>
                        </a:rPr>
                        <m:t>=</m:t>
                      </m:r>
                      <m:sSup>
                        <m:sSupPr>
                          <m:ctrlPr>
                            <a:rPr lang="en-US" sz="2400" i="1">
                              <a:latin typeface="Cambria Math" panose="02040503050406030204" pitchFamily="18" charset="0"/>
                            </a:rPr>
                          </m:ctrlPr>
                        </m:sSupPr>
                        <m:e>
                          <m:r>
                            <a:rPr lang="en-US" sz="2400" i="1">
                              <a:latin typeface="Cambria Math" panose="02040503050406030204" pitchFamily="18" charset="0"/>
                            </a:rPr>
                            <m:t>𝑅</m:t>
                          </m:r>
                        </m:e>
                        <m:sup>
                          <m:r>
                            <a:rPr lang="en-US" sz="2400" i="1">
                              <a:latin typeface="Cambria Math" panose="02040503050406030204" pitchFamily="18" charset="0"/>
                            </a:rPr>
                            <m:t>𝑂</m:t>
                          </m:r>
                        </m:sup>
                      </m:sSup>
                      <m:r>
                        <a:rPr lang="en-US" sz="2400">
                          <a:latin typeface="Cambria Math" panose="02040503050406030204" pitchFamily="18" charset="0"/>
                        </a:rPr>
                        <m:t>+</m:t>
                      </m:r>
                      <m:sSup>
                        <m:sSupPr>
                          <m:ctrlPr>
                            <a:rPr lang="en-US" sz="2400" i="1">
                              <a:latin typeface="Cambria Math" panose="02040503050406030204" pitchFamily="18" charset="0"/>
                            </a:rPr>
                          </m:ctrlPr>
                        </m:sSupPr>
                        <m:e>
                          <m:r>
                            <a:rPr lang="en-US" sz="2400" i="1">
                              <a:latin typeface="Cambria Math" panose="02040503050406030204" pitchFamily="18" charset="0"/>
                            </a:rPr>
                            <m:t>𝑅</m:t>
                          </m:r>
                        </m:e>
                        <m:sup>
                          <m:r>
                            <a:rPr lang="en-US" sz="2400" i="1">
                              <a:latin typeface="Cambria Math" panose="02040503050406030204" pitchFamily="18" charset="0"/>
                            </a:rPr>
                            <m:t>𝑄</m:t>
                          </m:r>
                        </m:sup>
                      </m:sSup>
                      <m:r>
                        <a:rPr lang="en-US" sz="2400">
                          <a:latin typeface="Cambria Math" panose="02040503050406030204" pitchFamily="18" charset="0"/>
                        </a:rPr>
                        <m:t>−</m:t>
                      </m:r>
                      <m:sSup>
                        <m:sSupPr>
                          <m:ctrlPr>
                            <a:rPr lang="en-US" sz="2400" i="1">
                              <a:latin typeface="Cambria Math" panose="02040503050406030204" pitchFamily="18" charset="0"/>
                            </a:rPr>
                          </m:ctrlPr>
                        </m:sSupPr>
                        <m:e>
                          <m:r>
                            <a:rPr lang="en-US" sz="2400" i="1">
                              <a:latin typeface="Cambria Math" panose="02040503050406030204" pitchFamily="18" charset="0"/>
                            </a:rPr>
                            <m:t>𝐶</m:t>
                          </m:r>
                        </m:e>
                        <m:sup>
                          <m:r>
                            <a:rPr lang="en-US" sz="2400" i="1">
                              <a:latin typeface="Cambria Math" panose="02040503050406030204" pitchFamily="18" charset="0"/>
                            </a:rPr>
                            <m:t>𝑚𝑎𝑡𝑒𝑟𝑖𝑎𝑙</m:t>
                          </m:r>
                        </m:sup>
                      </m:sSup>
                      <m:r>
                        <a:rPr lang="en-US" sz="2400" i="1">
                          <a:latin typeface="Cambria Math" panose="02040503050406030204" pitchFamily="18" charset="0"/>
                        </a:rPr>
                        <m:t>−</m:t>
                      </m:r>
                      <m:sSup>
                        <m:sSupPr>
                          <m:ctrlPr>
                            <a:rPr lang="en-US" sz="2400" i="1">
                              <a:latin typeface="Cambria Math" panose="02040503050406030204" pitchFamily="18" charset="0"/>
                            </a:rPr>
                          </m:ctrlPr>
                        </m:sSupPr>
                        <m:e>
                          <m:r>
                            <a:rPr lang="en-US" sz="2400" i="1">
                              <a:latin typeface="Cambria Math" panose="02040503050406030204" pitchFamily="18" charset="0"/>
                            </a:rPr>
                            <m:t>𝐶</m:t>
                          </m:r>
                        </m:e>
                        <m:sup>
                          <m:r>
                            <a:rPr lang="en-US" sz="2400" i="1">
                              <a:latin typeface="Cambria Math" panose="02040503050406030204" pitchFamily="18" charset="0"/>
                            </a:rPr>
                            <m:t>h𝑎𝑟</m:t>
                          </m:r>
                        </m:sup>
                      </m:sSup>
                      <m:r>
                        <a:rPr lang="en-US" sz="2400">
                          <a:latin typeface="Cambria Math" panose="02040503050406030204" pitchFamily="18" charset="0"/>
                        </a:rPr>
                        <m:t>−</m:t>
                      </m:r>
                      <m:sSup>
                        <m:sSupPr>
                          <m:ctrlPr>
                            <a:rPr lang="en-US" sz="2400" i="1">
                              <a:latin typeface="Cambria Math" panose="02040503050406030204" pitchFamily="18" charset="0"/>
                            </a:rPr>
                          </m:ctrlPr>
                        </m:sSupPr>
                        <m:e>
                          <m:r>
                            <a:rPr lang="en-US" sz="2400" i="1">
                              <a:latin typeface="Cambria Math" panose="02040503050406030204" pitchFamily="18" charset="0"/>
                            </a:rPr>
                            <m:t>𝐶</m:t>
                          </m:r>
                        </m:e>
                        <m:sup>
                          <m:r>
                            <a:rPr lang="en-US" sz="2400" i="1">
                              <a:latin typeface="Cambria Math" panose="02040503050406030204" pitchFamily="18" charset="0"/>
                            </a:rPr>
                            <m:t>𝑝𝑟𝑜𝑐𝑒𝑠</m:t>
                          </m:r>
                        </m:sup>
                      </m:sSup>
                      <m:r>
                        <a:rPr lang="en-US" sz="2400">
                          <a:latin typeface="Cambria Math" panose="02040503050406030204" pitchFamily="18" charset="0"/>
                        </a:rPr>
                        <m:t>−</m:t>
                      </m:r>
                      <m:sSup>
                        <m:sSupPr>
                          <m:ctrlPr>
                            <a:rPr lang="en-US" sz="2400" i="1">
                              <a:latin typeface="Cambria Math" panose="02040503050406030204" pitchFamily="18" charset="0"/>
                            </a:rPr>
                          </m:ctrlPr>
                        </m:sSupPr>
                        <m:e>
                          <m:r>
                            <a:rPr lang="en-US" sz="2400" i="1">
                              <a:latin typeface="Cambria Math" panose="02040503050406030204" pitchFamily="18" charset="0"/>
                            </a:rPr>
                            <m:t>𝐶</m:t>
                          </m:r>
                        </m:e>
                        <m:sup>
                          <m:r>
                            <a:rPr lang="en-US" sz="2400" i="1">
                              <a:latin typeface="Cambria Math" panose="02040503050406030204" pitchFamily="18" charset="0"/>
                            </a:rPr>
                            <m:t>𝑡𝑟𝑎𝑛𝑠</m:t>
                          </m:r>
                        </m:sup>
                      </m:sSup>
                      <m:r>
                        <a:rPr lang="en-US" sz="2400">
                          <a:latin typeface="Cambria Math" panose="02040503050406030204" pitchFamily="18" charset="0"/>
                        </a:rPr>
                        <m:t>−</m:t>
                      </m:r>
                      <m:sSup>
                        <m:sSupPr>
                          <m:ctrlPr>
                            <a:rPr lang="en-US" sz="2400" i="1">
                              <a:latin typeface="Cambria Math" panose="02040503050406030204" pitchFamily="18" charset="0"/>
                            </a:rPr>
                          </m:ctrlPr>
                        </m:sSupPr>
                        <m:e>
                          <m:r>
                            <a:rPr lang="en-US" sz="2400" i="1">
                              <a:latin typeface="Cambria Math" panose="02040503050406030204" pitchFamily="18" charset="0"/>
                            </a:rPr>
                            <m:t>𝐶</m:t>
                          </m:r>
                        </m:e>
                        <m:sup>
                          <m:r>
                            <a:rPr lang="en-US" sz="2400" i="1">
                              <a:latin typeface="Cambria Math" panose="02040503050406030204" pitchFamily="18" charset="0"/>
                            </a:rPr>
                            <m:t>𝑝𝑟𝑜𝑑</m:t>
                          </m:r>
                        </m:sup>
                      </m:sSup>
                    </m:oMath>
                  </m:oMathPara>
                </a14:m>
                <a:endParaRPr lang="en-US" sz="2400" dirty="0"/>
              </a:p>
              <a:p>
                <a:pPr marL="342900" indent="-342900">
                  <a:buFont typeface="Arial" panose="020B0604020202020204" pitchFamily="34" charset="0"/>
                  <a:buChar char="•"/>
                </a:pPr>
                <a:endParaRPr lang="en-US" sz="2400" dirty="0">
                  <a:solidFill>
                    <a:srgbClr val="595959"/>
                  </a:solidFill>
                  <a:latin typeface="Calibri"/>
                  <a:cs typeface="Calibri"/>
                </a:endParaRPr>
              </a:p>
            </p:txBody>
          </p:sp>
        </mc:Choice>
        <mc:Fallback xmlns="">
          <p:sp>
            <p:nvSpPr>
              <p:cNvPr id="7" name="Rectangle 6"/>
              <p:cNvSpPr>
                <a:spLocks noRot="1" noChangeAspect="1" noMove="1" noResize="1" noEditPoints="1" noAdjustHandles="1" noChangeArrowheads="1" noChangeShapeType="1" noTextEdit="1"/>
              </p:cNvSpPr>
              <p:nvPr/>
            </p:nvSpPr>
            <p:spPr>
              <a:xfrm>
                <a:off x="457200" y="4160382"/>
                <a:ext cx="8378456" cy="1212255"/>
              </a:xfrm>
              <a:prstGeom prst="rect">
                <a:avLst/>
              </a:prstGeom>
              <a:blipFill>
                <a:blip r:embed="rId3"/>
                <a:stretch>
                  <a:fillRect l="-946" t="-4020"/>
                </a:stretch>
              </a:blipFill>
            </p:spPr>
            <p:txBody>
              <a:bodyPr/>
              <a:lstStyle/>
              <a:p>
                <a:r>
                  <a:rPr lang="en-US">
                    <a:noFill/>
                  </a:rPr>
                  <a:t> </a:t>
                </a:r>
              </a:p>
            </p:txBody>
          </p:sp>
        </mc:Fallback>
      </mc:AlternateContent>
    </p:spTree>
    <p:extLst>
      <p:ext uri="{BB962C8B-B14F-4D97-AF65-F5344CB8AC3E}">
        <p14:creationId xmlns:p14="http://schemas.microsoft.com/office/powerpoint/2010/main" val="133883709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Environmental Aspect</a:t>
            </a:r>
          </a:p>
        </p:txBody>
      </p:sp>
      <p:pic>
        <p:nvPicPr>
          <p:cNvPr id="7" name="Content Placeholder 6"/>
          <p:cNvPicPr>
            <a:picLocks noGrp="1" noChangeAspect="1"/>
          </p:cNvPicPr>
          <p:nvPr>
            <p:ph idx="1"/>
          </p:nvPr>
        </p:nvPicPr>
        <p:blipFill>
          <a:blip r:embed="rId2"/>
          <a:stretch>
            <a:fillRect/>
          </a:stretch>
        </p:blipFill>
        <p:spPr>
          <a:xfrm>
            <a:off x="457200" y="1424757"/>
            <a:ext cx="8115666" cy="2530474"/>
          </a:xfrm>
        </p:spPr>
      </p:pic>
      <p:sp>
        <p:nvSpPr>
          <p:cNvPr id="4" name="Date Placeholder 3"/>
          <p:cNvSpPr>
            <a:spLocks noGrp="1"/>
          </p:cNvSpPr>
          <p:nvPr>
            <p:ph type="dt" sz="half" idx="10"/>
          </p:nvPr>
        </p:nvSpPr>
        <p:spPr/>
        <p:txBody>
          <a:bodyPr/>
          <a:lstStyle/>
          <a:p>
            <a:fld id="{7708831E-F828-4253-86DE-E6649CC3BE38}" type="datetime4">
              <a:rPr lang="en-US" altLang="en-US" smtClean="0"/>
              <a:pPr/>
              <a:t>September 2, 2016</a:t>
            </a:fld>
            <a:endParaRPr lang="en-US" altLang="en-US"/>
          </a:p>
        </p:txBody>
      </p:sp>
      <p:sp>
        <p:nvSpPr>
          <p:cNvPr id="5" name="Slide Number Placeholder 4"/>
          <p:cNvSpPr>
            <a:spLocks noGrp="1"/>
          </p:cNvSpPr>
          <p:nvPr>
            <p:ph type="sldNum" sz="quarter" idx="11"/>
          </p:nvPr>
        </p:nvSpPr>
        <p:spPr/>
        <p:txBody>
          <a:bodyPr/>
          <a:lstStyle/>
          <a:p>
            <a:fld id="{EEE3E280-AA68-4E5B-9C5E-24BADCF7FC88}" type="slidenum">
              <a:rPr lang="en-US" altLang="en-US" smtClean="0"/>
              <a:pPr/>
              <a:t>20</a:t>
            </a:fld>
            <a:endParaRPr lang="en-US" altLang="en-US"/>
          </a:p>
        </p:txBody>
      </p:sp>
      <mc:AlternateContent xmlns:mc="http://schemas.openxmlformats.org/markup-compatibility/2006" xmlns:a14="http://schemas.microsoft.com/office/drawing/2010/main">
        <mc:Choice Requires="a14">
          <p:sp>
            <p:nvSpPr>
              <p:cNvPr id="9" name="Rectangle 8"/>
              <p:cNvSpPr/>
              <p:nvPr/>
            </p:nvSpPr>
            <p:spPr>
              <a:xfrm>
                <a:off x="457200" y="4118826"/>
                <a:ext cx="8378456" cy="830997"/>
              </a:xfrm>
              <a:prstGeom prst="rect">
                <a:avLst/>
              </a:prstGeom>
            </p:spPr>
            <p:txBody>
              <a:bodyPr wrap="square">
                <a:spAutoFit/>
              </a:bodyPr>
              <a:lstStyle/>
              <a:p>
                <a:pPr marL="342900" indent="-342900">
                  <a:buFont typeface="Arial" panose="020B0604020202020204" pitchFamily="34" charset="0"/>
                  <a:buChar char="•"/>
                </a:pPr>
                <a:r>
                  <a:rPr lang="en-US" sz="2400" dirty="0">
                    <a:solidFill>
                      <a:srgbClr val="595959"/>
                    </a:solidFill>
                    <a:latin typeface="Calibri"/>
                    <a:cs typeface="Calibri"/>
                  </a:rPr>
                  <a:t>Environmental Objective</a:t>
                </a:r>
              </a:p>
              <a:p>
                <a:pPr/>
                <a14:m>
                  <m:oMathPara xmlns:m="http://schemas.openxmlformats.org/officeDocument/2006/math">
                    <m:oMathParaPr>
                      <m:jc m:val="centerGroup"/>
                    </m:oMathParaPr>
                    <m:oMath xmlns:m="http://schemas.openxmlformats.org/officeDocument/2006/math">
                      <m:sSub>
                        <m:sSubPr>
                          <m:ctrlPr>
                            <a:rPr lang="en-US" sz="2400" i="1">
                              <a:latin typeface="Cambria Math" panose="02040503050406030204" pitchFamily="18" charset="0"/>
                            </a:rPr>
                          </m:ctrlPr>
                        </m:sSubPr>
                        <m:e>
                          <m:r>
                            <a:rPr lang="en-US" sz="2400" i="1">
                              <a:latin typeface="Cambria Math" panose="02040503050406030204" pitchFamily="18" charset="0"/>
                            </a:rPr>
                            <m:t>𝑓</m:t>
                          </m:r>
                        </m:e>
                        <m:sub>
                          <m:r>
                            <a:rPr lang="en-US" sz="2400" i="1">
                              <a:latin typeface="Cambria Math" panose="02040503050406030204" pitchFamily="18" charset="0"/>
                            </a:rPr>
                            <m:t>𝑒</m:t>
                          </m:r>
                        </m:sub>
                      </m:sSub>
                      <m:r>
                        <a:rPr lang="en-US" sz="2400">
                          <a:latin typeface="Cambria Math" panose="02040503050406030204" pitchFamily="18" charset="0"/>
                        </a:rPr>
                        <m:t>=</m:t>
                      </m:r>
                      <m:sSup>
                        <m:sSupPr>
                          <m:ctrlPr>
                            <a:rPr lang="en-US" sz="2400" i="1">
                              <a:latin typeface="Cambria Math" panose="02040503050406030204" pitchFamily="18" charset="0"/>
                            </a:rPr>
                          </m:ctrlPr>
                        </m:sSupPr>
                        <m:e>
                          <m:r>
                            <a:rPr lang="en-US" sz="2400" i="1">
                              <a:latin typeface="Cambria Math" panose="02040503050406030204" pitchFamily="18" charset="0"/>
                            </a:rPr>
                            <m:t>𝐸</m:t>
                          </m:r>
                        </m:e>
                        <m:sup>
                          <m:r>
                            <a:rPr lang="en-US" sz="2400" i="1">
                              <a:latin typeface="Cambria Math" panose="02040503050406030204" pitchFamily="18" charset="0"/>
                            </a:rPr>
                            <m:t>𝑂</m:t>
                          </m:r>
                        </m:sup>
                      </m:sSup>
                      <m:r>
                        <a:rPr lang="en-US" sz="2400">
                          <a:latin typeface="Cambria Math" panose="02040503050406030204" pitchFamily="18" charset="0"/>
                        </a:rPr>
                        <m:t>+</m:t>
                      </m:r>
                      <m:sSup>
                        <m:sSupPr>
                          <m:ctrlPr>
                            <a:rPr lang="en-US" sz="2400" i="1">
                              <a:latin typeface="Cambria Math" panose="02040503050406030204" pitchFamily="18" charset="0"/>
                            </a:rPr>
                          </m:ctrlPr>
                        </m:sSupPr>
                        <m:e>
                          <m:r>
                            <a:rPr lang="en-US" sz="2400" i="1">
                              <a:latin typeface="Cambria Math" panose="02040503050406030204" pitchFamily="18" charset="0"/>
                            </a:rPr>
                            <m:t>𝐸</m:t>
                          </m:r>
                        </m:e>
                        <m:sup>
                          <m:r>
                            <a:rPr lang="en-US" sz="2400" i="1">
                              <a:latin typeface="Cambria Math" panose="02040503050406030204" pitchFamily="18" charset="0"/>
                            </a:rPr>
                            <m:t>𝑄</m:t>
                          </m:r>
                        </m:sup>
                      </m:sSup>
                      <m:r>
                        <a:rPr lang="en-US" sz="2400">
                          <a:latin typeface="Cambria Math" panose="02040503050406030204" pitchFamily="18" charset="0"/>
                        </a:rPr>
                        <m:t>−</m:t>
                      </m:r>
                      <m:sSup>
                        <m:sSupPr>
                          <m:ctrlPr>
                            <a:rPr lang="en-US" sz="2400" i="1">
                              <a:latin typeface="Cambria Math" panose="02040503050406030204" pitchFamily="18" charset="0"/>
                            </a:rPr>
                          </m:ctrlPr>
                        </m:sSupPr>
                        <m:e>
                          <m:r>
                            <a:rPr lang="en-US" sz="2400" i="1">
                              <a:latin typeface="Cambria Math" panose="02040503050406030204" pitchFamily="18" charset="0"/>
                            </a:rPr>
                            <m:t>𝐸</m:t>
                          </m:r>
                        </m:e>
                        <m:sup>
                          <m:r>
                            <a:rPr lang="en-US" sz="2400" i="1">
                              <a:latin typeface="Cambria Math" panose="02040503050406030204" pitchFamily="18" charset="0"/>
                            </a:rPr>
                            <m:t>h𝑎𝑟</m:t>
                          </m:r>
                        </m:sup>
                      </m:sSup>
                      <m:r>
                        <a:rPr lang="en-US" sz="2400">
                          <a:latin typeface="Cambria Math" panose="02040503050406030204" pitchFamily="18" charset="0"/>
                        </a:rPr>
                        <m:t>−</m:t>
                      </m:r>
                      <m:sSup>
                        <m:sSupPr>
                          <m:ctrlPr>
                            <a:rPr lang="en-US" sz="2400" i="1">
                              <a:latin typeface="Cambria Math" panose="02040503050406030204" pitchFamily="18" charset="0"/>
                            </a:rPr>
                          </m:ctrlPr>
                        </m:sSupPr>
                        <m:e>
                          <m:r>
                            <a:rPr lang="en-US" sz="2400" i="1">
                              <a:latin typeface="Cambria Math" panose="02040503050406030204" pitchFamily="18" charset="0"/>
                            </a:rPr>
                            <m:t>𝐸</m:t>
                          </m:r>
                        </m:e>
                        <m:sup>
                          <m:r>
                            <a:rPr lang="en-US" sz="2400" i="1">
                              <a:latin typeface="Cambria Math" panose="02040503050406030204" pitchFamily="18" charset="0"/>
                            </a:rPr>
                            <m:t>𝑝𝑟𝑜𝑐𝑒𝑠</m:t>
                          </m:r>
                        </m:sup>
                      </m:sSup>
                      <m:r>
                        <a:rPr lang="en-US" sz="2400" i="1">
                          <a:latin typeface="Cambria Math" panose="02040503050406030204" pitchFamily="18" charset="0"/>
                        </a:rPr>
                        <m:t>−</m:t>
                      </m:r>
                      <m:sSup>
                        <m:sSupPr>
                          <m:ctrlPr>
                            <a:rPr lang="en-US" sz="2400" i="1">
                              <a:latin typeface="Cambria Math" panose="02040503050406030204" pitchFamily="18" charset="0"/>
                            </a:rPr>
                          </m:ctrlPr>
                        </m:sSupPr>
                        <m:e>
                          <m:r>
                            <a:rPr lang="en-US" sz="2400" i="1">
                              <a:latin typeface="Cambria Math" panose="02040503050406030204" pitchFamily="18" charset="0"/>
                            </a:rPr>
                            <m:t>𝐸</m:t>
                          </m:r>
                        </m:e>
                        <m:sup>
                          <m:r>
                            <a:rPr lang="en-US" sz="2400" i="1">
                              <a:latin typeface="Cambria Math" panose="02040503050406030204" pitchFamily="18" charset="0"/>
                            </a:rPr>
                            <m:t>𝑡𝑟𝑎𝑛𝑠</m:t>
                          </m:r>
                        </m:sup>
                      </m:sSup>
                      <m:sSup>
                        <m:sSupPr>
                          <m:ctrlPr>
                            <a:rPr lang="en-US" sz="2400" i="1">
                              <a:latin typeface="Cambria Math" panose="02040503050406030204" pitchFamily="18" charset="0"/>
                            </a:rPr>
                          </m:ctrlPr>
                        </m:sSupPr>
                        <m:e>
                          <m:r>
                            <a:rPr lang="en-US" sz="2400">
                              <a:latin typeface="Cambria Math" panose="02040503050406030204" pitchFamily="18" charset="0"/>
                            </a:rPr>
                            <m:t>−</m:t>
                          </m:r>
                          <m:r>
                            <a:rPr lang="en-US" sz="2400" i="1">
                              <a:latin typeface="Cambria Math" panose="02040503050406030204" pitchFamily="18" charset="0"/>
                            </a:rPr>
                            <m:t>𝐸</m:t>
                          </m:r>
                        </m:e>
                        <m:sup>
                          <m:r>
                            <a:rPr lang="en-US" sz="2400" i="1">
                              <a:latin typeface="Cambria Math" panose="02040503050406030204" pitchFamily="18" charset="0"/>
                            </a:rPr>
                            <m:t>𝑝𝑟𝑜𝑑</m:t>
                          </m:r>
                        </m:sup>
                      </m:sSup>
                    </m:oMath>
                  </m:oMathPara>
                </a14:m>
                <a:endParaRPr lang="en-US" sz="2400" dirty="0">
                  <a:solidFill>
                    <a:srgbClr val="595959"/>
                  </a:solidFill>
                  <a:latin typeface="Calibri"/>
                  <a:cs typeface="Calibri"/>
                </a:endParaRPr>
              </a:p>
            </p:txBody>
          </p:sp>
        </mc:Choice>
        <mc:Fallback xmlns="">
          <p:sp>
            <p:nvSpPr>
              <p:cNvPr id="9" name="Rectangle 8"/>
              <p:cNvSpPr>
                <a:spLocks noRot="1" noChangeAspect="1" noMove="1" noResize="1" noEditPoints="1" noAdjustHandles="1" noChangeArrowheads="1" noChangeShapeType="1" noTextEdit="1"/>
              </p:cNvSpPr>
              <p:nvPr/>
            </p:nvSpPr>
            <p:spPr>
              <a:xfrm>
                <a:off x="457200" y="4118826"/>
                <a:ext cx="8378456" cy="830997"/>
              </a:xfrm>
              <a:prstGeom prst="rect">
                <a:avLst/>
              </a:prstGeom>
              <a:blipFill>
                <a:blip r:embed="rId3"/>
                <a:stretch>
                  <a:fillRect l="-946" t="-5882" b="-10294"/>
                </a:stretch>
              </a:blipFill>
            </p:spPr>
            <p:txBody>
              <a:bodyPr/>
              <a:lstStyle/>
              <a:p>
                <a:r>
                  <a:rPr lang="en-US">
                    <a:noFill/>
                  </a:rPr>
                  <a:t> </a:t>
                </a:r>
              </a:p>
            </p:txBody>
          </p:sp>
        </mc:Fallback>
      </mc:AlternateContent>
    </p:spTree>
    <p:extLst>
      <p:ext uri="{BB962C8B-B14F-4D97-AF65-F5344CB8AC3E}">
        <p14:creationId xmlns:p14="http://schemas.microsoft.com/office/powerpoint/2010/main" val="12585198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Economic Objective Component</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a:t>Revenue from lumber</a:t>
                </a:r>
              </a:p>
              <a:p>
                <a:pPr marL="0" indent="0">
                  <a:buNone/>
                </a:pPr>
                <a14:m>
                  <m:oMathPara xmlns:m="http://schemas.openxmlformats.org/officeDocument/2006/math">
                    <m:oMathParaPr>
                      <m:jc m:val="centerGroup"/>
                    </m:oMathParaPr>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𝑅</m:t>
                          </m:r>
                        </m:e>
                        <m:sup>
                          <m:r>
                            <a:rPr lang="en-US" i="1">
                              <a:latin typeface="Cambria Math" panose="02040503050406030204" pitchFamily="18" charset="0"/>
                            </a:rPr>
                            <m:t>𝑂</m:t>
                          </m:r>
                        </m:sup>
                      </m:sSup>
                      <m:r>
                        <a:rPr lang="en-US">
                          <a:latin typeface="Cambria Math" panose="02040503050406030204" pitchFamily="18" charset="0"/>
                        </a:rPr>
                        <m:t>=</m:t>
                      </m:r>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𝑗</m:t>
                          </m:r>
                          <m:r>
                            <a:rPr lang="en-US" i="1">
                              <a:latin typeface="Cambria Math" panose="02040503050406030204" pitchFamily="18" charset="0"/>
                            </a:rPr>
                            <m:t>∈</m:t>
                          </m:r>
                          <m:r>
                            <a:rPr lang="en-US" i="1">
                              <a:latin typeface="Cambria Math" panose="02040503050406030204" pitchFamily="18" charset="0"/>
                            </a:rPr>
                            <m:t>𝑀</m:t>
                          </m:r>
                        </m:sub>
                        <m:sup/>
                        <m:e>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𝑜</m:t>
                              </m:r>
                              <m:r>
                                <a:rPr lang="en-US" i="1">
                                  <a:latin typeface="Cambria Math" panose="02040503050406030204" pitchFamily="18" charset="0"/>
                                </a:rPr>
                                <m:t>∈</m:t>
                              </m:r>
                              <m:r>
                                <a:rPr lang="en-US" i="1">
                                  <a:latin typeface="Cambria Math" panose="02040503050406030204" pitchFamily="18" charset="0"/>
                                </a:rPr>
                                <m:t>𝑂</m:t>
                              </m:r>
                            </m:sub>
                            <m:sup/>
                            <m:e>
                              <m:sSub>
                                <m:sSubPr>
                                  <m:ctrlPr>
                                    <a:rPr lang="en-US" i="1">
                                      <a:latin typeface="Cambria Math" panose="02040503050406030204" pitchFamily="18" charset="0"/>
                                    </a:rPr>
                                  </m:ctrlPr>
                                </m:sSubPr>
                                <m:e>
                                  <m:r>
                                    <a:rPr lang="en-US" i="1">
                                      <a:latin typeface="Cambria Math" panose="02040503050406030204" pitchFamily="18" charset="0"/>
                                    </a:rPr>
                                    <m:t>𝑢</m:t>
                                  </m:r>
                                </m:e>
                                <m:sub>
                                  <m:r>
                                    <a:rPr lang="en-US" i="1">
                                      <a:latin typeface="Cambria Math" panose="02040503050406030204" pitchFamily="18" charset="0"/>
                                    </a:rPr>
                                    <m:t>𝑗𝑜</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𝑟𝑜</m:t>
                                  </m:r>
                                </m:e>
                                <m:sub>
                                  <m:r>
                                    <a:rPr lang="en-US" i="1">
                                      <a:latin typeface="Cambria Math" panose="02040503050406030204" pitchFamily="18" charset="0"/>
                                    </a:rPr>
                                    <m:t>𝑗𝑜</m:t>
                                  </m:r>
                                </m:sub>
                              </m:sSub>
                            </m:e>
                          </m:nary>
                        </m:e>
                      </m:nary>
                    </m:oMath>
                  </m:oMathPara>
                </a14:m>
                <a:endParaRPr lang="en-US" dirty="0"/>
              </a:p>
              <a:p>
                <a:pPr marL="0" indent="0" algn="ctr">
                  <a:buNone/>
                </a:pPr>
                <a:r>
                  <a:rPr lang="en-US" dirty="0"/>
                  <a:t>(Sale of wood product produced at all mills)</a:t>
                </a:r>
              </a:p>
              <a:p>
                <a:endParaRPr lang="en-US" dirty="0"/>
              </a:p>
              <a:p>
                <a:pPr marL="0" indent="0">
                  <a:buNone/>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𝑟</m:t>
                          </m:r>
                        </m:sub>
                      </m:sSub>
                      <m:r>
                        <a:rPr lang="en-US">
                          <a:latin typeface="Cambria Math" panose="02040503050406030204" pitchFamily="18" charset="0"/>
                        </a:rPr>
                        <m:t>=</m:t>
                      </m:r>
                      <m:sSup>
                        <m:sSupPr>
                          <m:ctrlPr>
                            <a:rPr lang="en-US" b="1" i="1" smtClean="0">
                              <a:solidFill>
                                <a:srgbClr val="FF0000"/>
                              </a:solidFill>
                              <a:latin typeface="Cambria Math" panose="02040503050406030204" pitchFamily="18" charset="0"/>
                            </a:rPr>
                          </m:ctrlPr>
                        </m:sSupPr>
                        <m:e>
                          <m:r>
                            <a:rPr lang="en-US" b="1" i="1">
                              <a:solidFill>
                                <a:srgbClr val="FF0000"/>
                              </a:solidFill>
                              <a:latin typeface="Cambria Math" panose="02040503050406030204" pitchFamily="18" charset="0"/>
                            </a:rPr>
                            <m:t>𝑹</m:t>
                          </m:r>
                        </m:e>
                        <m:sup>
                          <m:r>
                            <a:rPr lang="en-US" b="1" i="1">
                              <a:solidFill>
                                <a:srgbClr val="FF0000"/>
                              </a:solidFill>
                              <a:latin typeface="Cambria Math" panose="02040503050406030204" pitchFamily="18" charset="0"/>
                            </a:rPr>
                            <m:t>𝑶</m:t>
                          </m:r>
                        </m:sup>
                      </m:sSup>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𝑅</m:t>
                          </m:r>
                        </m:e>
                        <m:sup>
                          <m:r>
                            <a:rPr lang="en-US" i="1">
                              <a:latin typeface="Cambria Math" panose="02040503050406030204" pitchFamily="18" charset="0"/>
                            </a:rPr>
                            <m:t>𝑄</m:t>
                          </m:r>
                        </m:sup>
                      </m:sSup>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𝐶</m:t>
                          </m:r>
                        </m:e>
                        <m:sup>
                          <m:r>
                            <a:rPr lang="en-US" i="1">
                              <a:latin typeface="Cambria Math" panose="02040503050406030204" pitchFamily="18" charset="0"/>
                            </a:rPr>
                            <m:t>𝑚𝑎𝑡𝑒𝑟𝑖𝑎𝑙</m:t>
                          </m:r>
                        </m:sup>
                      </m:sSup>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𝐶</m:t>
                          </m:r>
                        </m:e>
                        <m:sup>
                          <m:r>
                            <a:rPr lang="en-US" i="1">
                              <a:latin typeface="Cambria Math" panose="02040503050406030204" pitchFamily="18" charset="0"/>
                            </a:rPr>
                            <m:t>h𝑎𝑟</m:t>
                          </m:r>
                        </m:sup>
                      </m:sSup>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𝐶</m:t>
                          </m:r>
                        </m:e>
                        <m:sup>
                          <m:r>
                            <a:rPr lang="en-US" i="1">
                              <a:latin typeface="Cambria Math" panose="02040503050406030204" pitchFamily="18" charset="0"/>
                            </a:rPr>
                            <m:t>𝑝𝑟𝑜𝑐𝑒𝑠</m:t>
                          </m:r>
                        </m:sup>
                      </m:sSup>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𝐶</m:t>
                          </m:r>
                        </m:e>
                        <m:sup>
                          <m:r>
                            <a:rPr lang="en-US" i="1">
                              <a:latin typeface="Cambria Math" panose="02040503050406030204" pitchFamily="18" charset="0"/>
                            </a:rPr>
                            <m:t>𝑡𝑟𝑎𝑛𝑠</m:t>
                          </m:r>
                        </m:sup>
                      </m:sSup>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𝐶</m:t>
                          </m:r>
                        </m:e>
                        <m:sup>
                          <m:r>
                            <a:rPr lang="en-US" i="1">
                              <a:latin typeface="Cambria Math" panose="02040503050406030204" pitchFamily="18" charset="0"/>
                            </a:rPr>
                            <m:t>𝑝𝑟𝑜𝑑</m:t>
                          </m:r>
                        </m:sup>
                      </m:sSup>
                    </m:oMath>
                  </m:oMathPara>
                </a14:m>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963" t="-1122"/>
                </a:stretch>
              </a:blipFill>
            </p:spPr>
            <p:txBody>
              <a:bodyPr/>
              <a:lstStyle/>
              <a:p>
                <a:r>
                  <a:rPr lang="en-US">
                    <a:noFill/>
                  </a:rPr>
                  <a:t> </a:t>
                </a:r>
              </a:p>
            </p:txBody>
          </p:sp>
        </mc:Fallback>
      </mc:AlternateContent>
      <p:sp>
        <p:nvSpPr>
          <p:cNvPr id="4" name="Date Placeholder 3"/>
          <p:cNvSpPr>
            <a:spLocks noGrp="1"/>
          </p:cNvSpPr>
          <p:nvPr>
            <p:ph type="dt" sz="half" idx="10"/>
          </p:nvPr>
        </p:nvSpPr>
        <p:spPr/>
        <p:txBody>
          <a:bodyPr/>
          <a:lstStyle/>
          <a:p>
            <a:fld id="{7708831E-F828-4253-86DE-E6649CC3BE38}" type="datetime4">
              <a:rPr lang="en-US" altLang="en-US" smtClean="0"/>
              <a:pPr/>
              <a:t>September 2, 2016</a:t>
            </a:fld>
            <a:endParaRPr lang="en-US" altLang="en-US"/>
          </a:p>
        </p:txBody>
      </p:sp>
      <p:sp>
        <p:nvSpPr>
          <p:cNvPr id="5" name="Slide Number Placeholder 4"/>
          <p:cNvSpPr>
            <a:spLocks noGrp="1"/>
          </p:cNvSpPr>
          <p:nvPr>
            <p:ph type="sldNum" sz="quarter" idx="11"/>
          </p:nvPr>
        </p:nvSpPr>
        <p:spPr/>
        <p:txBody>
          <a:bodyPr/>
          <a:lstStyle/>
          <a:p>
            <a:fld id="{EEE3E280-AA68-4E5B-9C5E-24BADCF7FC88}" type="slidenum">
              <a:rPr lang="en-US" altLang="en-US" smtClean="0"/>
              <a:pPr/>
              <a:t>21</a:t>
            </a:fld>
            <a:endParaRPr lang="en-US" altLang="en-US"/>
          </a:p>
        </p:txBody>
      </p:sp>
    </p:spTree>
    <p:extLst>
      <p:ext uri="{BB962C8B-B14F-4D97-AF65-F5344CB8AC3E}">
        <p14:creationId xmlns:p14="http://schemas.microsoft.com/office/powerpoint/2010/main" val="1733483174"/>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Economic Objective Component</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a:t>Revenue from pellet</a:t>
                </a:r>
              </a:p>
              <a:p>
                <a:pPr marL="0" indent="0">
                  <a:buNone/>
                </a:pPr>
                <a14:m>
                  <m:oMathPara xmlns:m="http://schemas.openxmlformats.org/officeDocument/2006/math">
                    <m:oMathParaPr>
                      <m:jc m:val="centerGroup"/>
                    </m:oMathParaPr>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𝑅</m:t>
                          </m:r>
                        </m:e>
                        <m:sup>
                          <m:r>
                            <a:rPr lang="en-US" i="1">
                              <a:latin typeface="Cambria Math" panose="02040503050406030204" pitchFamily="18" charset="0"/>
                            </a:rPr>
                            <m:t>𝑄</m:t>
                          </m:r>
                        </m:sup>
                      </m:sSup>
                      <m:r>
                        <a:rPr lang="en-US" i="1">
                          <a:latin typeface="Cambria Math" panose="02040503050406030204" pitchFamily="18" charset="0"/>
                        </a:rPr>
                        <m:t>=</m:t>
                      </m:r>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𝑘</m:t>
                          </m:r>
                          <m:r>
                            <a:rPr lang="en-US" i="1">
                              <a:latin typeface="Cambria Math" panose="02040503050406030204" pitchFamily="18" charset="0"/>
                            </a:rPr>
                            <m:t>∈</m:t>
                          </m:r>
                          <m:r>
                            <a:rPr lang="en-US" i="1">
                              <a:latin typeface="Cambria Math" panose="02040503050406030204" pitchFamily="18" charset="0"/>
                            </a:rPr>
                            <m:t>𝐾</m:t>
                          </m:r>
                        </m:sub>
                        <m:sup/>
                        <m:e>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𝑓</m:t>
                              </m:r>
                              <m:r>
                                <a:rPr lang="en-US" i="1">
                                  <a:latin typeface="Cambria Math" panose="02040503050406030204" pitchFamily="18" charset="0"/>
                                </a:rPr>
                                <m:t>∈</m:t>
                              </m:r>
                              <m:r>
                                <a:rPr lang="en-US" i="1">
                                  <a:latin typeface="Cambria Math" panose="02040503050406030204" pitchFamily="18" charset="0"/>
                                </a:rPr>
                                <m:t>𝐹</m:t>
                              </m:r>
                            </m:sub>
                            <m:sup/>
                            <m:e>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𝑞</m:t>
                                  </m:r>
                                  <m:r>
                                    <a:rPr lang="en-US" i="1">
                                      <a:latin typeface="Cambria Math" panose="02040503050406030204" pitchFamily="18" charset="0"/>
                                    </a:rPr>
                                    <m:t>∈</m:t>
                                  </m:r>
                                  <m:r>
                                    <a:rPr lang="en-US" i="1">
                                      <a:latin typeface="Cambria Math" panose="02040503050406030204" pitchFamily="18" charset="0"/>
                                    </a:rPr>
                                    <m:t>𝑄</m:t>
                                  </m:r>
                                </m:sub>
                                <m:sup/>
                                <m:e>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𝑘𝑓𝑞</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𝑟𝑞</m:t>
                                      </m:r>
                                    </m:e>
                                    <m:sub>
                                      <m:r>
                                        <a:rPr lang="en-US" i="1">
                                          <a:latin typeface="Cambria Math" panose="02040503050406030204" pitchFamily="18" charset="0"/>
                                        </a:rPr>
                                        <m:t>𝑓𝑞</m:t>
                                      </m:r>
                                    </m:sub>
                                  </m:sSub>
                                </m:e>
                              </m:nary>
                            </m:e>
                          </m:nary>
                          <m:r>
                            <a:rPr lang="en-US" i="1">
                              <a:latin typeface="Cambria Math" panose="02040503050406030204" pitchFamily="18" charset="0"/>
                            </a:rPr>
                            <m:t>    </m:t>
                          </m:r>
                        </m:e>
                      </m:nary>
                    </m:oMath>
                  </m:oMathPara>
                </a14:m>
                <a:endParaRPr lang="en-US" dirty="0"/>
              </a:p>
              <a:p>
                <a:pPr marL="0" indent="0" algn="ctr">
                  <a:buNone/>
                </a:pPr>
                <a:r>
                  <a:rPr lang="en-US" dirty="0"/>
                  <a:t>(Sale of bioenergy products at all facilities produced from all plants)</a:t>
                </a:r>
              </a:p>
              <a:p>
                <a:endParaRPr lang="en-US" dirty="0"/>
              </a:p>
              <a:p>
                <a:pPr marL="0" indent="0">
                  <a:buNone/>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𝑟</m:t>
                          </m:r>
                        </m:sub>
                      </m:sSub>
                      <m:r>
                        <a:rPr lang="en-US">
                          <a:latin typeface="Cambria Math" panose="02040503050406030204" pitchFamily="18" charset="0"/>
                        </a:rPr>
                        <m:t>=</m:t>
                      </m:r>
                      <m:sSup>
                        <m:sSupPr>
                          <m:ctrlPr>
                            <a:rPr lang="en-US" i="1" smtClean="0">
                              <a:solidFill>
                                <a:schemeClr val="tx1"/>
                              </a:solidFill>
                              <a:latin typeface="Cambria Math" panose="02040503050406030204" pitchFamily="18" charset="0"/>
                            </a:rPr>
                          </m:ctrlPr>
                        </m:sSupPr>
                        <m:e>
                          <m:r>
                            <a:rPr lang="en-US" b="0" i="1">
                              <a:solidFill>
                                <a:schemeClr val="tx1"/>
                              </a:solidFill>
                              <a:latin typeface="Cambria Math" panose="02040503050406030204" pitchFamily="18" charset="0"/>
                            </a:rPr>
                            <m:t>𝑅</m:t>
                          </m:r>
                        </m:e>
                        <m:sup>
                          <m:r>
                            <a:rPr lang="en-US" b="0" i="1">
                              <a:solidFill>
                                <a:schemeClr val="tx1"/>
                              </a:solidFill>
                              <a:latin typeface="Cambria Math" panose="02040503050406030204" pitchFamily="18" charset="0"/>
                            </a:rPr>
                            <m:t>𝑂</m:t>
                          </m:r>
                        </m:sup>
                      </m:sSup>
                      <m:r>
                        <a:rPr lang="en-US">
                          <a:latin typeface="Cambria Math" panose="02040503050406030204" pitchFamily="18" charset="0"/>
                        </a:rPr>
                        <m:t>+</m:t>
                      </m:r>
                      <m:sSup>
                        <m:sSupPr>
                          <m:ctrlPr>
                            <a:rPr lang="en-US" b="1" i="1" smtClean="0">
                              <a:solidFill>
                                <a:srgbClr val="FF0000"/>
                              </a:solidFill>
                              <a:latin typeface="Cambria Math" panose="02040503050406030204" pitchFamily="18" charset="0"/>
                            </a:rPr>
                          </m:ctrlPr>
                        </m:sSupPr>
                        <m:e>
                          <m:r>
                            <a:rPr lang="en-US" b="1" i="1">
                              <a:solidFill>
                                <a:srgbClr val="FF0000"/>
                              </a:solidFill>
                              <a:latin typeface="Cambria Math" panose="02040503050406030204" pitchFamily="18" charset="0"/>
                            </a:rPr>
                            <m:t>𝑹</m:t>
                          </m:r>
                        </m:e>
                        <m:sup>
                          <m:r>
                            <a:rPr lang="en-US" b="1" i="1">
                              <a:solidFill>
                                <a:srgbClr val="FF0000"/>
                              </a:solidFill>
                              <a:latin typeface="Cambria Math" panose="02040503050406030204" pitchFamily="18" charset="0"/>
                            </a:rPr>
                            <m:t>𝑸</m:t>
                          </m:r>
                        </m:sup>
                      </m:sSup>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𝐶</m:t>
                          </m:r>
                        </m:e>
                        <m:sup>
                          <m:r>
                            <a:rPr lang="en-US" i="1">
                              <a:latin typeface="Cambria Math" panose="02040503050406030204" pitchFamily="18" charset="0"/>
                            </a:rPr>
                            <m:t>𝑚𝑎𝑡𝑒𝑟𝑖𝑎𝑙</m:t>
                          </m:r>
                        </m:sup>
                      </m:sSup>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𝐶</m:t>
                          </m:r>
                        </m:e>
                        <m:sup>
                          <m:r>
                            <a:rPr lang="en-US" i="1">
                              <a:latin typeface="Cambria Math" panose="02040503050406030204" pitchFamily="18" charset="0"/>
                            </a:rPr>
                            <m:t>h𝑎𝑟</m:t>
                          </m:r>
                        </m:sup>
                      </m:sSup>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𝐶</m:t>
                          </m:r>
                        </m:e>
                        <m:sup>
                          <m:r>
                            <a:rPr lang="en-US" i="1">
                              <a:latin typeface="Cambria Math" panose="02040503050406030204" pitchFamily="18" charset="0"/>
                            </a:rPr>
                            <m:t>𝑝𝑟𝑜𝑐𝑒𝑠</m:t>
                          </m:r>
                        </m:sup>
                      </m:sSup>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𝐶</m:t>
                          </m:r>
                        </m:e>
                        <m:sup>
                          <m:r>
                            <a:rPr lang="en-US" i="1">
                              <a:latin typeface="Cambria Math" panose="02040503050406030204" pitchFamily="18" charset="0"/>
                            </a:rPr>
                            <m:t>𝑡𝑟𝑎𝑛𝑠</m:t>
                          </m:r>
                        </m:sup>
                      </m:sSup>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𝐶</m:t>
                          </m:r>
                        </m:e>
                        <m:sup>
                          <m:r>
                            <a:rPr lang="en-US" i="1">
                              <a:latin typeface="Cambria Math" panose="02040503050406030204" pitchFamily="18" charset="0"/>
                            </a:rPr>
                            <m:t>𝑝𝑟𝑜𝑑</m:t>
                          </m:r>
                        </m:sup>
                      </m:sSup>
                    </m:oMath>
                  </m:oMathPara>
                </a14:m>
                <a:endParaRPr lang="en-US" dirty="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963" t="-1122"/>
                </a:stretch>
              </a:blipFill>
            </p:spPr>
            <p:txBody>
              <a:bodyPr/>
              <a:lstStyle/>
              <a:p>
                <a:r>
                  <a:rPr lang="en-US">
                    <a:noFill/>
                  </a:rPr>
                  <a:t> </a:t>
                </a:r>
              </a:p>
            </p:txBody>
          </p:sp>
        </mc:Fallback>
      </mc:AlternateContent>
      <p:sp>
        <p:nvSpPr>
          <p:cNvPr id="4" name="Date Placeholder 3"/>
          <p:cNvSpPr>
            <a:spLocks noGrp="1"/>
          </p:cNvSpPr>
          <p:nvPr>
            <p:ph type="dt" sz="half" idx="10"/>
          </p:nvPr>
        </p:nvSpPr>
        <p:spPr/>
        <p:txBody>
          <a:bodyPr/>
          <a:lstStyle/>
          <a:p>
            <a:fld id="{7708831E-F828-4253-86DE-E6649CC3BE38}" type="datetime4">
              <a:rPr lang="en-US" altLang="en-US" smtClean="0"/>
              <a:pPr/>
              <a:t>September 2, 2016</a:t>
            </a:fld>
            <a:endParaRPr lang="en-US" altLang="en-US"/>
          </a:p>
        </p:txBody>
      </p:sp>
      <p:sp>
        <p:nvSpPr>
          <p:cNvPr id="5" name="Slide Number Placeholder 4"/>
          <p:cNvSpPr>
            <a:spLocks noGrp="1"/>
          </p:cNvSpPr>
          <p:nvPr>
            <p:ph type="sldNum" sz="quarter" idx="11"/>
          </p:nvPr>
        </p:nvSpPr>
        <p:spPr/>
        <p:txBody>
          <a:bodyPr/>
          <a:lstStyle/>
          <a:p>
            <a:fld id="{EEE3E280-AA68-4E5B-9C5E-24BADCF7FC88}" type="slidenum">
              <a:rPr lang="en-US" altLang="en-US" smtClean="0"/>
              <a:pPr/>
              <a:t>22</a:t>
            </a:fld>
            <a:endParaRPr lang="en-US" altLang="en-US"/>
          </a:p>
        </p:txBody>
      </p:sp>
    </p:spTree>
    <p:extLst>
      <p:ext uri="{BB962C8B-B14F-4D97-AF65-F5344CB8AC3E}">
        <p14:creationId xmlns:p14="http://schemas.microsoft.com/office/powerpoint/2010/main" val="4119652103"/>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Economic Objective Component</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a:t>Material cost</a:t>
                </a:r>
              </a:p>
              <a:p>
                <a:pPr marL="0" indent="0">
                  <a:buNone/>
                </a:pPr>
                <a14:m>
                  <m:oMathPara xmlns:m="http://schemas.openxmlformats.org/officeDocument/2006/math">
                    <m:oMathParaPr>
                      <m:jc m:val="centerGroup"/>
                    </m:oMathParaPr>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𝐶</m:t>
                          </m:r>
                        </m:e>
                        <m:sup>
                          <m:r>
                            <a:rPr lang="en-US" i="1">
                              <a:latin typeface="Cambria Math" panose="02040503050406030204" pitchFamily="18" charset="0"/>
                            </a:rPr>
                            <m:t>𝑚𝑎𝑡𝑒𝑟𝑖𝑎𝑙</m:t>
                          </m:r>
                        </m:sup>
                      </m:sSup>
                      <m:r>
                        <a:rPr lang="en-US" i="1">
                          <a:latin typeface="Cambria Math" panose="02040503050406030204" pitchFamily="18" charset="0"/>
                        </a:rPr>
                        <m:t>=</m:t>
                      </m:r>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𝑈</m:t>
                          </m:r>
                        </m:sub>
                        <m:sup/>
                        <m:e>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𝑠</m:t>
                              </m:r>
                              <m:r>
                                <a:rPr lang="en-US" i="1">
                                  <a:latin typeface="Cambria Math" panose="02040503050406030204" pitchFamily="18" charset="0"/>
                                </a:rPr>
                                <m:t>∈</m:t>
                              </m:r>
                              <m:r>
                                <a:rPr lang="en-US" i="1">
                                  <a:latin typeface="Cambria Math" panose="02040503050406030204" pitchFamily="18" charset="0"/>
                                </a:rPr>
                                <m:t>𝑆</m:t>
                              </m:r>
                            </m:sub>
                            <m:sup/>
                            <m:e>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𝑝</m:t>
                                  </m:r>
                                  <m:r>
                                    <a:rPr lang="en-US" i="1">
                                      <a:latin typeface="Cambria Math" panose="02040503050406030204" pitchFamily="18" charset="0"/>
                                    </a:rPr>
                                    <m:t>∈</m:t>
                                  </m:r>
                                  <m:r>
                                    <a:rPr lang="en-US" i="1">
                                      <a:latin typeface="Cambria Math" panose="02040503050406030204" pitchFamily="18" charset="0"/>
                                    </a:rPr>
                                    <m:t>𝑃</m:t>
                                  </m:r>
                                </m:sub>
                                <m:sup/>
                                <m:e>
                                  <m:sSub>
                                    <m:sSubPr>
                                      <m:ctrlPr>
                                        <a:rPr lang="en-US" i="1">
                                          <a:latin typeface="Cambria Math" panose="02040503050406030204" pitchFamily="18" charset="0"/>
                                        </a:rPr>
                                      </m:ctrlPr>
                                    </m:sSubPr>
                                    <m:e>
                                      <m:r>
                                        <a:rPr lang="en-US" i="1">
                                          <a:latin typeface="Cambria Math" panose="02040503050406030204" pitchFamily="18" charset="0"/>
                                        </a:rPr>
                                        <m:t>𝑧</m:t>
                                      </m:r>
                                    </m:e>
                                    <m:sub>
                                      <m:r>
                                        <a:rPr lang="en-US" i="1">
                                          <a:latin typeface="Cambria Math" panose="02040503050406030204" pitchFamily="18" charset="0"/>
                                        </a:rPr>
                                        <m:t>𝑖𝑠𝑝</m:t>
                                      </m:r>
                                    </m:sub>
                                  </m:sSub>
                                </m:e>
                              </m:nary>
                            </m:e>
                          </m:nary>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𝑝𝑟𝑖𝑐𝑒</m:t>
                              </m:r>
                            </m:e>
                            <m:sub>
                              <m:r>
                                <a:rPr lang="en-US" i="1">
                                  <a:latin typeface="Cambria Math" panose="02040503050406030204" pitchFamily="18" charset="0"/>
                                </a:rPr>
                                <m:t>𝑝</m:t>
                              </m:r>
                            </m:sub>
                          </m:sSub>
                        </m:e>
                      </m:nary>
                      <m:r>
                        <a:rPr lang="en-US">
                          <a:latin typeface="Cambria Math" panose="02040503050406030204" pitchFamily="18" charset="0"/>
                        </a:rPr>
                        <m:t> </m:t>
                      </m:r>
                    </m:oMath>
                  </m:oMathPara>
                </a14:m>
                <a:endParaRPr lang="en-US" dirty="0"/>
              </a:p>
              <a:p>
                <a:pPr marL="0" indent="0" algn="ctr">
                  <a:buNone/>
                </a:pPr>
                <a:r>
                  <a:rPr lang="en-US" dirty="0"/>
                  <a:t>(Wood material cost from all harvest units by all harvesting systems)</a:t>
                </a:r>
              </a:p>
              <a:p>
                <a:pPr marL="0" indent="0">
                  <a:buNone/>
                </a:pPr>
                <a:endParaRPr lang="en-US" dirty="0"/>
              </a:p>
              <a:p>
                <a:pPr marL="0" indent="0">
                  <a:buNone/>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𝑟</m:t>
                          </m:r>
                        </m:sub>
                      </m:sSub>
                      <m:r>
                        <a:rPr lang="en-US">
                          <a:latin typeface="Cambria Math" panose="02040503050406030204" pitchFamily="18" charset="0"/>
                        </a:rPr>
                        <m:t>=</m:t>
                      </m:r>
                      <m:sSup>
                        <m:sSupPr>
                          <m:ctrlPr>
                            <a:rPr lang="en-US" i="1" smtClean="0">
                              <a:solidFill>
                                <a:schemeClr val="tx1"/>
                              </a:solidFill>
                              <a:latin typeface="Cambria Math" panose="02040503050406030204" pitchFamily="18" charset="0"/>
                            </a:rPr>
                          </m:ctrlPr>
                        </m:sSupPr>
                        <m:e>
                          <m:r>
                            <a:rPr lang="en-US" b="0" i="1">
                              <a:solidFill>
                                <a:schemeClr val="tx1"/>
                              </a:solidFill>
                              <a:latin typeface="Cambria Math" panose="02040503050406030204" pitchFamily="18" charset="0"/>
                            </a:rPr>
                            <m:t>𝑅</m:t>
                          </m:r>
                        </m:e>
                        <m:sup>
                          <m:r>
                            <a:rPr lang="en-US" b="0" i="1">
                              <a:solidFill>
                                <a:schemeClr val="tx1"/>
                              </a:solidFill>
                              <a:latin typeface="Cambria Math" panose="02040503050406030204" pitchFamily="18" charset="0"/>
                            </a:rPr>
                            <m:t>𝑂</m:t>
                          </m:r>
                        </m:sup>
                      </m:sSup>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𝑅</m:t>
                          </m:r>
                        </m:e>
                        <m:sup>
                          <m:r>
                            <a:rPr lang="en-US" i="1">
                              <a:latin typeface="Cambria Math" panose="02040503050406030204" pitchFamily="18" charset="0"/>
                            </a:rPr>
                            <m:t>𝑄</m:t>
                          </m:r>
                        </m:sup>
                      </m:sSup>
                      <m:r>
                        <a:rPr lang="en-US">
                          <a:latin typeface="Cambria Math" panose="02040503050406030204" pitchFamily="18" charset="0"/>
                        </a:rPr>
                        <m:t>−</m:t>
                      </m:r>
                      <m:sSup>
                        <m:sSupPr>
                          <m:ctrlPr>
                            <a:rPr lang="en-US" b="1" i="1" smtClean="0">
                              <a:solidFill>
                                <a:srgbClr val="FF0000"/>
                              </a:solidFill>
                              <a:latin typeface="Cambria Math" panose="02040503050406030204" pitchFamily="18" charset="0"/>
                            </a:rPr>
                          </m:ctrlPr>
                        </m:sSupPr>
                        <m:e>
                          <m:r>
                            <a:rPr lang="en-US" b="1" i="1">
                              <a:solidFill>
                                <a:srgbClr val="FF0000"/>
                              </a:solidFill>
                              <a:latin typeface="Cambria Math" panose="02040503050406030204" pitchFamily="18" charset="0"/>
                            </a:rPr>
                            <m:t>𝑪</m:t>
                          </m:r>
                        </m:e>
                        <m:sup>
                          <m:r>
                            <a:rPr lang="en-US" b="1" i="1">
                              <a:solidFill>
                                <a:srgbClr val="FF0000"/>
                              </a:solidFill>
                              <a:latin typeface="Cambria Math" panose="02040503050406030204" pitchFamily="18" charset="0"/>
                            </a:rPr>
                            <m:t>𝒎𝒂𝒕𝒆𝒓𝒊𝒂𝒍</m:t>
                          </m:r>
                        </m:sup>
                      </m:sSup>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𝐶</m:t>
                          </m:r>
                        </m:e>
                        <m:sup>
                          <m:r>
                            <a:rPr lang="en-US" i="1">
                              <a:latin typeface="Cambria Math" panose="02040503050406030204" pitchFamily="18" charset="0"/>
                            </a:rPr>
                            <m:t>h𝑎𝑟</m:t>
                          </m:r>
                        </m:sup>
                      </m:sSup>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𝐶</m:t>
                          </m:r>
                        </m:e>
                        <m:sup>
                          <m:r>
                            <a:rPr lang="en-US" i="1">
                              <a:latin typeface="Cambria Math" panose="02040503050406030204" pitchFamily="18" charset="0"/>
                            </a:rPr>
                            <m:t>𝑝𝑟𝑜𝑐𝑒𝑠</m:t>
                          </m:r>
                        </m:sup>
                      </m:sSup>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𝐶</m:t>
                          </m:r>
                        </m:e>
                        <m:sup>
                          <m:r>
                            <a:rPr lang="en-US" i="1">
                              <a:latin typeface="Cambria Math" panose="02040503050406030204" pitchFamily="18" charset="0"/>
                            </a:rPr>
                            <m:t>𝑡𝑟𝑎𝑛𝑠</m:t>
                          </m:r>
                        </m:sup>
                      </m:sSup>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𝐶</m:t>
                          </m:r>
                        </m:e>
                        <m:sup>
                          <m:r>
                            <a:rPr lang="en-US" i="1">
                              <a:latin typeface="Cambria Math" panose="02040503050406030204" pitchFamily="18" charset="0"/>
                            </a:rPr>
                            <m:t>𝑝𝑟𝑜𝑑</m:t>
                          </m:r>
                        </m:sup>
                      </m:sSup>
                    </m:oMath>
                  </m:oMathPara>
                </a14:m>
                <a:endParaRPr lang="en-US" dirty="0"/>
              </a:p>
              <a:p>
                <a:endParaRPr lang="en-US" dirty="0"/>
              </a:p>
              <a:p>
                <a:pPr marL="0" indent="0">
                  <a:buNone/>
                </a:pP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963" t="-1122"/>
                </a:stretch>
              </a:blipFill>
            </p:spPr>
            <p:txBody>
              <a:bodyPr/>
              <a:lstStyle/>
              <a:p>
                <a:r>
                  <a:rPr lang="en-US">
                    <a:noFill/>
                  </a:rPr>
                  <a:t> </a:t>
                </a:r>
              </a:p>
            </p:txBody>
          </p:sp>
        </mc:Fallback>
      </mc:AlternateContent>
      <p:sp>
        <p:nvSpPr>
          <p:cNvPr id="4" name="Date Placeholder 3"/>
          <p:cNvSpPr>
            <a:spLocks noGrp="1"/>
          </p:cNvSpPr>
          <p:nvPr>
            <p:ph type="dt" sz="half" idx="10"/>
          </p:nvPr>
        </p:nvSpPr>
        <p:spPr/>
        <p:txBody>
          <a:bodyPr/>
          <a:lstStyle/>
          <a:p>
            <a:fld id="{7708831E-F828-4253-86DE-E6649CC3BE38}" type="datetime4">
              <a:rPr lang="en-US" altLang="en-US" smtClean="0"/>
              <a:pPr/>
              <a:t>September 2, 2016</a:t>
            </a:fld>
            <a:endParaRPr lang="en-US" altLang="en-US"/>
          </a:p>
        </p:txBody>
      </p:sp>
      <p:sp>
        <p:nvSpPr>
          <p:cNvPr id="5" name="Slide Number Placeholder 4"/>
          <p:cNvSpPr>
            <a:spLocks noGrp="1"/>
          </p:cNvSpPr>
          <p:nvPr>
            <p:ph type="sldNum" sz="quarter" idx="11"/>
          </p:nvPr>
        </p:nvSpPr>
        <p:spPr/>
        <p:txBody>
          <a:bodyPr/>
          <a:lstStyle/>
          <a:p>
            <a:fld id="{EEE3E280-AA68-4E5B-9C5E-24BADCF7FC88}" type="slidenum">
              <a:rPr lang="en-US" altLang="en-US" smtClean="0"/>
              <a:pPr/>
              <a:t>23</a:t>
            </a:fld>
            <a:endParaRPr lang="en-US" altLang="en-US"/>
          </a:p>
        </p:txBody>
      </p:sp>
    </p:spTree>
    <p:extLst>
      <p:ext uri="{BB962C8B-B14F-4D97-AF65-F5344CB8AC3E}">
        <p14:creationId xmlns:p14="http://schemas.microsoft.com/office/powerpoint/2010/main" val="597864623"/>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Economic Objective Component</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a:t>Harvesting cost</a:t>
                </a:r>
              </a:p>
              <a:p>
                <a:pPr marL="0" indent="0">
                  <a:buNone/>
                </a:pPr>
                <a14:m>
                  <m:oMathPara xmlns:m="http://schemas.openxmlformats.org/officeDocument/2006/math">
                    <m:oMathParaPr>
                      <m:jc m:val="centerGroup"/>
                    </m:oMathParaPr>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𝐶</m:t>
                          </m:r>
                        </m:e>
                        <m:sup>
                          <m:r>
                            <a:rPr lang="en-US" i="1">
                              <a:latin typeface="Cambria Math" panose="02040503050406030204" pitchFamily="18" charset="0"/>
                            </a:rPr>
                            <m:t>h𝑎𝑟</m:t>
                          </m:r>
                        </m:sup>
                      </m:sSup>
                      <m:r>
                        <a:rPr lang="en-US" i="1">
                          <a:latin typeface="Cambria Math" panose="02040503050406030204" pitchFamily="18" charset="0"/>
                        </a:rPr>
                        <m:t>=</m:t>
                      </m:r>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𝑈</m:t>
                          </m:r>
                        </m:sub>
                        <m:sup/>
                        <m:e>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𝑠</m:t>
                              </m:r>
                              <m:r>
                                <a:rPr lang="en-US" i="1">
                                  <a:latin typeface="Cambria Math" panose="02040503050406030204" pitchFamily="18" charset="0"/>
                                </a:rPr>
                                <m:t>∈</m:t>
                              </m:r>
                              <m:r>
                                <a:rPr lang="en-US" i="1">
                                  <a:latin typeface="Cambria Math" panose="02040503050406030204" pitchFamily="18" charset="0"/>
                                </a:rPr>
                                <m:t>𝑆</m:t>
                              </m:r>
                            </m:sub>
                            <m:sup/>
                            <m:e>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𝑝</m:t>
                                  </m:r>
                                  <m:r>
                                    <a:rPr lang="en-US" i="1">
                                      <a:latin typeface="Cambria Math" panose="02040503050406030204" pitchFamily="18" charset="0"/>
                                    </a:rPr>
                                    <m:t>∈</m:t>
                                  </m:r>
                                  <m:r>
                                    <a:rPr lang="en-US" i="1">
                                      <a:latin typeface="Cambria Math" panose="02040503050406030204" pitchFamily="18" charset="0"/>
                                    </a:rPr>
                                    <m:t>𝑃</m:t>
                                  </m:r>
                                </m:sub>
                                <m:sup/>
                                <m:e>
                                  <m:sSub>
                                    <m:sSubPr>
                                      <m:ctrlPr>
                                        <a:rPr lang="en-US" i="1">
                                          <a:latin typeface="Cambria Math" panose="02040503050406030204" pitchFamily="18" charset="0"/>
                                        </a:rPr>
                                      </m:ctrlPr>
                                    </m:sSubPr>
                                    <m:e>
                                      <m:r>
                                        <a:rPr lang="en-US" i="1">
                                          <a:latin typeface="Cambria Math" panose="02040503050406030204" pitchFamily="18" charset="0"/>
                                        </a:rPr>
                                        <m:t>𝑧</m:t>
                                      </m:r>
                                    </m:e>
                                    <m:sub>
                                      <m:r>
                                        <a:rPr lang="en-US" i="1">
                                          <a:latin typeface="Cambria Math" panose="02040503050406030204" pitchFamily="18" charset="0"/>
                                        </a:rPr>
                                        <m:t>𝑖𝑠𝑝</m:t>
                                      </m:r>
                                    </m:sub>
                                  </m:sSub>
                                </m:e>
                              </m:nary>
                            </m:e>
                          </m:nary>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h𝑐</m:t>
                              </m:r>
                            </m:e>
                            <m:sub>
                              <m:r>
                                <a:rPr lang="en-US" i="1">
                                  <a:latin typeface="Cambria Math" panose="02040503050406030204" pitchFamily="18" charset="0"/>
                                </a:rPr>
                                <m:t>𝑠𝑝</m:t>
                              </m:r>
                            </m:sub>
                          </m:sSub>
                        </m:e>
                      </m:nary>
                    </m:oMath>
                  </m:oMathPara>
                </a14:m>
                <a:endParaRPr lang="en-US" dirty="0"/>
              </a:p>
              <a:p>
                <a:pPr marL="0" indent="0" algn="ctr">
                  <a:buNone/>
                </a:pPr>
                <a:r>
                  <a:rPr lang="en-US" dirty="0"/>
                  <a:t>(Harvesting cost from all harvest units by all harvesting systems)</a:t>
                </a:r>
              </a:p>
              <a:p>
                <a:endParaRPr lang="en-US" dirty="0"/>
              </a:p>
              <a:p>
                <a:pPr marL="0" indent="0">
                  <a:buNone/>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𝑟</m:t>
                          </m:r>
                        </m:sub>
                      </m:sSub>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𝑅</m:t>
                          </m:r>
                        </m:e>
                        <m:sup>
                          <m:r>
                            <a:rPr lang="en-US" i="1">
                              <a:latin typeface="Cambria Math" panose="02040503050406030204" pitchFamily="18" charset="0"/>
                            </a:rPr>
                            <m:t>𝑂</m:t>
                          </m:r>
                        </m:sup>
                      </m:sSup>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𝑅</m:t>
                          </m:r>
                        </m:e>
                        <m:sup>
                          <m:r>
                            <a:rPr lang="en-US" i="1">
                              <a:latin typeface="Cambria Math" panose="02040503050406030204" pitchFamily="18" charset="0"/>
                            </a:rPr>
                            <m:t>𝑄</m:t>
                          </m:r>
                        </m:sup>
                      </m:sSup>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𝐶</m:t>
                          </m:r>
                        </m:e>
                        <m:sup>
                          <m:r>
                            <a:rPr lang="en-US" i="1">
                              <a:latin typeface="Cambria Math" panose="02040503050406030204" pitchFamily="18" charset="0"/>
                            </a:rPr>
                            <m:t>𝑚𝑎𝑡𝑒𝑟𝑖𝑎𝑙</m:t>
                          </m:r>
                        </m:sup>
                      </m:sSup>
                      <m:r>
                        <a:rPr lang="en-US" i="1">
                          <a:latin typeface="Cambria Math" panose="02040503050406030204" pitchFamily="18" charset="0"/>
                        </a:rPr>
                        <m:t>−</m:t>
                      </m:r>
                      <m:sSup>
                        <m:sSupPr>
                          <m:ctrlPr>
                            <a:rPr lang="en-US" b="1" i="1" smtClean="0">
                              <a:solidFill>
                                <a:srgbClr val="FF0000"/>
                              </a:solidFill>
                              <a:latin typeface="Cambria Math" panose="02040503050406030204" pitchFamily="18" charset="0"/>
                            </a:rPr>
                          </m:ctrlPr>
                        </m:sSupPr>
                        <m:e>
                          <m:r>
                            <a:rPr lang="en-US" b="1" i="1">
                              <a:solidFill>
                                <a:srgbClr val="FF0000"/>
                              </a:solidFill>
                              <a:latin typeface="Cambria Math" panose="02040503050406030204" pitchFamily="18" charset="0"/>
                            </a:rPr>
                            <m:t>𝑪</m:t>
                          </m:r>
                        </m:e>
                        <m:sup>
                          <m:r>
                            <a:rPr lang="en-US" b="1" i="1">
                              <a:solidFill>
                                <a:srgbClr val="FF0000"/>
                              </a:solidFill>
                              <a:latin typeface="Cambria Math" panose="02040503050406030204" pitchFamily="18" charset="0"/>
                            </a:rPr>
                            <m:t>𝒉𝒂𝒓</m:t>
                          </m:r>
                        </m:sup>
                      </m:sSup>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𝐶</m:t>
                          </m:r>
                        </m:e>
                        <m:sup>
                          <m:r>
                            <a:rPr lang="en-US" i="1">
                              <a:latin typeface="Cambria Math" panose="02040503050406030204" pitchFamily="18" charset="0"/>
                            </a:rPr>
                            <m:t>𝑝𝑟𝑜𝑐𝑒𝑠</m:t>
                          </m:r>
                        </m:sup>
                      </m:sSup>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𝐶</m:t>
                          </m:r>
                        </m:e>
                        <m:sup>
                          <m:r>
                            <a:rPr lang="en-US" i="1">
                              <a:latin typeface="Cambria Math" panose="02040503050406030204" pitchFamily="18" charset="0"/>
                            </a:rPr>
                            <m:t>𝑡𝑟𝑎𝑛𝑠</m:t>
                          </m:r>
                        </m:sup>
                      </m:sSup>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𝐶</m:t>
                          </m:r>
                        </m:e>
                        <m:sup>
                          <m:r>
                            <a:rPr lang="en-US" i="1">
                              <a:latin typeface="Cambria Math" panose="02040503050406030204" pitchFamily="18" charset="0"/>
                            </a:rPr>
                            <m:t>𝑝𝑟𝑜𝑑</m:t>
                          </m:r>
                        </m:sup>
                      </m:sSup>
                    </m:oMath>
                  </m:oMathPara>
                </a14:m>
                <a:endParaRPr lang="en-US" dirty="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963" t="-1122" r="-222"/>
                </a:stretch>
              </a:blipFill>
            </p:spPr>
            <p:txBody>
              <a:bodyPr/>
              <a:lstStyle/>
              <a:p>
                <a:r>
                  <a:rPr lang="en-US">
                    <a:noFill/>
                  </a:rPr>
                  <a:t> </a:t>
                </a:r>
              </a:p>
            </p:txBody>
          </p:sp>
        </mc:Fallback>
      </mc:AlternateContent>
      <p:sp>
        <p:nvSpPr>
          <p:cNvPr id="4" name="Date Placeholder 3"/>
          <p:cNvSpPr>
            <a:spLocks noGrp="1"/>
          </p:cNvSpPr>
          <p:nvPr>
            <p:ph type="dt" sz="half" idx="10"/>
          </p:nvPr>
        </p:nvSpPr>
        <p:spPr/>
        <p:txBody>
          <a:bodyPr/>
          <a:lstStyle/>
          <a:p>
            <a:fld id="{7708831E-F828-4253-86DE-E6649CC3BE38}" type="datetime4">
              <a:rPr lang="en-US" altLang="en-US" smtClean="0"/>
              <a:pPr/>
              <a:t>September 2, 2016</a:t>
            </a:fld>
            <a:endParaRPr lang="en-US" altLang="en-US"/>
          </a:p>
        </p:txBody>
      </p:sp>
      <p:sp>
        <p:nvSpPr>
          <p:cNvPr id="5" name="Slide Number Placeholder 4"/>
          <p:cNvSpPr>
            <a:spLocks noGrp="1"/>
          </p:cNvSpPr>
          <p:nvPr>
            <p:ph type="sldNum" sz="quarter" idx="11"/>
          </p:nvPr>
        </p:nvSpPr>
        <p:spPr/>
        <p:txBody>
          <a:bodyPr/>
          <a:lstStyle/>
          <a:p>
            <a:fld id="{EEE3E280-AA68-4E5B-9C5E-24BADCF7FC88}" type="slidenum">
              <a:rPr lang="en-US" altLang="en-US" smtClean="0"/>
              <a:pPr/>
              <a:t>24</a:t>
            </a:fld>
            <a:endParaRPr lang="en-US" altLang="en-US"/>
          </a:p>
        </p:txBody>
      </p:sp>
    </p:spTree>
    <p:extLst>
      <p:ext uri="{BB962C8B-B14F-4D97-AF65-F5344CB8AC3E}">
        <p14:creationId xmlns:p14="http://schemas.microsoft.com/office/powerpoint/2010/main" val="152709435"/>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Economic Objective Component</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a:t>Biomass processing cost</a:t>
                </a:r>
              </a:p>
              <a:p>
                <a:pPr marL="0" indent="0">
                  <a:buNone/>
                </a:pPr>
                <a14:m>
                  <m:oMathPara xmlns:m="http://schemas.openxmlformats.org/officeDocument/2006/math">
                    <m:oMathParaPr>
                      <m:jc m:val="centerGroup"/>
                    </m:oMathParaPr>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𝐶</m:t>
                          </m:r>
                        </m:e>
                        <m:sup>
                          <m:r>
                            <a:rPr lang="en-US" b="0" i="1" smtClean="0">
                              <a:latin typeface="Cambria Math" panose="02040503050406030204" pitchFamily="18" charset="0"/>
                            </a:rPr>
                            <m:t>𝑝𝑟𝑜𝑐𝑒𝑠</m:t>
                          </m:r>
                        </m:sup>
                      </m:sSup>
                      <m:r>
                        <a:rPr lang="en-US" i="1">
                          <a:latin typeface="Cambria Math" panose="02040503050406030204" pitchFamily="18" charset="0"/>
                        </a:rPr>
                        <m:t>=</m:t>
                      </m:r>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𝑈</m:t>
                          </m:r>
                        </m:sub>
                        <m:sup/>
                        <m:e>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𝑘</m:t>
                              </m:r>
                              <m:r>
                                <a:rPr lang="en-US" i="1">
                                  <a:latin typeface="Cambria Math" panose="02040503050406030204" pitchFamily="18" charset="0"/>
                                </a:rPr>
                                <m:t>∈</m:t>
                              </m:r>
                              <m:r>
                                <a:rPr lang="en-US" i="1">
                                  <a:latin typeface="Cambria Math" panose="02040503050406030204" pitchFamily="18" charset="0"/>
                                </a:rPr>
                                <m:t>𝐾</m:t>
                              </m:r>
                            </m:sub>
                            <m:sup/>
                            <m:e>
                              <m:sSub>
                                <m:sSubPr>
                                  <m:ctrlPr>
                                    <a:rPr lang="en-US" i="1">
                                      <a:latin typeface="Cambria Math" panose="02040503050406030204" pitchFamily="18" charset="0"/>
                                    </a:rPr>
                                  </m:ctrlPr>
                                </m:sSubPr>
                                <m:e>
                                  <m:r>
                                    <a:rPr lang="en-US" i="1">
                                      <a:latin typeface="Cambria Math" panose="02040503050406030204" pitchFamily="18" charset="0"/>
                                    </a:rPr>
                                    <m:t>𝑤</m:t>
                                  </m:r>
                                </m:e>
                                <m:sub>
                                  <m:r>
                                    <a:rPr lang="en-US" i="1">
                                      <a:latin typeface="Cambria Math" panose="02040503050406030204" pitchFamily="18" charset="0"/>
                                    </a:rPr>
                                    <m:t>𝑖𝑘</m:t>
                                  </m:r>
                                </m:sub>
                              </m:sSub>
                              <m:r>
                                <a:rPr lang="en-US" i="1">
                                  <a:latin typeface="Cambria Math" panose="02040503050406030204" pitchFamily="18" charset="0"/>
                                </a:rPr>
                                <m:t>∗</m:t>
                              </m:r>
                              <m:r>
                                <a:rPr lang="en-US" b="0" i="1" smtClean="0">
                                  <a:latin typeface="Cambria Math" panose="02040503050406030204" pitchFamily="18" charset="0"/>
                                </a:rPr>
                                <m:t>𝑝𝑟𝑜𝑐𝑒𝑠</m:t>
                              </m:r>
                            </m:e>
                          </m:nary>
                        </m:e>
                      </m:nary>
                      <m:r>
                        <a:rPr lang="en-US">
                          <a:latin typeface="Cambria Math" panose="02040503050406030204" pitchFamily="18" charset="0"/>
                        </a:rPr>
                        <m:t> </m:t>
                      </m:r>
                    </m:oMath>
                  </m:oMathPara>
                </a14:m>
                <a:endParaRPr lang="en-US" dirty="0"/>
              </a:p>
              <a:p>
                <a:pPr marL="0" indent="0" algn="ctr">
                  <a:buNone/>
                </a:pPr>
                <a:r>
                  <a:rPr lang="en-US" dirty="0"/>
                  <a:t>(Processing cost of all biomass at all harvest units)</a:t>
                </a:r>
              </a:p>
              <a:p>
                <a:pPr marL="0" indent="0" algn="ctr">
                  <a:buNone/>
                </a:pPr>
                <a:endParaRPr lang="en-US" dirty="0"/>
              </a:p>
              <a:p>
                <a:pPr marL="0" indent="0" algn="ctr">
                  <a:buNone/>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𝑟</m:t>
                          </m:r>
                        </m:sub>
                      </m:sSub>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𝑅</m:t>
                          </m:r>
                        </m:e>
                        <m:sup>
                          <m:r>
                            <a:rPr lang="en-US" i="1">
                              <a:latin typeface="Cambria Math" panose="02040503050406030204" pitchFamily="18" charset="0"/>
                            </a:rPr>
                            <m:t>𝑂</m:t>
                          </m:r>
                        </m:sup>
                      </m:sSup>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𝑅</m:t>
                          </m:r>
                        </m:e>
                        <m:sup>
                          <m:r>
                            <a:rPr lang="en-US" i="1">
                              <a:latin typeface="Cambria Math" panose="02040503050406030204" pitchFamily="18" charset="0"/>
                            </a:rPr>
                            <m:t>𝑄</m:t>
                          </m:r>
                        </m:sup>
                      </m:sSup>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𝐶</m:t>
                          </m:r>
                        </m:e>
                        <m:sup>
                          <m:r>
                            <a:rPr lang="en-US" i="1">
                              <a:latin typeface="Cambria Math" panose="02040503050406030204" pitchFamily="18" charset="0"/>
                            </a:rPr>
                            <m:t>𝑚𝑎𝑡𝑒𝑟𝑖𝑎𝑙</m:t>
                          </m:r>
                        </m:sup>
                      </m:sSup>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𝐶</m:t>
                          </m:r>
                        </m:e>
                        <m:sup>
                          <m:r>
                            <a:rPr lang="en-US" i="1">
                              <a:latin typeface="Cambria Math" panose="02040503050406030204" pitchFamily="18" charset="0"/>
                            </a:rPr>
                            <m:t>h𝑎𝑟</m:t>
                          </m:r>
                        </m:sup>
                      </m:sSup>
                      <m:r>
                        <a:rPr lang="en-US">
                          <a:latin typeface="Cambria Math" panose="02040503050406030204" pitchFamily="18" charset="0"/>
                        </a:rPr>
                        <m:t>−</m:t>
                      </m:r>
                      <m:sSup>
                        <m:sSupPr>
                          <m:ctrlPr>
                            <a:rPr lang="en-US" b="1" i="1" smtClean="0">
                              <a:solidFill>
                                <a:srgbClr val="FF0000"/>
                              </a:solidFill>
                              <a:latin typeface="Cambria Math" panose="02040503050406030204" pitchFamily="18" charset="0"/>
                            </a:rPr>
                          </m:ctrlPr>
                        </m:sSupPr>
                        <m:e>
                          <m:r>
                            <a:rPr lang="en-US" b="1" i="1">
                              <a:solidFill>
                                <a:srgbClr val="FF0000"/>
                              </a:solidFill>
                              <a:latin typeface="Cambria Math" panose="02040503050406030204" pitchFamily="18" charset="0"/>
                            </a:rPr>
                            <m:t>𝑪</m:t>
                          </m:r>
                        </m:e>
                        <m:sup>
                          <m:r>
                            <a:rPr lang="en-US" b="1" i="1">
                              <a:solidFill>
                                <a:srgbClr val="FF0000"/>
                              </a:solidFill>
                              <a:latin typeface="Cambria Math" panose="02040503050406030204" pitchFamily="18" charset="0"/>
                            </a:rPr>
                            <m:t>𝒑𝒓𝒐𝒄𝒆𝒔</m:t>
                          </m:r>
                        </m:sup>
                      </m:sSup>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𝐶</m:t>
                          </m:r>
                        </m:e>
                        <m:sup>
                          <m:r>
                            <a:rPr lang="en-US" i="1">
                              <a:latin typeface="Cambria Math" panose="02040503050406030204" pitchFamily="18" charset="0"/>
                            </a:rPr>
                            <m:t>𝑡𝑟𝑎𝑛𝑠</m:t>
                          </m:r>
                        </m:sup>
                      </m:sSup>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𝐶</m:t>
                          </m:r>
                        </m:e>
                        <m:sup>
                          <m:r>
                            <a:rPr lang="en-US" i="1">
                              <a:latin typeface="Cambria Math" panose="02040503050406030204" pitchFamily="18" charset="0"/>
                            </a:rPr>
                            <m:t>𝑝𝑟𝑜𝑑</m:t>
                          </m:r>
                        </m:sup>
                      </m:sSup>
                    </m:oMath>
                  </m:oMathPara>
                </a14:m>
                <a:endParaRPr lang="en-US" dirty="0"/>
              </a:p>
              <a:p>
                <a:pPr marL="0" indent="0" algn="ctr">
                  <a:buNone/>
                </a:pPr>
                <a:endParaRPr lang="en-US" dirty="0"/>
              </a:p>
              <a:p>
                <a:pPr marL="0" indent="0">
                  <a:buNone/>
                </a:pPr>
                <a:endParaRPr lang="en-US" dirty="0"/>
              </a:p>
              <a:p>
                <a:pPr marL="0" indent="0">
                  <a:buNone/>
                </a:pP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963" t="-1122"/>
                </a:stretch>
              </a:blipFill>
            </p:spPr>
            <p:txBody>
              <a:bodyPr/>
              <a:lstStyle/>
              <a:p>
                <a:r>
                  <a:rPr lang="en-US">
                    <a:noFill/>
                  </a:rPr>
                  <a:t> </a:t>
                </a:r>
              </a:p>
            </p:txBody>
          </p:sp>
        </mc:Fallback>
      </mc:AlternateContent>
      <p:sp>
        <p:nvSpPr>
          <p:cNvPr id="4" name="Date Placeholder 3"/>
          <p:cNvSpPr>
            <a:spLocks noGrp="1"/>
          </p:cNvSpPr>
          <p:nvPr>
            <p:ph type="dt" sz="half" idx="10"/>
          </p:nvPr>
        </p:nvSpPr>
        <p:spPr/>
        <p:txBody>
          <a:bodyPr/>
          <a:lstStyle/>
          <a:p>
            <a:fld id="{7708831E-F828-4253-86DE-E6649CC3BE38}" type="datetime4">
              <a:rPr lang="en-US" altLang="en-US" smtClean="0"/>
              <a:pPr/>
              <a:t>September 2, 2016</a:t>
            </a:fld>
            <a:endParaRPr lang="en-US" altLang="en-US"/>
          </a:p>
        </p:txBody>
      </p:sp>
      <p:sp>
        <p:nvSpPr>
          <p:cNvPr id="5" name="Slide Number Placeholder 4"/>
          <p:cNvSpPr>
            <a:spLocks noGrp="1"/>
          </p:cNvSpPr>
          <p:nvPr>
            <p:ph type="sldNum" sz="quarter" idx="11"/>
          </p:nvPr>
        </p:nvSpPr>
        <p:spPr/>
        <p:txBody>
          <a:bodyPr/>
          <a:lstStyle/>
          <a:p>
            <a:fld id="{EEE3E280-AA68-4E5B-9C5E-24BADCF7FC88}" type="slidenum">
              <a:rPr lang="en-US" altLang="en-US" smtClean="0"/>
              <a:pPr/>
              <a:t>25</a:t>
            </a:fld>
            <a:endParaRPr lang="en-US" altLang="en-US"/>
          </a:p>
        </p:txBody>
      </p:sp>
    </p:spTree>
    <p:extLst>
      <p:ext uri="{BB962C8B-B14F-4D97-AF65-F5344CB8AC3E}">
        <p14:creationId xmlns:p14="http://schemas.microsoft.com/office/powerpoint/2010/main" val="1576619955"/>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Economic Objective Component</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297169"/>
                <a:ext cx="8229600" cy="4343400"/>
              </a:xfrm>
            </p:spPr>
            <p:txBody>
              <a:bodyPr/>
              <a:lstStyle/>
              <a:p>
                <a:r>
                  <a:rPr lang="en-US" dirty="0"/>
                  <a:t>Transportation cost</a:t>
                </a:r>
              </a:p>
              <a:p>
                <a:pPr marL="0" indent="0">
                  <a:buNone/>
                </a:pPr>
                <a14:m>
                  <m:oMathPara xmlns:m="http://schemas.openxmlformats.org/officeDocument/2006/math">
                    <m:oMathParaPr>
                      <m:jc m:val="centerGroup"/>
                    </m:oMathParaPr>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𝐶</m:t>
                          </m:r>
                        </m:e>
                        <m:sup>
                          <m:r>
                            <a:rPr lang="en-US" i="1">
                              <a:latin typeface="Cambria Math" panose="02040503050406030204" pitchFamily="18" charset="0"/>
                            </a:rPr>
                            <m:t>𝑡𝑟𝑎𝑛𝑠</m:t>
                          </m:r>
                        </m:sup>
                      </m:sSup>
                      <m:r>
                        <a:rPr lang="en-US" i="1">
                          <a:latin typeface="Cambria Math" panose="02040503050406030204" pitchFamily="18" charset="0"/>
                        </a:rPr>
                        <m:t>=</m:t>
                      </m:r>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𝑈</m:t>
                          </m:r>
                        </m:sub>
                        <m:sup/>
                        <m:e>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𝑗</m:t>
                              </m:r>
                              <m:r>
                                <a:rPr lang="en-US" i="1">
                                  <a:latin typeface="Cambria Math" panose="02040503050406030204" pitchFamily="18" charset="0"/>
                                </a:rPr>
                                <m:t>∈</m:t>
                              </m:r>
                              <m:r>
                                <a:rPr lang="en-US" i="1">
                                  <a:latin typeface="Cambria Math" panose="02040503050406030204" pitchFamily="18" charset="0"/>
                                </a:rPr>
                                <m:t>𝑀</m:t>
                              </m:r>
                            </m:sub>
                            <m:sup/>
                            <m:e>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𝑝</m:t>
                                  </m:r>
                                  <m:r>
                                    <a:rPr lang="en-US" i="1">
                                      <a:latin typeface="Cambria Math" panose="02040503050406030204" pitchFamily="18" charset="0"/>
                                    </a:rPr>
                                    <m:t>∈</m:t>
                                  </m:r>
                                  <m:r>
                                    <a:rPr lang="en-US" i="1">
                                      <a:latin typeface="Cambria Math" panose="02040503050406030204" pitchFamily="18" charset="0"/>
                                    </a:rPr>
                                    <m:t>𝑃</m:t>
                                  </m:r>
                                </m:sub>
                                <m:sup/>
                                <m:e>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𝑖𝑗𝑝</m:t>
                                      </m:r>
                                    </m:sub>
                                  </m:sSub>
                                </m:e>
                              </m:nary>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𝑑𝑖𝑠𝑡</m:t>
                                  </m:r>
                                </m:e>
                                <m:sub>
                                  <m:r>
                                    <a:rPr lang="en-US" i="1">
                                      <a:latin typeface="Cambria Math" panose="02040503050406030204" pitchFamily="18" charset="0"/>
                                    </a:rPr>
                                    <m:t>𝑖𝑗</m:t>
                                  </m:r>
                                </m:sub>
                              </m:sSub>
                            </m:e>
                          </m:nary>
                        </m:e>
                      </m:nary>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𝑡𝑐𝑝</m:t>
                          </m:r>
                        </m:e>
                        <m:sub>
                          <m:r>
                            <a:rPr lang="en-US" i="1">
                              <a:latin typeface="Cambria Math" panose="02040503050406030204" pitchFamily="18" charset="0"/>
                            </a:rPr>
                            <m:t>𝑝</m:t>
                          </m:r>
                        </m:sub>
                      </m:sSub>
                    </m:oMath>
                  </m:oMathPara>
                </a14:m>
                <a:endParaRPr lang="en-US" dirty="0"/>
              </a:p>
              <a:p>
                <a:pPr marL="0" indent="0">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  +</m:t>
                      </m:r>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𝑈</m:t>
                          </m:r>
                        </m:sub>
                        <m:sup/>
                        <m:e>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𝑘</m:t>
                              </m:r>
                              <m:r>
                                <a:rPr lang="en-US" i="1">
                                  <a:latin typeface="Cambria Math" panose="02040503050406030204" pitchFamily="18" charset="0"/>
                                </a:rPr>
                                <m:t>∈</m:t>
                              </m:r>
                              <m:r>
                                <a:rPr lang="en-US" i="1">
                                  <a:latin typeface="Cambria Math" panose="02040503050406030204" pitchFamily="18" charset="0"/>
                                </a:rPr>
                                <m:t>𝐾</m:t>
                              </m:r>
                            </m:sub>
                            <m:sup/>
                            <m:e>
                              <m:sSub>
                                <m:sSubPr>
                                  <m:ctrlPr>
                                    <a:rPr lang="en-US" i="1">
                                      <a:latin typeface="Cambria Math" panose="02040503050406030204" pitchFamily="18" charset="0"/>
                                    </a:rPr>
                                  </m:ctrlPr>
                                </m:sSubPr>
                                <m:e>
                                  <m:r>
                                    <a:rPr lang="en-US" i="1">
                                      <a:latin typeface="Cambria Math" panose="02040503050406030204" pitchFamily="18" charset="0"/>
                                    </a:rPr>
                                    <m:t>𝑤</m:t>
                                  </m:r>
                                </m:e>
                                <m:sub>
                                  <m:r>
                                    <a:rPr lang="en-US" i="1">
                                      <a:latin typeface="Cambria Math" panose="02040503050406030204" pitchFamily="18" charset="0"/>
                                    </a:rPr>
                                    <m:t>𝑖𝑘</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𝑑𝑖𝑠𝑡</m:t>
                                  </m:r>
                                </m:e>
                                <m:sub>
                                  <m:r>
                                    <a:rPr lang="en-US" i="1">
                                      <a:latin typeface="Cambria Math" panose="02040503050406030204" pitchFamily="18" charset="0"/>
                                    </a:rPr>
                                    <m:t>𝑖𝑘</m:t>
                                  </m:r>
                                </m:sub>
                              </m:sSub>
                              <m:r>
                                <a:rPr lang="en-US" i="1">
                                  <a:latin typeface="Cambria Math" panose="02040503050406030204" pitchFamily="18" charset="0"/>
                                </a:rPr>
                                <m:t>∗</m:t>
                              </m:r>
                              <m:r>
                                <a:rPr lang="en-US" i="1">
                                  <a:latin typeface="Cambria Math" panose="02040503050406030204" pitchFamily="18" charset="0"/>
                                </a:rPr>
                                <m:t>𝑡𝑐𝑏</m:t>
                              </m:r>
                            </m:e>
                          </m:nary>
                        </m:e>
                      </m:nary>
                    </m:oMath>
                  </m:oMathPara>
                </a14:m>
                <a:endParaRPr lang="en-US" dirty="0"/>
              </a:p>
              <a:p>
                <a:pPr marL="0" indent="0">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 </m:t>
                      </m:r>
                      <m:r>
                        <a:rPr lang="en-US" b="0" i="1" smtClean="0">
                          <a:latin typeface="Cambria Math" panose="02040503050406030204" pitchFamily="18" charset="0"/>
                        </a:rPr>
                        <m:t>           </m:t>
                      </m:r>
                      <m:r>
                        <a:rPr lang="en-US" i="1">
                          <a:latin typeface="Cambria Math" panose="02040503050406030204" pitchFamily="18" charset="0"/>
                        </a:rPr>
                        <m:t> +</m:t>
                      </m:r>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𝑘</m:t>
                          </m:r>
                          <m:r>
                            <a:rPr lang="en-US" i="1">
                              <a:latin typeface="Cambria Math" panose="02040503050406030204" pitchFamily="18" charset="0"/>
                            </a:rPr>
                            <m:t>∈</m:t>
                          </m:r>
                          <m:r>
                            <a:rPr lang="en-US" i="1">
                              <a:latin typeface="Cambria Math" panose="02040503050406030204" pitchFamily="18" charset="0"/>
                            </a:rPr>
                            <m:t>𝐾</m:t>
                          </m:r>
                        </m:sub>
                        <m:sup/>
                        <m:e>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𝑓</m:t>
                              </m:r>
                              <m:r>
                                <a:rPr lang="en-US" i="1">
                                  <a:latin typeface="Cambria Math" panose="02040503050406030204" pitchFamily="18" charset="0"/>
                                </a:rPr>
                                <m:t>∈</m:t>
                              </m:r>
                              <m:r>
                                <a:rPr lang="en-US" i="1">
                                  <a:latin typeface="Cambria Math" panose="02040503050406030204" pitchFamily="18" charset="0"/>
                                </a:rPr>
                                <m:t>𝐹</m:t>
                              </m:r>
                            </m:sub>
                            <m:sup/>
                            <m:e>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𝑞</m:t>
                                  </m:r>
                                  <m:r>
                                    <a:rPr lang="en-US" i="1">
                                      <a:latin typeface="Cambria Math" panose="02040503050406030204" pitchFamily="18" charset="0"/>
                                    </a:rPr>
                                    <m:t>∈</m:t>
                                  </m:r>
                                  <m:r>
                                    <a:rPr lang="en-US" i="1">
                                      <a:latin typeface="Cambria Math" panose="02040503050406030204" pitchFamily="18" charset="0"/>
                                    </a:rPr>
                                    <m:t>𝑄</m:t>
                                  </m:r>
                                </m:sub>
                                <m:sup/>
                                <m:e>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𝑘𝑞</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𝑑𝑖𝑠𝑡</m:t>
                                      </m:r>
                                    </m:e>
                                    <m:sub>
                                      <m:r>
                                        <a:rPr lang="en-US" i="1">
                                          <a:latin typeface="Cambria Math" panose="02040503050406030204" pitchFamily="18" charset="0"/>
                                        </a:rPr>
                                        <m:t>𝑘𝑓</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𝑡𝑐𝑞</m:t>
                                      </m:r>
                                    </m:e>
                                    <m:sub>
                                      <m:r>
                                        <a:rPr lang="en-US" i="1">
                                          <a:latin typeface="Cambria Math" panose="02040503050406030204" pitchFamily="18" charset="0"/>
                                        </a:rPr>
                                        <m:t>𝑞</m:t>
                                      </m:r>
                                    </m:sub>
                                  </m:sSub>
                                </m:e>
                              </m:nary>
                            </m:e>
                          </m:nary>
                        </m:e>
                      </m:nary>
                    </m:oMath>
                  </m:oMathPara>
                </a14:m>
                <a:endParaRPr lang="en-US" dirty="0"/>
              </a:p>
              <a:p>
                <a:pPr marL="0" indent="0" algn="ctr">
                  <a:buNone/>
                </a:pPr>
                <a:r>
                  <a:rPr lang="en-US" dirty="0"/>
                  <a:t>(Costs related to all transportation activities)</a:t>
                </a:r>
              </a:p>
              <a:p>
                <a:pPr marL="0" indent="0" algn="ctr">
                  <a:buNone/>
                </a:pPr>
                <a:endParaRPr lang="en-US" dirty="0"/>
              </a:p>
              <a:p>
                <a:pPr marL="0" indent="0" algn="ctr">
                  <a:buNone/>
                </a:pPr>
                <a:r>
                  <a:rPr lang="en-US" dirty="0"/>
                  <a: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𝑟</m:t>
                        </m:r>
                      </m:sub>
                    </m:sSub>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𝑅</m:t>
                        </m:r>
                      </m:e>
                      <m:sup>
                        <m:r>
                          <a:rPr lang="en-US" i="1">
                            <a:latin typeface="Cambria Math" panose="02040503050406030204" pitchFamily="18" charset="0"/>
                          </a:rPr>
                          <m:t>𝑂</m:t>
                        </m:r>
                      </m:sup>
                    </m:sSup>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𝑅</m:t>
                        </m:r>
                      </m:e>
                      <m:sup>
                        <m:r>
                          <a:rPr lang="en-US" i="1">
                            <a:latin typeface="Cambria Math" panose="02040503050406030204" pitchFamily="18" charset="0"/>
                          </a:rPr>
                          <m:t>𝑄</m:t>
                        </m:r>
                      </m:sup>
                    </m:sSup>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𝐶</m:t>
                        </m:r>
                      </m:e>
                      <m:sup>
                        <m:r>
                          <a:rPr lang="en-US" i="1">
                            <a:latin typeface="Cambria Math" panose="02040503050406030204" pitchFamily="18" charset="0"/>
                          </a:rPr>
                          <m:t>𝑚𝑎𝑡𝑒𝑟𝑖𝑎𝑙</m:t>
                        </m:r>
                      </m:sup>
                    </m:sSup>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𝐶</m:t>
                        </m:r>
                      </m:e>
                      <m:sup>
                        <m:r>
                          <a:rPr lang="en-US" i="1">
                            <a:latin typeface="Cambria Math" panose="02040503050406030204" pitchFamily="18" charset="0"/>
                          </a:rPr>
                          <m:t>h𝑎𝑟</m:t>
                        </m:r>
                      </m:sup>
                    </m:sSup>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𝐶</m:t>
                        </m:r>
                      </m:e>
                      <m:sup>
                        <m:r>
                          <a:rPr lang="en-US" i="1">
                            <a:latin typeface="Cambria Math" panose="02040503050406030204" pitchFamily="18" charset="0"/>
                          </a:rPr>
                          <m:t>𝑝𝑟𝑜𝑐𝑒𝑠</m:t>
                        </m:r>
                      </m:sup>
                    </m:sSup>
                    <m:r>
                      <a:rPr lang="en-US">
                        <a:latin typeface="Cambria Math" panose="02040503050406030204" pitchFamily="18" charset="0"/>
                      </a:rPr>
                      <m:t>−</m:t>
                    </m:r>
                    <m:sSup>
                      <m:sSupPr>
                        <m:ctrlPr>
                          <a:rPr lang="en-US" b="1" i="1" smtClean="0">
                            <a:solidFill>
                              <a:srgbClr val="FF0000"/>
                            </a:solidFill>
                            <a:latin typeface="Cambria Math" panose="02040503050406030204" pitchFamily="18" charset="0"/>
                          </a:rPr>
                        </m:ctrlPr>
                      </m:sSupPr>
                      <m:e>
                        <m:r>
                          <a:rPr lang="en-US" b="1" i="1">
                            <a:solidFill>
                              <a:srgbClr val="FF0000"/>
                            </a:solidFill>
                            <a:latin typeface="Cambria Math" panose="02040503050406030204" pitchFamily="18" charset="0"/>
                          </a:rPr>
                          <m:t>𝑪</m:t>
                        </m:r>
                      </m:e>
                      <m:sup>
                        <m:r>
                          <a:rPr lang="en-US" b="1" i="1">
                            <a:solidFill>
                              <a:srgbClr val="FF0000"/>
                            </a:solidFill>
                            <a:latin typeface="Cambria Math" panose="02040503050406030204" pitchFamily="18" charset="0"/>
                          </a:rPr>
                          <m:t>𝒕𝒓𝒂𝒏𝒔</m:t>
                        </m:r>
                      </m:sup>
                    </m:sSup>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𝐶</m:t>
                        </m:r>
                      </m:e>
                      <m:sup>
                        <m:r>
                          <a:rPr lang="en-US" i="1">
                            <a:latin typeface="Cambria Math" panose="02040503050406030204" pitchFamily="18" charset="0"/>
                          </a:rPr>
                          <m:t>𝑝𝑟𝑜𝑑</m:t>
                        </m:r>
                      </m:sup>
                    </m:sSup>
                  </m:oMath>
                </a14:m>
                <a:endParaRPr lang="en-US" dirty="0"/>
              </a:p>
              <a:p>
                <a:pPr marL="0" indent="0" algn="ctr">
                  <a:buNone/>
                </a:pPr>
                <a:endParaRPr lang="en-US" dirty="0"/>
              </a:p>
              <a:p>
                <a:pPr marL="0" indent="0" algn="ctr">
                  <a:buNone/>
                </a:pP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297169"/>
                <a:ext cx="8229600" cy="4343400"/>
              </a:xfrm>
              <a:blipFill>
                <a:blip r:embed="rId2"/>
                <a:stretch>
                  <a:fillRect l="-963" t="-1124" b="-6461"/>
                </a:stretch>
              </a:blipFill>
            </p:spPr>
            <p:txBody>
              <a:bodyPr/>
              <a:lstStyle/>
              <a:p>
                <a:r>
                  <a:rPr lang="en-US">
                    <a:noFill/>
                  </a:rPr>
                  <a:t> </a:t>
                </a:r>
              </a:p>
            </p:txBody>
          </p:sp>
        </mc:Fallback>
      </mc:AlternateContent>
      <p:sp>
        <p:nvSpPr>
          <p:cNvPr id="4" name="Date Placeholder 3"/>
          <p:cNvSpPr>
            <a:spLocks noGrp="1"/>
          </p:cNvSpPr>
          <p:nvPr>
            <p:ph type="dt" sz="half" idx="10"/>
          </p:nvPr>
        </p:nvSpPr>
        <p:spPr/>
        <p:txBody>
          <a:bodyPr/>
          <a:lstStyle/>
          <a:p>
            <a:fld id="{7708831E-F828-4253-86DE-E6649CC3BE38}" type="datetime4">
              <a:rPr lang="en-US" altLang="en-US" smtClean="0"/>
              <a:pPr/>
              <a:t>September 2, 2016</a:t>
            </a:fld>
            <a:endParaRPr lang="en-US" altLang="en-US"/>
          </a:p>
        </p:txBody>
      </p:sp>
      <p:sp>
        <p:nvSpPr>
          <p:cNvPr id="5" name="Slide Number Placeholder 4"/>
          <p:cNvSpPr>
            <a:spLocks noGrp="1"/>
          </p:cNvSpPr>
          <p:nvPr>
            <p:ph type="sldNum" sz="quarter" idx="11"/>
          </p:nvPr>
        </p:nvSpPr>
        <p:spPr/>
        <p:txBody>
          <a:bodyPr/>
          <a:lstStyle/>
          <a:p>
            <a:fld id="{EEE3E280-AA68-4E5B-9C5E-24BADCF7FC88}" type="slidenum">
              <a:rPr lang="en-US" altLang="en-US" smtClean="0"/>
              <a:pPr/>
              <a:t>26</a:t>
            </a:fld>
            <a:endParaRPr lang="en-US" altLang="en-US"/>
          </a:p>
        </p:txBody>
      </p:sp>
    </p:spTree>
    <p:extLst>
      <p:ext uri="{BB962C8B-B14F-4D97-AF65-F5344CB8AC3E}">
        <p14:creationId xmlns:p14="http://schemas.microsoft.com/office/powerpoint/2010/main" val="3928525051"/>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Economic Objective Component</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a:t>Production cost</a:t>
                </a:r>
              </a:p>
              <a:p>
                <a:pPr marL="0" indent="0">
                  <a:buNone/>
                </a:pPr>
                <a14:m>
                  <m:oMathPara xmlns:m="http://schemas.openxmlformats.org/officeDocument/2006/math">
                    <m:oMathParaPr>
                      <m:jc m:val="centerGroup"/>
                    </m:oMathParaPr>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𝐶</m:t>
                          </m:r>
                        </m:e>
                        <m:sup>
                          <m:r>
                            <a:rPr lang="en-US" i="1">
                              <a:latin typeface="Cambria Math" panose="02040503050406030204" pitchFamily="18" charset="0"/>
                            </a:rPr>
                            <m:t>𝑝𝑟𝑜𝑑</m:t>
                          </m:r>
                        </m:sup>
                      </m:sSup>
                      <m:r>
                        <a:rPr lang="en-US" i="1">
                          <a:latin typeface="Cambria Math" panose="02040503050406030204" pitchFamily="18" charset="0"/>
                        </a:rPr>
                        <m:t>=</m:t>
                      </m:r>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𝑗</m:t>
                          </m:r>
                          <m:r>
                            <a:rPr lang="en-US" i="1">
                              <a:latin typeface="Cambria Math" panose="02040503050406030204" pitchFamily="18" charset="0"/>
                            </a:rPr>
                            <m:t>∈</m:t>
                          </m:r>
                          <m:r>
                            <a:rPr lang="en-US" i="1">
                              <a:latin typeface="Cambria Math" panose="02040503050406030204" pitchFamily="18" charset="0"/>
                            </a:rPr>
                            <m:t>𝑀</m:t>
                          </m:r>
                        </m:sub>
                        <m:sup/>
                        <m:e>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𝑜</m:t>
                              </m:r>
                              <m:r>
                                <a:rPr lang="en-US" i="1">
                                  <a:latin typeface="Cambria Math" panose="02040503050406030204" pitchFamily="18" charset="0"/>
                                </a:rPr>
                                <m:t>∈</m:t>
                              </m:r>
                              <m:r>
                                <a:rPr lang="en-US" i="1">
                                  <a:latin typeface="Cambria Math" panose="02040503050406030204" pitchFamily="18" charset="0"/>
                                </a:rPr>
                                <m:t>𝑂</m:t>
                              </m:r>
                            </m:sub>
                            <m:sup/>
                            <m:e>
                              <m:sSub>
                                <m:sSubPr>
                                  <m:ctrlPr>
                                    <a:rPr lang="en-US" i="1">
                                      <a:latin typeface="Cambria Math" panose="02040503050406030204" pitchFamily="18" charset="0"/>
                                    </a:rPr>
                                  </m:ctrlPr>
                                </m:sSubPr>
                                <m:e>
                                  <m:r>
                                    <a:rPr lang="en-US" i="1">
                                      <a:latin typeface="Cambria Math" panose="02040503050406030204" pitchFamily="18" charset="0"/>
                                    </a:rPr>
                                    <m:t>𝑢</m:t>
                                  </m:r>
                                </m:e>
                                <m:sub>
                                  <m:r>
                                    <a:rPr lang="en-US" i="1">
                                      <a:latin typeface="Cambria Math" panose="02040503050406030204" pitchFamily="18" charset="0"/>
                                    </a:rPr>
                                    <m:t>𝑗𝑜</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𝑝𝑐𝑜</m:t>
                                  </m:r>
                                </m:e>
                                <m:sub>
                                  <m:r>
                                    <a:rPr lang="en-US" i="1">
                                      <a:latin typeface="Cambria Math" panose="02040503050406030204" pitchFamily="18" charset="0"/>
                                    </a:rPr>
                                    <m:t>𝑗𝑜</m:t>
                                  </m:r>
                                </m:sub>
                              </m:sSub>
                            </m:e>
                          </m:nary>
                        </m:e>
                      </m:nary>
                    </m:oMath>
                  </m:oMathPara>
                </a14:m>
                <a:endParaRPr lang="en-US" dirty="0"/>
              </a:p>
              <a:p>
                <a:pPr marL="0"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          </m:t>
                      </m:r>
                      <m:r>
                        <a:rPr lang="en-US" i="1">
                          <a:latin typeface="Cambria Math" panose="02040503050406030204" pitchFamily="18" charset="0"/>
                        </a:rPr>
                        <m:t>            +</m:t>
                      </m:r>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𝑘</m:t>
                          </m:r>
                          <m:r>
                            <a:rPr lang="en-US" i="1">
                              <a:latin typeface="Cambria Math" panose="02040503050406030204" pitchFamily="18" charset="0"/>
                            </a:rPr>
                            <m:t>∈</m:t>
                          </m:r>
                          <m:r>
                            <a:rPr lang="en-US" i="1">
                              <a:latin typeface="Cambria Math" panose="02040503050406030204" pitchFamily="18" charset="0"/>
                            </a:rPr>
                            <m:t>𝐾</m:t>
                          </m:r>
                        </m:sub>
                        <m:sup/>
                        <m:e>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𝑓</m:t>
                              </m:r>
                              <m:r>
                                <a:rPr lang="en-US" i="1">
                                  <a:latin typeface="Cambria Math" panose="02040503050406030204" pitchFamily="18" charset="0"/>
                                </a:rPr>
                                <m:t>∈</m:t>
                              </m:r>
                              <m:r>
                                <a:rPr lang="en-US" i="1">
                                  <a:latin typeface="Cambria Math" panose="02040503050406030204" pitchFamily="18" charset="0"/>
                                </a:rPr>
                                <m:t>𝐹</m:t>
                              </m:r>
                            </m:sub>
                            <m:sup/>
                            <m:e>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𝑞</m:t>
                                  </m:r>
                                  <m:r>
                                    <a:rPr lang="en-US" i="1">
                                      <a:latin typeface="Cambria Math" panose="02040503050406030204" pitchFamily="18" charset="0"/>
                                    </a:rPr>
                                    <m:t>∈</m:t>
                                  </m:r>
                                  <m:r>
                                    <a:rPr lang="en-US" i="1">
                                      <a:latin typeface="Cambria Math" panose="02040503050406030204" pitchFamily="18" charset="0"/>
                                    </a:rPr>
                                    <m:t>𝑄</m:t>
                                  </m:r>
                                </m:sub>
                                <m:sup/>
                                <m:e>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𝑘𝑓𝑞</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𝑝𝑐𝑞</m:t>
                                      </m:r>
                                    </m:e>
                                    <m:sub>
                                      <m:r>
                                        <a:rPr lang="en-US" i="1">
                                          <a:latin typeface="Cambria Math" panose="02040503050406030204" pitchFamily="18" charset="0"/>
                                        </a:rPr>
                                        <m:t>𝑘𝑞</m:t>
                                      </m:r>
                                    </m:sub>
                                  </m:sSub>
                                </m:e>
                              </m:nary>
                            </m:e>
                          </m:nary>
                        </m:e>
                      </m:nary>
                    </m:oMath>
                  </m:oMathPara>
                </a14:m>
                <a:endParaRPr lang="en-US" dirty="0"/>
              </a:p>
              <a:p>
                <a:pPr marL="0" indent="0" algn="ctr">
                  <a:buNone/>
                </a:pPr>
                <a:r>
                  <a:rPr lang="en-US" dirty="0"/>
                  <a:t>(Production cost of wood product production at all mills and bioenergy product production at all plants)</a:t>
                </a:r>
              </a:p>
              <a:p>
                <a:pPr marL="0" indent="0" algn="ctr">
                  <a:buNone/>
                </a:pPr>
                <a:endParaRPr lang="en-US" dirty="0"/>
              </a:p>
              <a:p>
                <a:pPr marL="0" indent="0" algn="ctr">
                  <a:buNone/>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𝑟</m:t>
                          </m:r>
                        </m:sub>
                      </m:sSub>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𝑅</m:t>
                          </m:r>
                        </m:e>
                        <m:sup>
                          <m:r>
                            <a:rPr lang="en-US" i="1">
                              <a:latin typeface="Cambria Math" panose="02040503050406030204" pitchFamily="18" charset="0"/>
                            </a:rPr>
                            <m:t>𝑂</m:t>
                          </m:r>
                        </m:sup>
                      </m:sSup>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𝑅</m:t>
                          </m:r>
                        </m:e>
                        <m:sup>
                          <m:r>
                            <a:rPr lang="en-US" i="1">
                              <a:latin typeface="Cambria Math" panose="02040503050406030204" pitchFamily="18" charset="0"/>
                            </a:rPr>
                            <m:t>𝑄</m:t>
                          </m:r>
                        </m:sup>
                      </m:sSup>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𝐶</m:t>
                          </m:r>
                        </m:e>
                        <m:sup>
                          <m:r>
                            <a:rPr lang="en-US" i="1">
                              <a:latin typeface="Cambria Math" panose="02040503050406030204" pitchFamily="18" charset="0"/>
                            </a:rPr>
                            <m:t>𝑚𝑎𝑡𝑒𝑟𝑖𝑎𝑙</m:t>
                          </m:r>
                        </m:sup>
                      </m:sSup>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𝐶</m:t>
                          </m:r>
                        </m:e>
                        <m:sup>
                          <m:r>
                            <a:rPr lang="en-US" i="1">
                              <a:latin typeface="Cambria Math" panose="02040503050406030204" pitchFamily="18" charset="0"/>
                            </a:rPr>
                            <m:t>h𝑎𝑟</m:t>
                          </m:r>
                        </m:sup>
                      </m:sSup>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𝐶</m:t>
                          </m:r>
                        </m:e>
                        <m:sup>
                          <m:r>
                            <a:rPr lang="en-US" i="1">
                              <a:latin typeface="Cambria Math" panose="02040503050406030204" pitchFamily="18" charset="0"/>
                            </a:rPr>
                            <m:t>𝑝𝑟𝑜𝑐𝑒𝑠</m:t>
                          </m:r>
                        </m:sup>
                      </m:sSup>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𝐶</m:t>
                          </m:r>
                        </m:e>
                        <m:sup>
                          <m:r>
                            <a:rPr lang="en-US" i="1">
                              <a:latin typeface="Cambria Math" panose="02040503050406030204" pitchFamily="18" charset="0"/>
                            </a:rPr>
                            <m:t>𝑡𝑟𝑎𝑛𝑠</m:t>
                          </m:r>
                        </m:sup>
                      </m:sSup>
                      <m:r>
                        <a:rPr lang="en-US">
                          <a:latin typeface="Cambria Math" panose="02040503050406030204" pitchFamily="18" charset="0"/>
                        </a:rPr>
                        <m:t>−</m:t>
                      </m:r>
                      <m:sSup>
                        <m:sSupPr>
                          <m:ctrlPr>
                            <a:rPr lang="en-US" b="1" i="1" smtClean="0">
                              <a:solidFill>
                                <a:srgbClr val="FF0000"/>
                              </a:solidFill>
                              <a:latin typeface="Cambria Math" panose="02040503050406030204" pitchFamily="18" charset="0"/>
                            </a:rPr>
                          </m:ctrlPr>
                        </m:sSupPr>
                        <m:e>
                          <m:r>
                            <a:rPr lang="en-US" b="1" i="1">
                              <a:solidFill>
                                <a:srgbClr val="FF0000"/>
                              </a:solidFill>
                              <a:latin typeface="Cambria Math" panose="02040503050406030204" pitchFamily="18" charset="0"/>
                            </a:rPr>
                            <m:t>𝑪</m:t>
                          </m:r>
                        </m:e>
                        <m:sup>
                          <m:r>
                            <a:rPr lang="en-US" b="1" i="1">
                              <a:solidFill>
                                <a:srgbClr val="FF0000"/>
                              </a:solidFill>
                              <a:latin typeface="Cambria Math" panose="02040503050406030204" pitchFamily="18" charset="0"/>
                            </a:rPr>
                            <m:t>𝒑𝒓𝒐𝒅</m:t>
                          </m:r>
                        </m:sup>
                      </m:sSup>
                    </m:oMath>
                  </m:oMathPara>
                </a14:m>
                <a:endParaRPr lang="en-US" b="1" dirty="0"/>
              </a:p>
              <a:p>
                <a:pPr marL="0" indent="0" algn="ctr">
                  <a:buNone/>
                </a:pP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963" t="-1122"/>
                </a:stretch>
              </a:blipFill>
            </p:spPr>
            <p:txBody>
              <a:bodyPr/>
              <a:lstStyle/>
              <a:p>
                <a:r>
                  <a:rPr lang="en-US">
                    <a:noFill/>
                  </a:rPr>
                  <a:t> </a:t>
                </a:r>
              </a:p>
            </p:txBody>
          </p:sp>
        </mc:Fallback>
      </mc:AlternateContent>
      <p:sp>
        <p:nvSpPr>
          <p:cNvPr id="4" name="Date Placeholder 3"/>
          <p:cNvSpPr>
            <a:spLocks noGrp="1"/>
          </p:cNvSpPr>
          <p:nvPr>
            <p:ph type="dt" sz="half" idx="10"/>
          </p:nvPr>
        </p:nvSpPr>
        <p:spPr/>
        <p:txBody>
          <a:bodyPr/>
          <a:lstStyle/>
          <a:p>
            <a:fld id="{7708831E-F828-4253-86DE-E6649CC3BE38}" type="datetime4">
              <a:rPr lang="en-US" altLang="en-US" smtClean="0"/>
              <a:pPr/>
              <a:t>September 2, 2016</a:t>
            </a:fld>
            <a:endParaRPr lang="en-US" altLang="en-US"/>
          </a:p>
        </p:txBody>
      </p:sp>
      <p:sp>
        <p:nvSpPr>
          <p:cNvPr id="5" name="Slide Number Placeholder 4"/>
          <p:cNvSpPr>
            <a:spLocks noGrp="1"/>
          </p:cNvSpPr>
          <p:nvPr>
            <p:ph type="sldNum" sz="quarter" idx="11"/>
          </p:nvPr>
        </p:nvSpPr>
        <p:spPr/>
        <p:txBody>
          <a:bodyPr/>
          <a:lstStyle/>
          <a:p>
            <a:fld id="{EEE3E280-AA68-4E5B-9C5E-24BADCF7FC88}" type="slidenum">
              <a:rPr lang="en-US" altLang="en-US" smtClean="0"/>
              <a:pPr/>
              <a:t>27</a:t>
            </a:fld>
            <a:endParaRPr lang="en-US" altLang="en-US"/>
          </a:p>
        </p:txBody>
      </p:sp>
    </p:spTree>
    <p:extLst>
      <p:ext uri="{BB962C8B-B14F-4D97-AF65-F5344CB8AC3E}">
        <p14:creationId xmlns:p14="http://schemas.microsoft.com/office/powerpoint/2010/main" val="2679551844"/>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Environmental Objective Component</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a:t>Substitution effect of wood products</a:t>
                </a:r>
              </a:p>
              <a:p>
                <a:pPr marL="0" indent="0">
                  <a:buNone/>
                </a:pPr>
                <a14:m>
                  <m:oMathPara xmlns:m="http://schemas.openxmlformats.org/officeDocument/2006/math">
                    <m:oMathParaPr>
                      <m:jc m:val="centerGroup"/>
                    </m:oMathParaPr>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𝐸</m:t>
                          </m:r>
                        </m:e>
                        <m:sup>
                          <m:r>
                            <a:rPr lang="en-US" i="1">
                              <a:latin typeface="Cambria Math" panose="02040503050406030204" pitchFamily="18" charset="0"/>
                            </a:rPr>
                            <m:t>𝑂</m:t>
                          </m:r>
                        </m:sup>
                      </m:sSup>
                      <m:r>
                        <a:rPr lang="en-US" i="1">
                          <a:latin typeface="Cambria Math" panose="02040503050406030204" pitchFamily="18" charset="0"/>
                        </a:rPr>
                        <m:t>=</m:t>
                      </m:r>
                      <m:r>
                        <a:rPr lang="en-US">
                          <a:latin typeface="Cambria Math" panose="02040503050406030204" pitchFamily="18" charset="0"/>
                        </a:rPr>
                        <m:t> </m:t>
                      </m:r>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𝑗</m:t>
                          </m:r>
                          <m:r>
                            <a:rPr lang="en-US" i="1">
                              <a:latin typeface="Cambria Math" panose="02040503050406030204" pitchFamily="18" charset="0"/>
                            </a:rPr>
                            <m:t>∈</m:t>
                          </m:r>
                          <m:r>
                            <a:rPr lang="en-US" i="1">
                              <a:latin typeface="Cambria Math" panose="02040503050406030204" pitchFamily="18" charset="0"/>
                            </a:rPr>
                            <m:t>𝑀</m:t>
                          </m:r>
                        </m:sub>
                        <m:sup/>
                        <m:e>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𝑜</m:t>
                              </m:r>
                              <m:r>
                                <a:rPr lang="en-US" i="1">
                                  <a:latin typeface="Cambria Math" panose="02040503050406030204" pitchFamily="18" charset="0"/>
                                </a:rPr>
                                <m:t>∈</m:t>
                              </m:r>
                              <m:r>
                                <a:rPr lang="en-US" i="1">
                                  <a:latin typeface="Cambria Math" panose="02040503050406030204" pitchFamily="18" charset="0"/>
                                </a:rPr>
                                <m:t>𝑂</m:t>
                              </m:r>
                            </m:sub>
                            <m:sup/>
                            <m:e>
                              <m:sSub>
                                <m:sSubPr>
                                  <m:ctrlPr>
                                    <a:rPr lang="en-US" i="1">
                                      <a:latin typeface="Cambria Math" panose="02040503050406030204" pitchFamily="18" charset="0"/>
                                    </a:rPr>
                                  </m:ctrlPr>
                                </m:sSubPr>
                                <m:e>
                                  <m:r>
                                    <a:rPr lang="en-US" i="1">
                                      <a:latin typeface="Cambria Math" panose="02040503050406030204" pitchFamily="18" charset="0"/>
                                    </a:rPr>
                                    <m:t>𝑢</m:t>
                                  </m:r>
                                </m:e>
                                <m:sub>
                                  <m:r>
                                    <a:rPr lang="en-US" i="1">
                                      <a:latin typeface="Cambria Math" panose="02040503050406030204" pitchFamily="18" charset="0"/>
                                    </a:rPr>
                                    <m:t>𝑗𝑜</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𝑒𝑜</m:t>
                                  </m:r>
                                </m:e>
                                <m:sub>
                                  <m:r>
                                    <a:rPr lang="en-US" i="1">
                                      <a:latin typeface="Cambria Math" panose="02040503050406030204" pitchFamily="18" charset="0"/>
                                    </a:rPr>
                                    <m:t>𝑗𝑜</m:t>
                                  </m:r>
                                </m:sub>
                              </m:sSub>
                            </m:e>
                          </m:nary>
                        </m:e>
                      </m:nary>
                    </m:oMath>
                  </m:oMathPara>
                </a14:m>
                <a:endParaRPr lang="en-US" dirty="0"/>
              </a:p>
              <a:p>
                <a:pPr marL="0" indent="0" algn="ctr">
                  <a:buNone/>
                </a:pPr>
                <a:r>
                  <a:rPr lang="en-US" dirty="0"/>
                  <a:t>(All wood products from all mills)</a:t>
                </a:r>
              </a:p>
              <a:p>
                <a:pPr marL="0" indent="0" algn="ctr">
                  <a:buNone/>
                </a:pPr>
                <a:endParaRPr lang="en-US" dirty="0"/>
              </a:p>
              <a:p>
                <a:pPr marL="0" indent="0" algn="ctr">
                  <a:buNone/>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𝑒</m:t>
                          </m:r>
                        </m:sub>
                      </m:sSub>
                      <m:r>
                        <a:rPr lang="en-US">
                          <a:latin typeface="Cambria Math" panose="02040503050406030204" pitchFamily="18" charset="0"/>
                        </a:rPr>
                        <m:t>=</m:t>
                      </m:r>
                      <m:sSup>
                        <m:sSupPr>
                          <m:ctrlPr>
                            <a:rPr lang="en-US" b="1" i="1" smtClean="0">
                              <a:solidFill>
                                <a:srgbClr val="FF0000"/>
                              </a:solidFill>
                              <a:latin typeface="Cambria Math" panose="02040503050406030204" pitchFamily="18" charset="0"/>
                            </a:rPr>
                          </m:ctrlPr>
                        </m:sSupPr>
                        <m:e>
                          <m:r>
                            <a:rPr lang="en-US" b="1" i="1">
                              <a:solidFill>
                                <a:srgbClr val="FF0000"/>
                              </a:solidFill>
                              <a:latin typeface="Cambria Math" panose="02040503050406030204" pitchFamily="18" charset="0"/>
                            </a:rPr>
                            <m:t>𝑬</m:t>
                          </m:r>
                        </m:e>
                        <m:sup>
                          <m:r>
                            <a:rPr lang="en-US" b="1" i="1">
                              <a:solidFill>
                                <a:srgbClr val="FF0000"/>
                              </a:solidFill>
                              <a:latin typeface="Cambria Math" panose="02040503050406030204" pitchFamily="18" charset="0"/>
                            </a:rPr>
                            <m:t>𝑶</m:t>
                          </m:r>
                        </m:sup>
                      </m:sSup>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𝐸</m:t>
                          </m:r>
                        </m:e>
                        <m:sup>
                          <m:r>
                            <a:rPr lang="en-US" i="1">
                              <a:latin typeface="Cambria Math" panose="02040503050406030204" pitchFamily="18" charset="0"/>
                            </a:rPr>
                            <m:t>𝑄</m:t>
                          </m:r>
                        </m:sup>
                      </m:sSup>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𝐸</m:t>
                          </m:r>
                        </m:e>
                        <m:sup>
                          <m:r>
                            <a:rPr lang="en-US" i="1">
                              <a:latin typeface="Cambria Math" panose="02040503050406030204" pitchFamily="18" charset="0"/>
                            </a:rPr>
                            <m:t>h𝑎𝑟</m:t>
                          </m:r>
                        </m:sup>
                      </m:sSup>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𝐸</m:t>
                          </m:r>
                        </m:e>
                        <m:sup>
                          <m:r>
                            <a:rPr lang="en-US" i="1">
                              <a:latin typeface="Cambria Math" panose="02040503050406030204" pitchFamily="18" charset="0"/>
                            </a:rPr>
                            <m:t>𝑝𝑟𝑜𝑐𝑒𝑠</m:t>
                          </m:r>
                        </m:sup>
                      </m:sSup>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𝐸</m:t>
                          </m:r>
                        </m:e>
                        <m:sup>
                          <m:r>
                            <a:rPr lang="en-US" i="1">
                              <a:latin typeface="Cambria Math" panose="02040503050406030204" pitchFamily="18" charset="0"/>
                            </a:rPr>
                            <m:t>𝑡𝑟𝑎𝑛𝑠</m:t>
                          </m:r>
                        </m:sup>
                      </m:sSup>
                      <m:sSup>
                        <m:sSupPr>
                          <m:ctrlPr>
                            <a:rPr lang="en-US" i="1">
                              <a:latin typeface="Cambria Math" panose="02040503050406030204" pitchFamily="18" charset="0"/>
                            </a:rPr>
                          </m:ctrlPr>
                        </m:sSupPr>
                        <m:e>
                          <m:r>
                            <a:rPr lang="en-US">
                              <a:latin typeface="Cambria Math" panose="02040503050406030204" pitchFamily="18" charset="0"/>
                            </a:rPr>
                            <m:t>−</m:t>
                          </m:r>
                          <m:r>
                            <a:rPr lang="en-US" i="1">
                              <a:latin typeface="Cambria Math" panose="02040503050406030204" pitchFamily="18" charset="0"/>
                            </a:rPr>
                            <m:t>𝐸</m:t>
                          </m:r>
                        </m:e>
                        <m:sup>
                          <m:r>
                            <a:rPr lang="en-US" i="1">
                              <a:latin typeface="Cambria Math" panose="02040503050406030204" pitchFamily="18" charset="0"/>
                            </a:rPr>
                            <m:t>𝑝𝑟𝑜𝑑</m:t>
                          </m:r>
                        </m:sup>
                      </m:sSup>
                    </m:oMath>
                  </m:oMathPara>
                </a14:m>
                <a:endParaRPr lang="en-US" dirty="0"/>
              </a:p>
              <a:p>
                <a:pPr marL="0" indent="0" algn="ctr">
                  <a:buNone/>
                </a:pP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963" t="-1122"/>
                </a:stretch>
              </a:blipFill>
            </p:spPr>
            <p:txBody>
              <a:bodyPr/>
              <a:lstStyle/>
              <a:p>
                <a:r>
                  <a:rPr lang="en-US">
                    <a:noFill/>
                  </a:rPr>
                  <a:t> </a:t>
                </a:r>
              </a:p>
            </p:txBody>
          </p:sp>
        </mc:Fallback>
      </mc:AlternateContent>
      <p:sp>
        <p:nvSpPr>
          <p:cNvPr id="4" name="Date Placeholder 3"/>
          <p:cNvSpPr>
            <a:spLocks noGrp="1"/>
          </p:cNvSpPr>
          <p:nvPr>
            <p:ph type="dt" sz="half" idx="10"/>
          </p:nvPr>
        </p:nvSpPr>
        <p:spPr/>
        <p:txBody>
          <a:bodyPr/>
          <a:lstStyle/>
          <a:p>
            <a:fld id="{7708831E-F828-4253-86DE-E6649CC3BE38}" type="datetime4">
              <a:rPr lang="en-US" altLang="en-US" smtClean="0"/>
              <a:pPr/>
              <a:t>September 2, 2016</a:t>
            </a:fld>
            <a:endParaRPr lang="en-US" altLang="en-US"/>
          </a:p>
        </p:txBody>
      </p:sp>
      <p:sp>
        <p:nvSpPr>
          <p:cNvPr id="5" name="Slide Number Placeholder 4"/>
          <p:cNvSpPr>
            <a:spLocks noGrp="1"/>
          </p:cNvSpPr>
          <p:nvPr>
            <p:ph type="sldNum" sz="quarter" idx="11"/>
          </p:nvPr>
        </p:nvSpPr>
        <p:spPr/>
        <p:txBody>
          <a:bodyPr/>
          <a:lstStyle/>
          <a:p>
            <a:fld id="{EEE3E280-AA68-4E5B-9C5E-24BADCF7FC88}" type="slidenum">
              <a:rPr lang="en-US" altLang="en-US" smtClean="0"/>
              <a:pPr/>
              <a:t>28</a:t>
            </a:fld>
            <a:endParaRPr lang="en-US" altLang="en-US"/>
          </a:p>
        </p:txBody>
      </p:sp>
    </p:spTree>
    <p:extLst>
      <p:ext uri="{BB962C8B-B14F-4D97-AF65-F5344CB8AC3E}">
        <p14:creationId xmlns:p14="http://schemas.microsoft.com/office/powerpoint/2010/main" val="19203080"/>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Mountain Pine Beetles</a:t>
            </a:r>
          </a:p>
        </p:txBody>
      </p:sp>
      <p:sp>
        <p:nvSpPr>
          <p:cNvPr id="3" name="Content Placeholder 2"/>
          <p:cNvSpPr>
            <a:spLocks noGrp="1"/>
          </p:cNvSpPr>
          <p:nvPr>
            <p:ph idx="1"/>
          </p:nvPr>
        </p:nvSpPr>
        <p:spPr>
          <a:xfrm>
            <a:off x="457200" y="1371600"/>
            <a:ext cx="4731488" cy="4343400"/>
          </a:xfrm>
        </p:spPr>
        <p:txBody>
          <a:bodyPr/>
          <a:lstStyle/>
          <a:p>
            <a:r>
              <a:rPr lang="en-US" dirty="0"/>
              <a:t>The mountain pine beetle is a species of bark beetle native to the forests of western North America from Mexico to central British Columbia. </a:t>
            </a:r>
          </a:p>
          <a:p>
            <a:r>
              <a:rPr lang="en-US" dirty="0"/>
              <a:t>Mountain pine beetles inhabit ponderosa, </a:t>
            </a:r>
            <a:r>
              <a:rPr lang="en-US" dirty="0" err="1"/>
              <a:t>whitebark</a:t>
            </a:r>
            <a:r>
              <a:rPr lang="en-US" dirty="0"/>
              <a:t>, </a:t>
            </a:r>
            <a:r>
              <a:rPr lang="en-US" dirty="0" err="1"/>
              <a:t>lodgepole</a:t>
            </a:r>
            <a:r>
              <a:rPr lang="en-US" dirty="0"/>
              <a:t>, Scotch, jack pine, and limber pine trees. </a:t>
            </a:r>
          </a:p>
        </p:txBody>
      </p:sp>
      <p:pic>
        <p:nvPicPr>
          <p:cNvPr id="8" name="Picture Placeholder 7"/>
          <p:cNvPicPr>
            <a:picLocks noGrp="1" noChangeAspect="1"/>
          </p:cNvPicPr>
          <p:nvPr>
            <p:ph type="pic" sz="quarter" idx="10"/>
          </p:nvPr>
        </p:nvPicPr>
        <p:blipFill>
          <a:blip r:embed="rId2"/>
          <a:srcRect t="9091" b="9091"/>
          <a:stretch>
            <a:fillRect/>
          </a:stretch>
        </p:blipFill>
        <p:spPr>
          <a:xfrm>
            <a:off x="5678821" y="1224290"/>
            <a:ext cx="2514600" cy="2057400"/>
          </a:xfrm>
        </p:spPr>
      </p:pic>
      <p:pic>
        <p:nvPicPr>
          <p:cNvPr id="9" name="Picture Placeholder 8"/>
          <p:cNvPicPr>
            <a:picLocks noGrp="1" noChangeAspect="1"/>
          </p:cNvPicPr>
          <p:nvPr>
            <p:ph type="pic" sz="quarter" idx="11"/>
          </p:nvPr>
        </p:nvPicPr>
        <p:blipFill>
          <a:blip r:embed="rId3"/>
          <a:srcRect t="5085" b="5085"/>
          <a:stretch>
            <a:fillRect/>
          </a:stretch>
        </p:blipFill>
        <p:spPr>
          <a:xfrm>
            <a:off x="5869169" y="3593802"/>
            <a:ext cx="2249821" cy="1840763"/>
          </a:xfrm>
        </p:spPr>
      </p:pic>
      <p:sp>
        <p:nvSpPr>
          <p:cNvPr id="6" name="Date Placeholder 5"/>
          <p:cNvSpPr>
            <a:spLocks noGrp="1"/>
          </p:cNvSpPr>
          <p:nvPr>
            <p:ph type="dt" sz="half" idx="12"/>
          </p:nvPr>
        </p:nvSpPr>
        <p:spPr/>
        <p:txBody>
          <a:bodyPr/>
          <a:lstStyle/>
          <a:p>
            <a:fld id="{022D4947-9172-4570-A1BA-623A30EC794D}" type="datetime4">
              <a:rPr lang="en-US" altLang="en-US" smtClean="0"/>
              <a:pPr/>
              <a:t>September 2, 2016</a:t>
            </a:fld>
            <a:endParaRPr lang="en-US" altLang="en-US"/>
          </a:p>
        </p:txBody>
      </p:sp>
      <p:sp>
        <p:nvSpPr>
          <p:cNvPr id="7" name="Slide Number Placeholder 6"/>
          <p:cNvSpPr>
            <a:spLocks noGrp="1"/>
          </p:cNvSpPr>
          <p:nvPr>
            <p:ph type="sldNum" sz="quarter" idx="13"/>
          </p:nvPr>
        </p:nvSpPr>
        <p:spPr/>
        <p:txBody>
          <a:bodyPr/>
          <a:lstStyle/>
          <a:p>
            <a:fld id="{4586AD86-1556-4B3F-A66D-4501886ACBC1}" type="slidenum">
              <a:rPr lang="en-US" altLang="en-US" smtClean="0"/>
              <a:pPr/>
              <a:t>2</a:t>
            </a:fld>
            <a:endParaRPr lang="en-US" altLang="en-US"/>
          </a:p>
        </p:txBody>
      </p:sp>
      <p:sp>
        <p:nvSpPr>
          <p:cNvPr id="10" name="Rectangle 9"/>
          <p:cNvSpPr/>
          <p:nvPr/>
        </p:nvSpPr>
        <p:spPr>
          <a:xfrm>
            <a:off x="5746895" y="5455831"/>
            <a:ext cx="2950534" cy="415498"/>
          </a:xfrm>
          <a:prstGeom prst="rect">
            <a:avLst/>
          </a:prstGeom>
        </p:spPr>
        <p:txBody>
          <a:bodyPr wrap="square">
            <a:spAutoFit/>
          </a:bodyPr>
          <a:lstStyle/>
          <a:p>
            <a:r>
              <a:rPr lang="en-US" sz="1050" dirty="0"/>
              <a:t>https://commons.wikimedia.org/w/index.php?curid=5704298</a:t>
            </a:r>
          </a:p>
        </p:txBody>
      </p:sp>
      <p:sp>
        <p:nvSpPr>
          <p:cNvPr id="11" name="Rectangle 10"/>
          <p:cNvSpPr/>
          <p:nvPr/>
        </p:nvSpPr>
        <p:spPr>
          <a:xfrm>
            <a:off x="457200" y="4948218"/>
            <a:ext cx="4572000" cy="646331"/>
          </a:xfrm>
          <a:prstGeom prst="rect">
            <a:avLst/>
          </a:prstGeom>
        </p:spPr>
        <p:txBody>
          <a:bodyPr>
            <a:spAutoFit/>
          </a:bodyPr>
          <a:lstStyle/>
          <a:p>
            <a:r>
              <a:rPr lang="en-US" dirty="0"/>
              <a:t>https://commons.wikimedia.org/w/index.php?curid=187153</a:t>
            </a:r>
          </a:p>
        </p:txBody>
      </p:sp>
      <p:sp>
        <p:nvSpPr>
          <p:cNvPr id="12" name="Rectangle 11"/>
          <p:cNvSpPr/>
          <p:nvPr/>
        </p:nvSpPr>
        <p:spPr>
          <a:xfrm>
            <a:off x="5678821" y="3238606"/>
            <a:ext cx="4572000" cy="246221"/>
          </a:xfrm>
          <a:prstGeom prst="rect">
            <a:avLst/>
          </a:prstGeom>
        </p:spPr>
        <p:txBody>
          <a:bodyPr>
            <a:spAutoFit/>
          </a:bodyPr>
          <a:lstStyle/>
          <a:p>
            <a:r>
              <a:rPr lang="en-US" sz="1000" dirty="0"/>
              <a:t>https://en.wikipedia.org/wiki/Mountain_pine_beetle</a:t>
            </a:r>
          </a:p>
        </p:txBody>
      </p:sp>
    </p:spTree>
    <p:extLst>
      <p:ext uri="{BB962C8B-B14F-4D97-AF65-F5344CB8AC3E}">
        <p14:creationId xmlns:p14="http://schemas.microsoft.com/office/powerpoint/2010/main" val="2901584365"/>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Environmental Objective Component</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a:t>Substitution effect of bioenergy products</a:t>
                </a:r>
              </a:p>
              <a:p>
                <a:pPr marL="0" indent="0">
                  <a:buNone/>
                </a:pPr>
                <a14:m>
                  <m:oMathPara xmlns:m="http://schemas.openxmlformats.org/officeDocument/2006/math">
                    <m:oMathParaPr>
                      <m:jc m:val="centerGroup"/>
                    </m:oMathParaPr>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𝐸</m:t>
                          </m:r>
                        </m:e>
                        <m:sup>
                          <m:r>
                            <a:rPr lang="en-US" i="1">
                              <a:latin typeface="Cambria Math" panose="02040503050406030204" pitchFamily="18" charset="0"/>
                            </a:rPr>
                            <m:t>𝑄</m:t>
                          </m:r>
                        </m:sup>
                      </m:sSup>
                      <m:r>
                        <a:rPr lang="en-US" i="1">
                          <a:latin typeface="Cambria Math" panose="02040503050406030204" pitchFamily="18" charset="0"/>
                        </a:rPr>
                        <m:t>=</m:t>
                      </m:r>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𝑘</m:t>
                          </m:r>
                          <m:r>
                            <a:rPr lang="en-US" i="1">
                              <a:latin typeface="Cambria Math" panose="02040503050406030204" pitchFamily="18" charset="0"/>
                            </a:rPr>
                            <m:t>∈</m:t>
                          </m:r>
                          <m:r>
                            <a:rPr lang="en-US" i="1">
                              <a:latin typeface="Cambria Math" panose="02040503050406030204" pitchFamily="18" charset="0"/>
                            </a:rPr>
                            <m:t>𝐾</m:t>
                          </m:r>
                        </m:sub>
                        <m:sup/>
                        <m:e>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𝑓</m:t>
                              </m:r>
                              <m:r>
                                <a:rPr lang="en-US" i="1">
                                  <a:latin typeface="Cambria Math" panose="02040503050406030204" pitchFamily="18" charset="0"/>
                                </a:rPr>
                                <m:t>∈</m:t>
                              </m:r>
                              <m:r>
                                <a:rPr lang="en-US" i="1">
                                  <a:latin typeface="Cambria Math" panose="02040503050406030204" pitchFamily="18" charset="0"/>
                                </a:rPr>
                                <m:t>𝐹</m:t>
                              </m:r>
                            </m:sub>
                            <m:sup/>
                            <m:e>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𝑞</m:t>
                                  </m:r>
                                  <m:r>
                                    <a:rPr lang="en-US" i="1">
                                      <a:latin typeface="Cambria Math" panose="02040503050406030204" pitchFamily="18" charset="0"/>
                                    </a:rPr>
                                    <m:t>∈</m:t>
                                  </m:r>
                                  <m:r>
                                    <a:rPr lang="en-US" i="1">
                                      <a:latin typeface="Cambria Math" panose="02040503050406030204" pitchFamily="18" charset="0"/>
                                    </a:rPr>
                                    <m:t>𝑄</m:t>
                                  </m:r>
                                </m:sub>
                                <m:sup/>
                                <m:e>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𝑘𝑓𝑞</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𝑒𝑞</m:t>
                                      </m:r>
                                    </m:e>
                                    <m:sub>
                                      <m:r>
                                        <a:rPr lang="en-US" i="1">
                                          <a:latin typeface="Cambria Math" panose="02040503050406030204" pitchFamily="18" charset="0"/>
                                        </a:rPr>
                                        <m:t>𝑓𝑞</m:t>
                                      </m:r>
                                    </m:sub>
                                  </m:sSub>
                                </m:e>
                              </m:nary>
                            </m:e>
                          </m:nary>
                        </m:e>
                      </m:nary>
                    </m:oMath>
                  </m:oMathPara>
                </a14:m>
                <a:endParaRPr lang="en-US" dirty="0"/>
              </a:p>
              <a:p>
                <a:pPr marL="0" indent="0" algn="ctr">
                  <a:buNone/>
                </a:pPr>
                <a:r>
                  <a:rPr lang="en-US" dirty="0"/>
                  <a:t>(All bioenergy products produced from all plants and used at all facilities)</a:t>
                </a:r>
              </a:p>
              <a:p>
                <a:pPr marL="0" indent="0" algn="ctr">
                  <a:buNone/>
                </a:pPr>
                <a:endParaRPr lang="en-US" dirty="0"/>
              </a:p>
              <a:p>
                <a:pPr marL="0" indent="0" algn="ctr">
                  <a:buNone/>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𝑒</m:t>
                          </m:r>
                        </m:sub>
                      </m:sSub>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𝐸</m:t>
                          </m:r>
                        </m:e>
                        <m:sup>
                          <m:r>
                            <a:rPr lang="en-US" i="1">
                              <a:latin typeface="Cambria Math" panose="02040503050406030204" pitchFamily="18" charset="0"/>
                            </a:rPr>
                            <m:t>𝑂</m:t>
                          </m:r>
                        </m:sup>
                      </m:sSup>
                      <m:r>
                        <a:rPr lang="en-US">
                          <a:latin typeface="Cambria Math" panose="02040503050406030204" pitchFamily="18" charset="0"/>
                        </a:rPr>
                        <m:t>+</m:t>
                      </m:r>
                      <m:sSup>
                        <m:sSupPr>
                          <m:ctrlPr>
                            <a:rPr lang="en-US" b="1" i="1" smtClean="0">
                              <a:solidFill>
                                <a:srgbClr val="FF0000"/>
                              </a:solidFill>
                              <a:latin typeface="Cambria Math" panose="02040503050406030204" pitchFamily="18" charset="0"/>
                            </a:rPr>
                          </m:ctrlPr>
                        </m:sSupPr>
                        <m:e>
                          <m:r>
                            <a:rPr lang="en-US" b="1" i="1">
                              <a:solidFill>
                                <a:srgbClr val="FF0000"/>
                              </a:solidFill>
                              <a:latin typeface="Cambria Math" panose="02040503050406030204" pitchFamily="18" charset="0"/>
                            </a:rPr>
                            <m:t>𝑬</m:t>
                          </m:r>
                        </m:e>
                        <m:sup>
                          <m:r>
                            <a:rPr lang="en-US" b="1" i="1">
                              <a:solidFill>
                                <a:srgbClr val="FF0000"/>
                              </a:solidFill>
                              <a:latin typeface="Cambria Math" panose="02040503050406030204" pitchFamily="18" charset="0"/>
                            </a:rPr>
                            <m:t>𝑸</m:t>
                          </m:r>
                        </m:sup>
                      </m:sSup>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𝐸</m:t>
                          </m:r>
                        </m:e>
                        <m:sup>
                          <m:r>
                            <a:rPr lang="en-US" i="1">
                              <a:latin typeface="Cambria Math" panose="02040503050406030204" pitchFamily="18" charset="0"/>
                            </a:rPr>
                            <m:t>h𝑎𝑟</m:t>
                          </m:r>
                        </m:sup>
                      </m:sSup>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𝐸</m:t>
                          </m:r>
                        </m:e>
                        <m:sup>
                          <m:r>
                            <a:rPr lang="en-US" i="1">
                              <a:latin typeface="Cambria Math" panose="02040503050406030204" pitchFamily="18" charset="0"/>
                            </a:rPr>
                            <m:t>𝑝𝑟𝑜𝑐𝑒𝑠</m:t>
                          </m:r>
                        </m:sup>
                      </m:sSup>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𝐸</m:t>
                          </m:r>
                        </m:e>
                        <m:sup>
                          <m:r>
                            <a:rPr lang="en-US" i="1">
                              <a:latin typeface="Cambria Math" panose="02040503050406030204" pitchFamily="18" charset="0"/>
                            </a:rPr>
                            <m:t>𝑡𝑟𝑎𝑛𝑠</m:t>
                          </m:r>
                        </m:sup>
                      </m:sSup>
                      <m:sSup>
                        <m:sSupPr>
                          <m:ctrlPr>
                            <a:rPr lang="en-US" i="1">
                              <a:latin typeface="Cambria Math" panose="02040503050406030204" pitchFamily="18" charset="0"/>
                            </a:rPr>
                          </m:ctrlPr>
                        </m:sSupPr>
                        <m:e>
                          <m:r>
                            <a:rPr lang="en-US">
                              <a:latin typeface="Cambria Math" panose="02040503050406030204" pitchFamily="18" charset="0"/>
                            </a:rPr>
                            <m:t>−</m:t>
                          </m:r>
                          <m:r>
                            <a:rPr lang="en-US" i="1">
                              <a:latin typeface="Cambria Math" panose="02040503050406030204" pitchFamily="18" charset="0"/>
                            </a:rPr>
                            <m:t>𝐸</m:t>
                          </m:r>
                        </m:e>
                        <m:sup>
                          <m:r>
                            <a:rPr lang="en-US" i="1">
                              <a:latin typeface="Cambria Math" panose="02040503050406030204" pitchFamily="18" charset="0"/>
                            </a:rPr>
                            <m:t>𝑝𝑟𝑜𝑑</m:t>
                          </m:r>
                        </m:sup>
                      </m:sSup>
                    </m:oMath>
                  </m:oMathPara>
                </a14:m>
                <a:endParaRPr lang="en-US" dirty="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963" t="-1122" r="-667"/>
                </a:stretch>
              </a:blipFill>
            </p:spPr>
            <p:txBody>
              <a:bodyPr/>
              <a:lstStyle/>
              <a:p>
                <a:r>
                  <a:rPr lang="en-US">
                    <a:noFill/>
                  </a:rPr>
                  <a:t> </a:t>
                </a:r>
              </a:p>
            </p:txBody>
          </p:sp>
        </mc:Fallback>
      </mc:AlternateContent>
      <p:sp>
        <p:nvSpPr>
          <p:cNvPr id="4" name="Date Placeholder 3"/>
          <p:cNvSpPr>
            <a:spLocks noGrp="1"/>
          </p:cNvSpPr>
          <p:nvPr>
            <p:ph type="dt" sz="half" idx="10"/>
          </p:nvPr>
        </p:nvSpPr>
        <p:spPr/>
        <p:txBody>
          <a:bodyPr/>
          <a:lstStyle/>
          <a:p>
            <a:fld id="{7708831E-F828-4253-86DE-E6649CC3BE38}" type="datetime4">
              <a:rPr lang="en-US" altLang="en-US" smtClean="0"/>
              <a:pPr/>
              <a:t>September 2, 2016</a:t>
            </a:fld>
            <a:endParaRPr lang="en-US" altLang="en-US"/>
          </a:p>
        </p:txBody>
      </p:sp>
      <p:sp>
        <p:nvSpPr>
          <p:cNvPr id="5" name="Slide Number Placeholder 4"/>
          <p:cNvSpPr>
            <a:spLocks noGrp="1"/>
          </p:cNvSpPr>
          <p:nvPr>
            <p:ph type="sldNum" sz="quarter" idx="11"/>
          </p:nvPr>
        </p:nvSpPr>
        <p:spPr/>
        <p:txBody>
          <a:bodyPr/>
          <a:lstStyle/>
          <a:p>
            <a:fld id="{EEE3E280-AA68-4E5B-9C5E-24BADCF7FC88}" type="slidenum">
              <a:rPr lang="en-US" altLang="en-US" smtClean="0"/>
              <a:pPr/>
              <a:t>29</a:t>
            </a:fld>
            <a:endParaRPr lang="en-US" altLang="en-US"/>
          </a:p>
        </p:txBody>
      </p:sp>
    </p:spTree>
    <p:extLst>
      <p:ext uri="{BB962C8B-B14F-4D97-AF65-F5344CB8AC3E}">
        <p14:creationId xmlns:p14="http://schemas.microsoft.com/office/powerpoint/2010/main" val="262236737"/>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Environmental Objective Component</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a:t>Harvesting emission</a:t>
                </a:r>
              </a:p>
              <a:p>
                <a:pPr marL="0" indent="0">
                  <a:buNone/>
                </a:pPr>
                <a14:m>
                  <m:oMathPara xmlns:m="http://schemas.openxmlformats.org/officeDocument/2006/math">
                    <m:oMathParaPr>
                      <m:jc m:val="centerGroup"/>
                    </m:oMathParaPr>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𝐸</m:t>
                          </m:r>
                        </m:e>
                        <m:sup>
                          <m:r>
                            <a:rPr lang="en-US" i="1">
                              <a:latin typeface="Cambria Math" panose="02040503050406030204" pitchFamily="18" charset="0"/>
                            </a:rPr>
                            <m:t>h𝑎𝑟</m:t>
                          </m:r>
                        </m:sup>
                      </m:sSup>
                      <m:r>
                        <a:rPr lang="en-US" i="1">
                          <a:latin typeface="Cambria Math" panose="02040503050406030204" pitchFamily="18" charset="0"/>
                        </a:rPr>
                        <m:t>=</m:t>
                      </m:r>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𝑈</m:t>
                          </m:r>
                        </m:sub>
                        <m:sup/>
                        <m:e>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𝑠</m:t>
                              </m:r>
                              <m:r>
                                <a:rPr lang="en-US" i="1">
                                  <a:latin typeface="Cambria Math" panose="02040503050406030204" pitchFamily="18" charset="0"/>
                                </a:rPr>
                                <m:t>∈</m:t>
                              </m:r>
                              <m:r>
                                <a:rPr lang="en-US" i="1">
                                  <a:latin typeface="Cambria Math" panose="02040503050406030204" pitchFamily="18" charset="0"/>
                                </a:rPr>
                                <m:t>𝑆</m:t>
                              </m:r>
                            </m:sub>
                            <m:sup/>
                            <m:e>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𝑝</m:t>
                                  </m:r>
                                  <m:r>
                                    <a:rPr lang="en-US" i="1">
                                      <a:latin typeface="Cambria Math" panose="02040503050406030204" pitchFamily="18" charset="0"/>
                                    </a:rPr>
                                    <m:t>∈</m:t>
                                  </m:r>
                                  <m:r>
                                    <a:rPr lang="en-US" i="1">
                                      <a:latin typeface="Cambria Math" panose="02040503050406030204" pitchFamily="18" charset="0"/>
                                    </a:rPr>
                                    <m:t>𝑃</m:t>
                                  </m:r>
                                </m:sub>
                                <m:sup/>
                                <m:e>
                                  <m:sSub>
                                    <m:sSubPr>
                                      <m:ctrlPr>
                                        <a:rPr lang="en-US" i="1">
                                          <a:latin typeface="Cambria Math" panose="02040503050406030204" pitchFamily="18" charset="0"/>
                                        </a:rPr>
                                      </m:ctrlPr>
                                    </m:sSubPr>
                                    <m:e>
                                      <m:r>
                                        <a:rPr lang="en-US" i="1">
                                          <a:latin typeface="Cambria Math" panose="02040503050406030204" pitchFamily="18" charset="0"/>
                                        </a:rPr>
                                        <m:t>𝑧</m:t>
                                      </m:r>
                                    </m:e>
                                    <m:sub>
                                      <m:r>
                                        <a:rPr lang="en-US" i="1">
                                          <a:latin typeface="Cambria Math" panose="02040503050406030204" pitchFamily="18" charset="0"/>
                                        </a:rPr>
                                        <m:t>𝑖𝑠𝑝</m:t>
                                      </m:r>
                                    </m:sub>
                                  </m:sSub>
                                </m:e>
                              </m:nary>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h𝑒</m:t>
                                  </m:r>
                                </m:e>
                                <m:sub>
                                  <m:r>
                                    <a:rPr lang="en-US" i="1">
                                      <a:latin typeface="Cambria Math" panose="02040503050406030204" pitchFamily="18" charset="0"/>
                                    </a:rPr>
                                    <m:t>𝑠𝑝</m:t>
                                  </m:r>
                                </m:sub>
                              </m:sSub>
                            </m:e>
                          </m:nary>
                        </m:e>
                      </m:nary>
                    </m:oMath>
                  </m:oMathPara>
                </a14:m>
                <a:endParaRPr lang="en-US" dirty="0"/>
              </a:p>
              <a:p>
                <a:pPr marL="0" indent="0">
                  <a:buNone/>
                </a:pPr>
                <a:r>
                  <a:rPr lang="en-US" dirty="0"/>
                  <a:t>(Emissions from harvesting operations for all wood materials at all harvest units for all harvesting systems)</a:t>
                </a:r>
              </a:p>
              <a:p>
                <a:pPr marL="0" indent="0">
                  <a:buNone/>
                </a:pPr>
                <a:endParaRPr lang="en-US" dirty="0"/>
              </a:p>
              <a:p>
                <a:pPr marL="0" indent="0">
                  <a:buNone/>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𝑒</m:t>
                          </m:r>
                        </m:sub>
                      </m:sSub>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𝐸</m:t>
                          </m:r>
                        </m:e>
                        <m:sup>
                          <m:r>
                            <a:rPr lang="en-US" i="1">
                              <a:latin typeface="Cambria Math" panose="02040503050406030204" pitchFamily="18" charset="0"/>
                            </a:rPr>
                            <m:t>𝑂</m:t>
                          </m:r>
                        </m:sup>
                      </m:sSup>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𝐸</m:t>
                          </m:r>
                        </m:e>
                        <m:sup>
                          <m:r>
                            <a:rPr lang="en-US" i="1">
                              <a:latin typeface="Cambria Math" panose="02040503050406030204" pitchFamily="18" charset="0"/>
                            </a:rPr>
                            <m:t>𝑄</m:t>
                          </m:r>
                        </m:sup>
                      </m:sSup>
                      <m:r>
                        <a:rPr lang="en-US">
                          <a:latin typeface="Cambria Math" panose="02040503050406030204" pitchFamily="18" charset="0"/>
                        </a:rPr>
                        <m:t>−</m:t>
                      </m:r>
                      <m:sSup>
                        <m:sSupPr>
                          <m:ctrlPr>
                            <a:rPr lang="en-US" b="1" i="1" smtClean="0">
                              <a:solidFill>
                                <a:srgbClr val="FF0000"/>
                              </a:solidFill>
                              <a:latin typeface="Cambria Math" panose="02040503050406030204" pitchFamily="18" charset="0"/>
                            </a:rPr>
                          </m:ctrlPr>
                        </m:sSupPr>
                        <m:e>
                          <m:r>
                            <a:rPr lang="en-US" b="1" i="1">
                              <a:solidFill>
                                <a:srgbClr val="FF0000"/>
                              </a:solidFill>
                              <a:latin typeface="Cambria Math" panose="02040503050406030204" pitchFamily="18" charset="0"/>
                            </a:rPr>
                            <m:t>𝑬</m:t>
                          </m:r>
                        </m:e>
                        <m:sup>
                          <m:r>
                            <a:rPr lang="en-US" b="1" i="1">
                              <a:solidFill>
                                <a:srgbClr val="FF0000"/>
                              </a:solidFill>
                              <a:latin typeface="Cambria Math" panose="02040503050406030204" pitchFamily="18" charset="0"/>
                            </a:rPr>
                            <m:t>𝒉𝒂𝒓</m:t>
                          </m:r>
                        </m:sup>
                      </m:sSup>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𝐸</m:t>
                          </m:r>
                        </m:e>
                        <m:sup>
                          <m:r>
                            <a:rPr lang="en-US" i="1">
                              <a:latin typeface="Cambria Math" panose="02040503050406030204" pitchFamily="18" charset="0"/>
                            </a:rPr>
                            <m:t>𝑝𝑟𝑜𝑐𝑒𝑠</m:t>
                          </m:r>
                        </m:sup>
                      </m:sSup>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𝐸</m:t>
                          </m:r>
                        </m:e>
                        <m:sup>
                          <m:r>
                            <a:rPr lang="en-US" i="1">
                              <a:latin typeface="Cambria Math" panose="02040503050406030204" pitchFamily="18" charset="0"/>
                            </a:rPr>
                            <m:t>𝑡𝑟𝑎𝑛𝑠</m:t>
                          </m:r>
                        </m:sup>
                      </m:sSup>
                      <m:sSup>
                        <m:sSupPr>
                          <m:ctrlPr>
                            <a:rPr lang="en-US" i="1">
                              <a:latin typeface="Cambria Math" panose="02040503050406030204" pitchFamily="18" charset="0"/>
                            </a:rPr>
                          </m:ctrlPr>
                        </m:sSupPr>
                        <m:e>
                          <m:r>
                            <a:rPr lang="en-US">
                              <a:latin typeface="Cambria Math" panose="02040503050406030204" pitchFamily="18" charset="0"/>
                            </a:rPr>
                            <m:t>−</m:t>
                          </m:r>
                          <m:r>
                            <a:rPr lang="en-US" i="1">
                              <a:latin typeface="Cambria Math" panose="02040503050406030204" pitchFamily="18" charset="0"/>
                            </a:rPr>
                            <m:t>𝐸</m:t>
                          </m:r>
                        </m:e>
                        <m:sup>
                          <m:r>
                            <a:rPr lang="en-US" i="1">
                              <a:latin typeface="Cambria Math" panose="02040503050406030204" pitchFamily="18" charset="0"/>
                            </a:rPr>
                            <m:t>𝑝𝑟𝑜𝑑</m:t>
                          </m:r>
                        </m:sup>
                      </m:sSup>
                    </m:oMath>
                  </m:oMathPara>
                </a14:m>
                <a:endParaRPr lang="en-US" dirty="0"/>
              </a:p>
              <a:p>
                <a:pPr marL="0" indent="0">
                  <a:buNone/>
                </a:pP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1111" t="-1122"/>
                </a:stretch>
              </a:blipFill>
            </p:spPr>
            <p:txBody>
              <a:bodyPr/>
              <a:lstStyle/>
              <a:p>
                <a:r>
                  <a:rPr lang="en-US">
                    <a:noFill/>
                  </a:rPr>
                  <a:t> </a:t>
                </a:r>
              </a:p>
            </p:txBody>
          </p:sp>
        </mc:Fallback>
      </mc:AlternateContent>
      <p:sp>
        <p:nvSpPr>
          <p:cNvPr id="4" name="Date Placeholder 3"/>
          <p:cNvSpPr>
            <a:spLocks noGrp="1"/>
          </p:cNvSpPr>
          <p:nvPr>
            <p:ph type="dt" sz="half" idx="10"/>
          </p:nvPr>
        </p:nvSpPr>
        <p:spPr/>
        <p:txBody>
          <a:bodyPr/>
          <a:lstStyle/>
          <a:p>
            <a:fld id="{7708831E-F828-4253-86DE-E6649CC3BE38}" type="datetime4">
              <a:rPr lang="en-US" altLang="en-US" smtClean="0"/>
              <a:pPr/>
              <a:t>September 2, 2016</a:t>
            </a:fld>
            <a:endParaRPr lang="en-US" altLang="en-US"/>
          </a:p>
        </p:txBody>
      </p:sp>
      <p:sp>
        <p:nvSpPr>
          <p:cNvPr id="5" name="Slide Number Placeholder 4"/>
          <p:cNvSpPr>
            <a:spLocks noGrp="1"/>
          </p:cNvSpPr>
          <p:nvPr>
            <p:ph type="sldNum" sz="quarter" idx="11"/>
          </p:nvPr>
        </p:nvSpPr>
        <p:spPr/>
        <p:txBody>
          <a:bodyPr/>
          <a:lstStyle/>
          <a:p>
            <a:fld id="{EEE3E280-AA68-4E5B-9C5E-24BADCF7FC88}" type="slidenum">
              <a:rPr lang="en-US" altLang="en-US" smtClean="0"/>
              <a:pPr/>
              <a:t>30</a:t>
            </a:fld>
            <a:endParaRPr lang="en-US" altLang="en-US"/>
          </a:p>
        </p:txBody>
      </p:sp>
    </p:spTree>
    <p:extLst>
      <p:ext uri="{BB962C8B-B14F-4D97-AF65-F5344CB8AC3E}">
        <p14:creationId xmlns:p14="http://schemas.microsoft.com/office/powerpoint/2010/main" val="1530100107"/>
      </p:ext>
    </p:extLst>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Environmental Objective Component</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a:t>Processing emission</a:t>
                </a:r>
              </a:p>
              <a:p>
                <a:pPr marL="0" indent="0">
                  <a:buNone/>
                </a:pPr>
                <a14:m>
                  <m:oMathPara xmlns:m="http://schemas.openxmlformats.org/officeDocument/2006/math">
                    <m:oMathParaPr>
                      <m:jc m:val="centerGroup"/>
                    </m:oMathParaPr>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𝐸</m:t>
                          </m:r>
                        </m:e>
                        <m:sup>
                          <m:r>
                            <a:rPr lang="en-US" i="1">
                              <a:latin typeface="Cambria Math" panose="02040503050406030204" pitchFamily="18" charset="0"/>
                            </a:rPr>
                            <m:t>𝑝𝑟𝑜𝑐𝑒𝑠</m:t>
                          </m:r>
                        </m:sup>
                      </m:sSup>
                      <m:r>
                        <a:rPr lang="en-US" i="1">
                          <a:latin typeface="Cambria Math" panose="02040503050406030204" pitchFamily="18" charset="0"/>
                        </a:rPr>
                        <m:t>=</m:t>
                      </m:r>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𝑈</m:t>
                          </m:r>
                        </m:sub>
                        <m:sup/>
                        <m:e>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𝑘</m:t>
                              </m:r>
                              <m:r>
                                <a:rPr lang="en-US" i="1">
                                  <a:latin typeface="Cambria Math" panose="02040503050406030204" pitchFamily="18" charset="0"/>
                                </a:rPr>
                                <m:t>∈</m:t>
                              </m:r>
                              <m:r>
                                <a:rPr lang="en-US" i="1">
                                  <a:latin typeface="Cambria Math" panose="02040503050406030204" pitchFamily="18" charset="0"/>
                                </a:rPr>
                                <m:t>𝐾</m:t>
                              </m:r>
                            </m:sub>
                            <m:sup/>
                            <m:e>
                              <m:sSub>
                                <m:sSubPr>
                                  <m:ctrlPr>
                                    <a:rPr lang="en-US" i="1">
                                      <a:latin typeface="Cambria Math" panose="02040503050406030204" pitchFamily="18" charset="0"/>
                                    </a:rPr>
                                  </m:ctrlPr>
                                </m:sSubPr>
                                <m:e>
                                  <m:r>
                                    <a:rPr lang="en-US" i="1">
                                      <a:latin typeface="Cambria Math" panose="02040503050406030204" pitchFamily="18" charset="0"/>
                                    </a:rPr>
                                    <m:t>𝑤</m:t>
                                  </m:r>
                                </m:e>
                                <m:sub>
                                  <m:r>
                                    <a:rPr lang="en-US" i="1">
                                      <a:latin typeface="Cambria Math" panose="02040503050406030204" pitchFamily="18" charset="0"/>
                                    </a:rPr>
                                    <m:t>𝑖𝑘</m:t>
                                  </m:r>
                                </m:sub>
                              </m:sSub>
                              <m:r>
                                <a:rPr lang="en-US" i="1">
                                  <a:latin typeface="Cambria Math" panose="02040503050406030204" pitchFamily="18" charset="0"/>
                                </a:rPr>
                                <m:t>∗</m:t>
                              </m:r>
                              <m:r>
                                <a:rPr lang="en-US" i="1">
                                  <a:latin typeface="Cambria Math" panose="02040503050406030204" pitchFamily="18" charset="0"/>
                                </a:rPr>
                                <m:t>𝑝𝑟𝑜𝑐𝑒𝑠</m:t>
                              </m:r>
                            </m:e>
                          </m:nary>
                        </m:e>
                      </m:nary>
                    </m:oMath>
                  </m:oMathPara>
                </a14:m>
                <a:endParaRPr lang="en-US" dirty="0"/>
              </a:p>
              <a:p>
                <a:pPr marL="0" indent="0" algn="ctr">
                  <a:buNone/>
                </a:pPr>
                <a:r>
                  <a:rPr lang="en-US" dirty="0"/>
                  <a:t>(Emissions of all biomass processing at all harvest units)</a:t>
                </a:r>
              </a:p>
              <a:p>
                <a:pPr marL="0" indent="0" algn="ctr">
                  <a:buNone/>
                </a:pPr>
                <a:endParaRPr lang="en-US" dirty="0"/>
              </a:p>
              <a:p>
                <a:pPr marL="0" indent="0" algn="ctr">
                  <a:buNone/>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𝑒</m:t>
                          </m:r>
                        </m:sub>
                      </m:sSub>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𝐸</m:t>
                          </m:r>
                        </m:e>
                        <m:sup>
                          <m:r>
                            <a:rPr lang="en-US" i="1">
                              <a:latin typeface="Cambria Math" panose="02040503050406030204" pitchFamily="18" charset="0"/>
                            </a:rPr>
                            <m:t>𝑂</m:t>
                          </m:r>
                        </m:sup>
                      </m:sSup>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𝐸</m:t>
                          </m:r>
                        </m:e>
                        <m:sup>
                          <m:r>
                            <a:rPr lang="en-US" i="1">
                              <a:latin typeface="Cambria Math" panose="02040503050406030204" pitchFamily="18" charset="0"/>
                            </a:rPr>
                            <m:t>𝑄</m:t>
                          </m:r>
                        </m:sup>
                      </m:sSup>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𝐸</m:t>
                          </m:r>
                        </m:e>
                        <m:sup>
                          <m:r>
                            <a:rPr lang="en-US" i="1">
                              <a:latin typeface="Cambria Math" panose="02040503050406030204" pitchFamily="18" charset="0"/>
                            </a:rPr>
                            <m:t>h𝑎𝑟</m:t>
                          </m:r>
                        </m:sup>
                      </m:sSup>
                      <m:r>
                        <a:rPr lang="en-US">
                          <a:latin typeface="Cambria Math" panose="02040503050406030204" pitchFamily="18" charset="0"/>
                        </a:rPr>
                        <m:t>−</m:t>
                      </m:r>
                      <m:sSup>
                        <m:sSupPr>
                          <m:ctrlPr>
                            <a:rPr lang="en-US" b="1" i="1" smtClean="0">
                              <a:solidFill>
                                <a:srgbClr val="FF0000"/>
                              </a:solidFill>
                              <a:latin typeface="Cambria Math" panose="02040503050406030204" pitchFamily="18" charset="0"/>
                            </a:rPr>
                          </m:ctrlPr>
                        </m:sSupPr>
                        <m:e>
                          <m:r>
                            <a:rPr lang="en-US" b="1" i="1">
                              <a:solidFill>
                                <a:srgbClr val="FF0000"/>
                              </a:solidFill>
                              <a:latin typeface="Cambria Math" panose="02040503050406030204" pitchFamily="18" charset="0"/>
                            </a:rPr>
                            <m:t>𝑬</m:t>
                          </m:r>
                        </m:e>
                        <m:sup>
                          <m:r>
                            <a:rPr lang="en-US" b="1" i="1">
                              <a:solidFill>
                                <a:srgbClr val="FF0000"/>
                              </a:solidFill>
                              <a:latin typeface="Cambria Math" panose="02040503050406030204" pitchFamily="18" charset="0"/>
                            </a:rPr>
                            <m:t>𝒑𝒓𝒐𝒄𝒆𝒔</m:t>
                          </m:r>
                        </m:sup>
                      </m:sSup>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𝐸</m:t>
                          </m:r>
                        </m:e>
                        <m:sup>
                          <m:r>
                            <a:rPr lang="en-US" i="1">
                              <a:latin typeface="Cambria Math" panose="02040503050406030204" pitchFamily="18" charset="0"/>
                            </a:rPr>
                            <m:t>𝑡𝑟𝑎𝑛𝑠</m:t>
                          </m:r>
                        </m:sup>
                      </m:sSup>
                      <m:sSup>
                        <m:sSupPr>
                          <m:ctrlPr>
                            <a:rPr lang="en-US" i="1">
                              <a:latin typeface="Cambria Math" panose="02040503050406030204" pitchFamily="18" charset="0"/>
                            </a:rPr>
                          </m:ctrlPr>
                        </m:sSupPr>
                        <m:e>
                          <m:r>
                            <a:rPr lang="en-US">
                              <a:latin typeface="Cambria Math" panose="02040503050406030204" pitchFamily="18" charset="0"/>
                            </a:rPr>
                            <m:t>−</m:t>
                          </m:r>
                          <m:r>
                            <a:rPr lang="en-US" i="1">
                              <a:latin typeface="Cambria Math" panose="02040503050406030204" pitchFamily="18" charset="0"/>
                            </a:rPr>
                            <m:t>𝐸</m:t>
                          </m:r>
                        </m:e>
                        <m:sup>
                          <m:r>
                            <a:rPr lang="en-US" i="1">
                              <a:latin typeface="Cambria Math" panose="02040503050406030204" pitchFamily="18" charset="0"/>
                            </a:rPr>
                            <m:t>𝑝𝑟𝑜𝑑</m:t>
                          </m:r>
                        </m:sup>
                      </m:sSup>
                    </m:oMath>
                  </m:oMathPara>
                </a14:m>
                <a:endParaRPr lang="en-US" dirty="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963" t="-1122"/>
                </a:stretch>
              </a:blipFill>
            </p:spPr>
            <p:txBody>
              <a:bodyPr/>
              <a:lstStyle/>
              <a:p>
                <a:r>
                  <a:rPr lang="en-US">
                    <a:noFill/>
                  </a:rPr>
                  <a:t> </a:t>
                </a:r>
              </a:p>
            </p:txBody>
          </p:sp>
        </mc:Fallback>
      </mc:AlternateContent>
      <p:sp>
        <p:nvSpPr>
          <p:cNvPr id="4" name="Date Placeholder 3"/>
          <p:cNvSpPr>
            <a:spLocks noGrp="1"/>
          </p:cNvSpPr>
          <p:nvPr>
            <p:ph type="dt" sz="half" idx="10"/>
          </p:nvPr>
        </p:nvSpPr>
        <p:spPr/>
        <p:txBody>
          <a:bodyPr/>
          <a:lstStyle/>
          <a:p>
            <a:fld id="{7708831E-F828-4253-86DE-E6649CC3BE38}" type="datetime4">
              <a:rPr lang="en-US" altLang="en-US" smtClean="0"/>
              <a:pPr/>
              <a:t>September 2, 2016</a:t>
            </a:fld>
            <a:endParaRPr lang="en-US" altLang="en-US"/>
          </a:p>
        </p:txBody>
      </p:sp>
      <p:sp>
        <p:nvSpPr>
          <p:cNvPr id="5" name="Slide Number Placeholder 4"/>
          <p:cNvSpPr>
            <a:spLocks noGrp="1"/>
          </p:cNvSpPr>
          <p:nvPr>
            <p:ph type="sldNum" sz="quarter" idx="11"/>
          </p:nvPr>
        </p:nvSpPr>
        <p:spPr/>
        <p:txBody>
          <a:bodyPr/>
          <a:lstStyle/>
          <a:p>
            <a:fld id="{EEE3E280-AA68-4E5B-9C5E-24BADCF7FC88}" type="slidenum">
              <a:rPr lang="en-US" altLang="en-US" smtClean="0"/>
              <a:pPr/>
              <a:t>31</a:t>
            </a:fld>
            <a:endParaRPr lang="en-US" altLang="en-US"/>
          </a:p>
        </p:txBody>
      </p:sp>
    </p:spTree>
    <p:extLst>
      <p:ext uri="{BB962C8B-B14F-4D97-AF65-F5344CB8AC3E}">
        <p14:creationId xmlns:p14="http://schemas.microsoft.com/office/powerpoint/2010/main" val="2619995248"/>
      </p:ext>
    </p:extLst>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Environmental Objective Component</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297169"/>
                <a:ext cx="8229600" cy="4343400"/>
              </a:xfrm>
            </p:spPr>
            <p:txBody>
              <a:bodyPr/>
              <a:lstStyle/>
              <a:p>
                <a:r>
                  <a:rPr lang="en-US" dirty="0"/>
                  <a:t>Transportation emission</a:t>
                </a:r>
              </a:p>
              <a:p>
                <a:pPr marL="0" indent="0">
                  <a:buNone/>
                </a:pPr>
                <a14:m>
                  <m:oMathPara xmlns:m="http://schemas.openxmlformats.org/officeDocument/2006/math">
                    <m:oMathParaPr>
                      <m:jc m:val="centerGroup"/>
                    </m:oMathParaPr>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𝐸</m:t>
                          </m:r>
                        </m:e>
                        <m:sup>
                          <m:r>
                            <a:rPr lang="en-US" i="1">
                              <a:latin typeface="Cambria Math" panose="02040503050406030204" pitchFamily="18" charset="0"/>
                            </a:rPr>
                            <m:t>𝑡𝑟𝑎𝑛𝑠</m:t>
                          </m:r>
                        </m:sup>
                      </m:sSup>
                      <m:r>
                        <a:rPr lang="en-US" i="1">
                          <a:latin typeface="Cambria Math" panose="02040503050406030204" pitchFamily="18" charset="0"/>
                        </a:rPr>
                        <m:t>=</m:t>
                      </m:r>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𝑈</m:t>
                          </m:r>
                        </m:sub>
                        <m:sup/>
                        <m:e>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𝑗</m:t>
                              </m:r>
                              <m:r>
                                <a:rPr lang="en-US" i="1">
                                  <a:latin typeface="Cambria Math" panose="02040503050406030204" pitchFamily="18" charset="0"/>
                                </a:rPr>
                                <m:t>∈</m:t>
                              </m:r>
                              <m:r>
                                <a:rPr lang="en-US" i="1">
                                  <a:latin typeface="Cambria Math" panose="02040503050406030204" pitchFamily="18" charset="0"/>
                                </a:rPr>
                                <m:t>𝑀</m:t>
                              </m:r>
                            </m:sub>
                            <m:sup/>
                            <m:e>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𝑝</m:t>
                                  </m:r>
                                  <m:r>
                                    <a:rPr lang="en-US" i="1">
                                      <a:latin typeface="Cambria Math" panose="02040503050406030204" pitchFamily="18" charset="0"/>
                                    </a:rPr>
                                    <m:t>∈</m:t>
                                  </m:r>
                                  <m:r>
                                    <a:rPr lang="en-US" i="1">
                                      <a:latin typeface="Cambria Math" panose="02040503050406030204" pitchFamily="18" charset="0"/>
                                    </a:rPr>
                                    <m:t>𝑃</m:t>
                                  </m:r>
                                </m:sub>
                                <m:sup/>
                                <m:e>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𝑖𝑗𝑝</m:t>
                                      </m:r>
                                    </m:sub>
                                  </m:sSub>
                                </m:e>
                              </m:nary>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𝑑𝑖𝑠𝑡</m:t>
                                  </m:r>
                                </m:e>
                                <m:sub>
                                  <m:r>
                                    <a:rPr lang="en-US" i="1">
                                      <a:latin typeface="Cambria Math" panose="02040503050406030204" pitchFamily="18" charset="0"/>
                                    </a:rPr>
                                    <m:t>𝑖𝑗</m:t>
                                  </m:r>
                                </m:sub>
                              </m:sSub>
                            </m:e>
                          </m:nary>
                        </m:e>
                      </m:nary>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𝑡𝑒𝑝</m:t>
                          </m:r>
                        </m:e>
                        <m:sub>
                          <m:r>
                            <a:rPr lang="en-US" i="1">
                              <a:latin typeface="Cambria Math" panose="02040503050406030204" pitchFamily="18" charset="0"/>
                            </a:rPr>
                            <m:t>𝑝</m:t>
                          </m:r>
                        </m:sub>
                      </m:sSub>
                    </m:oMath>
                  </m:oMathPara>
                </a14:m>
                <a:endParaRPr lang="en-US" dirty="0"/>
              </a:p>
              <a:p>
                <a:pPr marL="0" indent="0">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  </m:t>
                      </m:r>
                      <m:r>
                        <a:rPr lang="en-US" b="0" i="1" smtClean="0">
                          <a:latin typeface="Cambria Math" panose="02040503050406030204" pitchFamily="18" charset="0"/>
                        </a:rPr>
                        <m:t> </m:t>
                      </m:r>
                      <m:r>
                        <a:rPr lang="en-US" i="1">
                          <a:latin typeface="Cambria Math" panose="02040503050406030204" pitchFamily="18" charset="0"/>
                        </a:rPr>
                        <m:t>+</m:t>
                      </m:r>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𝑈</m:t>
                          </m:r>
                        </m:sub>
                        <m:sup/>
                        <m:e>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𝑘</m:t>
                              </m:r>
                              <m:r>
                                <a:rPr lang="en-US" i="1">
                                  <a:latin typeface="Cambria Math" panose="02040503050406030204" pitchFamily="18" charset="0"/>
                                </a:rPr>
                                <m:t>∈</m:t>
                              </m:r>
                              <m:r>
                                <a:rPr lang="en-US" i="1">
                                  <a:latin typeface="Cambria Math" panose="02040503050406030204" pitchFamily="18" charset="0"/>
                                </a:rPr>
                                <m:t>𝐾</m:t>
                              </m:r>
                            </m:sub>
                            <m:sup/>
                            <m:e>
                              <m:sSub>
                                <m:sSubPr>
                                  <m:ctrlPr>
                                    <a:rPr lang="en-US" i="1">
                                      <a:latin typeface="Cambria Math" panose="02040503050406030204" pitchFamily="18" charset="0"/>
                                    </a:rPr>
                                  </m:ctrlPr>
                                </m:sSubPr>
                                <m:e>
                                  <m:r>
                                    <a:rPr lang="en-US" i="1">
                                      <a:latin typeface="Cambria Math" panose="02040503050406030204" pitchFamily="18" charset="0"/>
                                    </a:rPr>
                                    <m:t>𝑤</m:t>
                                  </m:r>
                                </m:e>
                                <m:sub>
                                  <m:r>
                                    <a:rPr lang="en-US" i="1">
                                      <a:latin typeface="Cambria Math" panose="02040503050406030204" pitchFamily="18" charset="0"/>
                                    </a:rPr>
                                    <m:t>𝑖𝑘</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𝑑𝑖𝑠𝑡</m:t>
                                  </m:r>
                                </m:e>
                                <m:sub>
                                  <m:r>
                                    <a:rPr lang="en-US" i="1">
                                      <a:latin typeface="Cambria Math" panose="02040503050406030204" pitchFamily="18" charset="0"/>
                                    </a:rPr>
                                    <m:t>𝑖𝑘</m:t>
                                  </m:r>
                                </m:sub>
                              </m:sSub>
                              <m:r>
                                <a:rPr lang="en-US" i="1">
                                  <a:latin typeface="Cambria Math" panose="02040503050406030204" pitchFamily="18" charset="0"/>
                                </a:rPr>
                                <m:t>∗</m:t>
                              </m:r>
                              <m:r>
                                <a:rPr lang="en-US" i="1">
                                  <a:latin typeface="Cambria Math" panose="02040503050406030204" pitchFamily="18" charset="0"/>
                                </a:rPr>
                                <m:t>𝑡𝑒𝑏</m:t>
                              </m:r>
                            </m:e>
                          </m:nary>
                        </m:e>
                      </m:nary>
                    </m:oMath>
                  </m:oMathPara>
                </a14:m>
                <a:endParaRPr lang="en-US" dirty="0"/>
              </a:p>
              <a:p>
                <a:pPr marL="0" indent="0">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              +</m:t>
                      </m:r>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𝑘</m:t>
                          </m:r>
                          <m:r>
                            <a:rPr lang="en-US" i="1">
                              <a:latin typeface="Cambria Math" panose="02040503050406030204" pitchFamily="18" charset="0"/>
                            </a:rPr>
                            <m:t>∈</m:t>
                          </m:r>
                          <m:r>
                            <a:rPr lang="en-US" i="1">
                              <a:latin typeface="Cambria Math" panose="02040503050406030204" pitchFamily="18" charset="0"/>
                            </a:rPr>
                            <m:t>𝐾</m:t>
                          </m:r>
                        </m:sub>
                        <m:sup/>
                        <m:e>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𝑓</m:t>
                              </m:r>
                              <m:r>
                                <a:rPr lang="en-US" i="1">
                                  <a:latin typeface="Cambria Math" panose="02040503050406030204" pitchFamily="18" charset="0"/>
                                </a:rPr>
                                <m:t>∈</m:t>
                              </m:r>
                              <m:r>
                                <a:rPr lang="en-US" i="1">
                                  <a:latin typeface="Cambria Math" panose="02040503050406030204" pitchFamily="18" charset="0"/>
                                </a:rPr>
                                <m:t>𝐹</m:t>
                              </m:r>
                            </m:sub>
                            <m:sup/>
                            <m:e>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𝑞</m:t>
                                  </m:r>
                                  <m:r>
                                    <a:rPr lang="en-US" i="1">
                                      <a:latin typeface="Cambria Math" panose="02040503050406030204" pitchFamily="18" charset="0"/>
                                    </a:rPr>
                                    <m:t>∈</m:t>
                                  </m:r>
                                  <m:r>
                                    <a:rPr lang="en-US" i="1">
                                      <a:latin typeface="Cambria Math" panose="02040503050406030204" pitchFamily="18" charset="0"/>
                                    </a:rPr>
                                    <m:t>𝑄</m:t>
                                  </m:r>
                                </m:sub>
                                <m:sup/>
                                <m:e>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𝑘𝑞</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𝑑𝑖𝑠𝑡</m:t>
                                      </m:r>
                                    </m:e>
                                    <m:sub>
                                      <m:r>
                                        <a:rPr lang="en-US" i="1">
                                          <a:latin typeface="Cambria Math" panose="02040503050406030204" pitchFamily="18" charset="0"/>
                                        </a:rPr>
                                        <m:t>𝑘𝑓</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𝑡𝑒𝑞</m:t>
                                      </m:r>
                                    </m:e>
                                    <m:sub>
                                      <m:r>
                                        <a:rPr lang="en-US" i="1">
                                          <a:latin typeface="Cambria Math" panose="02040503050406030204" pitchFamily="18" charset="0"/>
                                        </a:rPr>
                                        <m:t>𝑞</m:t>
                                      </m:r>
                                    </m:sub>
                                  </m:sSub>
                                </m:e>
                              </m:nary>
                            </m:e>
                          </m:nary>
                        </m:e>
                      </m:nary>
                    </m:oMath>
                  </m:oMathPara>
                </a14:m>
                <a:endParaRPr lang="en-US" dirty="0"/>
              </a:p>
              <a:p>
                <a:pPr marL="0" indent="0" algn="ctr">
                  <a:buNone/>
                </a:pPr>
                <a:r>
                  <a:rPr lang="en-US" dirty="0"/>
                  <a:t>(Emissions related to all transportation activities)</a:t>
                </a:r>
              </a:p>
              <a:p>
                <a:pPr marL="0" indent="0" algn="ctr">
                  <a:buNone/>
                </a:pPr>
                <a:endParaRPr lang="en-US" dirty="0"/>
              </a:p>
              <a:p>
                <a:pPr marL="0" indent="0" algn="ctr">
                  <a:buNone/>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𝑒</m:t>
                          </m:r>
                        </m:sub>
                      </m:sSub>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𝐸</m:t>
                          </m:r>
                        </m:e>
                        <m:sup>
                          <m:r>
                            <a:rPr lang="en-US" i="1">
                              <a:latin typeface="Cambria Math" panose="02040503050406030204" pitchFamily="18" charset="0"/>
                            </a:rPr>
                            <m:t>𝑂</m:t>
                          </m:r>
                        </m:sup>
                      </m:sSup>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𝐸</m:t>
                          </m:r>
                        </m:e>
                        <m:sup>
                          <m:r>
                            <a:rPr lang="en-US" i="1">
                              <a:latin typeface="Cambria Math" panose="02040503050406030204" pitchFamily="18" charset="0"/>
                            </a:rPr>
                            <m:t>𝑄</m:t>
                          </m:r>
                        </m:sup>
                      </m:sSup>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𝐸</m:t>
                          </m:r>
                        </m:e>
                        <m:sup>
                          <m:r>
                            <a:rPr lang="en-US" i="1">
                              <a:latin typeface="Cambria Math" panose="02040503050406030204" pitchFamily="18" charset="0"/>
                            </a:rPr>
                            <m:t>h𝑎𝑟</m:t>
                          </m:r>
                        </m:sup>
                      </m:sSup>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𝐸</m:t>
                          </m:r>
                        </m:e>
                        <m:sup>
                          <m:r>
                            <a:rPr lang="en-US" i="1">
                              <a:latin typeface="Cambria Math" panose="02040503050406030204" pitchFamily="18" charset="0"/>
                            </a:rPr>
                            <m:t>𝑝𝑟𝑜𝑐𝑒𝑠</m:t>
                          </m:r>
                        </m:sup>
                      </m:sSup>
                      <m:r>
                        <a:rPr lang="en-US" i="1">
                          <a:latin typeface="Cambria Math" panose="02040503050406030204" pitchFamily="18" charset="0"/>
                        </a:rPr>
                        <m:t>−</m:t>
                      </m:r>
                      <m:sSup>
                        <m:sSupPr>
                          <m:ctrlPr>
                            <a:rPr lang="en-US" b="1" i="1" smtClean="0">
                              <a:solidFill>
                                <a:srgbClr val="FF0000"/>
                              </a:solidFill>
                              <a:latin typeface="Cambria Math" panose="02040503050406030204" pitchFamily="18" charset="0"/>
                            </a:rPr>
                          </m:ctrlPr>
                        </m:sSupPr>
                        <m:e>
                          <m:r>
                            <a:rPr lang="en-US" b="1" i="1">
                              <a:solidFill>
                                <a:srgbClr val="FF0000"/>
                              </a:solidFill>
                              <a:latin typeface="Cambria Math" panose="02040503050406030204" pitchFamily="18" charset="0"/>
                            </a:rPr>
                            <m:t>𝑬</m:t>
                          </m:r>
                        </m:e>
                        <m:sup>
                          <m:r>
                            <a:rPr lang="en-US" b="1" i="1">
                              <a:solidFill>
                                <a:srgbClr val="FF0000"/>
                              </a:solidFill>
                              <a:latin typeface="Cambria Math" panose="02040503050406030204" pitchFamily="18" charset="0"/>
                            </a:rPr>
                            <m:t>𝒕𝒓𝒂𝒏𝒔</m:t>
                          </m:r>
                        </m:sup>
                      </m:sSup>
                      <m:sSup>
                        <m:sSupPr>
                          <m:ctrlPr>
                            <a:rPr lang="en-US" i="1">
                              <a:latin typeface="Cambria Math" panose="02040503050406030204" pitchFamily="18" charset="0"/>
                            </a:rPr>
                          </m:ctrlPr>
                        </m:sSupPr>
                        <m:e>
                          <m:r>
                            <a:rPr lang="en-US">
                              <a:latin typeface="Cambria Math" panose="02040503050406030204" pitchFamily="18" charset="0"/>
                            </a:rPr>
                            <m:t>−</m:t>
                          </m:r>
                          <m:r>
                            <a:rPr lang="en-US" i="1">
                              <a:latin typeface="Cambria Math" panose="02040503050406030204" pitchFamily="18" charset="0"/>
                            </a:rPr>
                            <m:t>𝐸</m:t>
                          </m:r>
                        </m:e>
                        <m:sup>
                          <m:r>
                            <a:rPr lang="en-US" i="1">
                              <a:latin typeface="Cambria Math" panose="02040503050406030204" pitchFamily="18" charset="0"/>
                            </a:rPr>
                            <m:t>𝑝𝑟𝑜𝑑</m:t>
                          </m:r>
                        </m:sup>
                      </m:sSup>
                    </m:oMath>
                  </m:oMathPara>
                </a14:m>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297169"/>
                <a:ext cx="8229600" cy="4343400"/>
              </a:xfrm>
              <a:blipFill>
                <a:blip r:embed="rId2"/>
                <a:stretch>
                  <a:fillRect l="-963" t="-1124" b="-4635"/>
                </a:stretch>
              </a:blipFill>
            </p:spPr>
            <p:txBody>
              <a:bodyPr/>
              <a:lstStyle/>
              <a:p>
                <a:r>
                  <a:rPr lang="en-US">
                    <a:noFill/>
                  </a:rPr>
                  <a:t> </a:t>
                </a:r>
              </a:p>
            </p:txBody>
          </p:sp>
        </mc:Fallback>
      </mc:AlternateContent>
      <p:sp>
        <p:nvSpPr>
          <p:cNvPr id="4" name="Date Placeholder 3"/>
          <p:cNvSpPr>
            <a:spLocks noGrp="1"/>
          </p:cNvSpPr>
          <p:nvPr>
            <p:ph type="dt" sz="half" idx="10"/>
          </p:nvPr>
        </p:nvSpPr>
        <p:spPr/>
        <p:txBody>
          <a:bodyPr/>
          <a:lstStyle/>
          <a:p>
            <a:fld id="{7708831E-F828-4253-86DE-E6649CC3BE38}" type="datetime4">
              <a:rPr lang="en-US" altLang="en-US" smtClean="0"/>
              <a:pPr/>
              <a:t>September 2, 2016</a:t>
            </a:fld>
            <a:endParaRPr lang="en-US" altLang="en-US"/>
          </a:p>
        </p:txBody>
      </p:sp>
      <p:sp>
        <p:nvSpPr>
          <p:cNvPr id="5" name="Slide Number Placeholder 4"/>
          <p:cNvSpPr>
            <a:spLocks noGrp="1"/>
          </p:cNvSpPr>
          <p:nvPr>
            <p:ph type="sldNum" sz="quarter" idx="11"/>
          </p:nvPr>
        </p:nvSpPr>
        <p:spPr/>
        <p:txBody>
          <a:bodyPr/>
          <a:lstStyle/>
          <a:p>
            <a:fld id="{EEE3E280-AA68-4E5B-9C5E-24BADCF7FC88}" type="slidenum">
              <a:rPr lang="en-US" altLang="en-US" smtClean="0"/>
              <a:pPr/>
              <a:t>32</a:t>
            </a:fld>
            <a:endParaRPr lang="en-US" altLang="en-US"/>
          </a:p>
        </p:txBody>
      </p:sp>
    </p:spTree>
    <p:extLst>
      <p:ext uri="{BB962C8B-B14F-4D97-AF65-F5344CB8AC3E}">
        <p14:creationId xmlns:p14="http://schemas.microsoft.com/office/powerpoint/2010/main" val="2202931477"/>
      </p:ext>
    </p:extLst>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Environmental Objective Component</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a:t>Production emission</a:t>
                </a:r>
              </a:p>
              <a:p>
                <a:pPr marL="0" indent="0">
                  <a:buNone/>
                </a:pPr>
                <a14:m>
                  <m:oMathPara xmlns:m="http://schemas.openxmlformats.org/officeDocument/2006/math">
                    <m:oMathParaPr>
                      <m:jc m:val="centerGroup"/>
                    </m:oMathParaPr>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𝐸</m:t>
                          </m:r>
                        </m:e>
                        <m:sup>
                          <m:r>
                            <a:rPr lang="en-US" i="1">
                              <a:latin typeface="Cambria Math" panose="02040503050406030204" pitchFamily="18" charset="0"/>
                            </a:rPr>
                            <m:t>𝑝𝑟𝑜𝑑</m:t>
                          </m:r>
                        </m:sup>
                      </m:sSup>
                      <m:r>
                        <a:rPr lang="en-US" i="1">
                          <a:latin typeface="Cambria Math" panose="02040503050406030204" pitchFamily="18" charset="0"/>
                        </a:rPr>
                        <m:t>=</m:t>
                      </m:r>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𝑘</m:t>
                          </m:r>
                          <m:r>
                            <a:rPr lang="en-US" i="1">
                              <a:latin typeface="Cambria Math" panose="02040503050406030204" pitchFamily="18" charset="0"/>
                            </a:rPr>
                            <m:t>∈</m:t>
                          </m:r>
                          <m:r>
                            <a:rPr lang="en-US" i="1">
                              <a:latin typeface="Cambria Math" panose="02040503050406030204" pitchFamily="18" charset="0"/>
                            </a:rPr>
                            <m:t>𝐾</m:t>
                          </m:r>
                        </m:sub>
                        <m:sup/>
                        <m:e>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𝑓</m:t>
                              </m:r>
                              <m:r>
                                <a:rPr lang="en-US" i="1">
                                  <a:latin typeface="Cambria Math" panose="02040503050406030204" pitchFamily="18" charset="0"/>
                                </a:rPr>
                                <m:t>∈</m:t>
                              </m:r>
                              <m:r>
                                <a:rPr lang="en-US" i="1">
                                  <a:latin typeface="Cambria Math" panose="02040503050406030204" pitchFamily="18" charset="0"/>
                                </a:rPr>
                                <m:t>𝐹</m:t>
                              </m:r>
                            </m:sub>
                            <m:sup/>
                            <m:e>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𝑞</m:t>
                                  </m:r>
                                  <m:r>
                                    <a:rPr lang="en-US" i="1">
                                      <a:latin typeface="Cambria Math" panose="02040503050406030204" pitchFamily="18" charset="0"/>
                                    </a:rPr>
                                    <m:t>∈</m:t>
                                  </m:r>
                                  <m:r>
                                    <a:rPr lang="en-US" i="1">
                                      <a:latin typeface="Cambria Math" panose="02040503050406030204" pitchFamily="18" charset="0"/>
                                    </a:rPr>
                                    <m:t>𝑄</m:t>
                                  </m:r>
                                </m:sub>
                                <m:sup/>
                                <m:e>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𝑘𝑓𝑞</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𝑝𝑒𝑞</m:t>
                                      </m:r>
                                    </m:e>
                                    <m:sub>
                                      <m:r>
                                        <a:rPr lang="en-US" i="1">
                                          <a:latin typeface="Cambria Math" panose="02040503050406030204" pitchFamily="18" charset="0"/>
                                        </a:rPr>
                                        <m:t>𝑘𝑞</m:t>
                                      </m:r>
                                    </m:sub>
                                  </m:sSub>
                                </m:e>
                              </m:nary>
                            </m:e>
                          </m:nary>
                        </m:e>
                      </m:nary>
                      <m:r>
                        <a:rPr lang="en-US" i="1">
                          <a:latin typeface="Cambria Math" panose="02040503050406030204" pitchFamily="18" charset="0"/>
                        </a:rPr>
                        <m:t> </m:t>
                      </m:r>
                    </m:oMath>
                  </m:oMathPara>
                </a14:m>
                <a:endParaRPr lang="en-US" dirty="0"/>
              </a:p>
              <a:p>
                <a:pPr marL="0" indent="0" algn="ctr">
                  <a:buNone/>
                </a:pPr>
                <a:r>
                  <a:rPr lang="en-US" dirty="0"/>
                  <a:t>(Production emissions of wood product production at all mills and bioenergy product production at all plants)</a:t>
                </a:r>
              </a:p>
              <a:p>
                <a:pPr marL="0" indent="0" algn="ctr">
                  <a:buNone/>
                </a:pPr>
                <a:endParaRPr lang="en-US" dirty="0"/>
              </a:p>
              <a:p>
                <a:pPr marL="0" indent="0" algn="ctr">
                  <a:buNone/>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𝑒</m:t>
                          </m:r>
                        </m:sub>
                      </m:sSub>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𝐸</m:t>
                          </m:r>
                        </m:e>
                        <m:sup>
                          <m:r>
                            <a:rPr lang="en-US" i="1">
                              <a:latin typeface="Cambria Math" panose="02040503050406030204" pitchFamily="18" charset="0"/>
                            </a:rPr>
                            <m:t>𝑂</m:t>
                          </m:r>
                        </m:sup>
                      </m:sSup>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𝐸</m:t>
                          </m:r>
                        </m:e>
                        <m:sup>
                          <m:r>
                            <a:rPr lang="en-US" i="1">
                              <a:latin typeface="Cambria Math" panose="02040503050406030204" pitchFamily="18" charset="0"/>
                            </a:rPr>
                            <m:t>𝑄</m:t>
                          </m:r>
                        </m:sup>
                      </m:sSup>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𝐸</m:t>
                          </m:r>
                        </m:e>
                        <m:sup>
                          <m:r>
                            <a:rPr lang="en-US" i="1">
                              <a:latin typeface="Cambria Math" panose="02040503050406030204" pitchFamily="18" charset="0"/>
                            </a:rPr>
                            <m:t>h𝑎𝑟</m:t>
                          </m:r>
                        </m:sup>
                      </m:sSup>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𝐸</m:t>
                          </m:r>
                        </m:e>
                        <m:sup>
                          <m:r>
                            <a:rPr lang="en-US" i="1">
                              <a:latin typeface="Cambria Math" panose="02040503050406030204" pitchFamily="18" charset="0"/>
                            </a:rPr>
                            <m:t>𝑝𝑟𝑜𝑐𝑒𝑠</m:t>
                          </m:r>
                        </m:sup>
                      </m:sSup>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𝐸</m:t>
                          </m:r>
                        </m:e>
                        <m:sup>
                          <m:r>
                            <a:rPr lang="en-US" i="1">
                              <a:latin typeface="Cambria Math" panose="02040503050406030204" pitchFamily="18" charset="0"/>
                            </a:rPr>
                            <m:t>𝑡𝑟𝑎𝑛𝑠</m:t>
                          </m:r>
                        </m:sup>
                      </m:sSup>
                      <m:r>
                        <a:rPr lang="en-US" b="0" i="1" smtClean="0">
                          <a:latin typeface="Cambria Math" panose="02040503050406030204" pitchFamily="18" charset="0"/>
                        </a:rPr>
                        <m:t>−</m:t>
                      </m:r>
                      <m:sSup>
                        <m:sSupPr>
                          <m:ctrlPr>
                            <a:rPr lang="en-US" b="1" i="1" smtClean="0">
                              <a:solidFill>
                                <a:srgbClr val="FF0000"/>
                              </a:solidFill>
                              <a:latin typeface="Cambria Math" panose="02040503050406030204" pitchFamily="18" charset="0"/>
                            </a:rPr>
                          </m:ctrlPr>
                        </m:sSupPr>
                        <m:e>
                          <m:r>
                            <a:rPr lang="en-US" b="1" i="1">
                              <a:solidFill>
                                <a:srgbClr val="FF0000"/>
                              </a:solidFill>
                              <a:latin typeface="Cambria Math" panose="02040503050406030204" pitchFamily="18" charset="0"/>
                            </a:rPr>
                            <m:t>𝑬</m:t>
                          </m:r>
                        </m:e>
                        <m:sup>
                          <m:r>
                            <a:rPr lang="en-US" b="1" i="1">
                              <a:solidFill>
                                <a:srgbClr val="FF0000"/>
                              </a:solidFill>
                              <a:latin typeface="Cambria Math" panose="02040503050406030204" pitchFamily="18" charset="0"/>
                            </a:rPr>
                            <m:t>𝒑𝒓𝒐𝒅</m:t>
                          </m:r>
                        </m:sup>
                      </m:sSup>
                    </m:oMath>
                  </m:oMathPara>
                </a14:m>
                <a:endParaRPr lang="en-US" b="1" dirty="0"/>
              </a:p>
              <a:p>
                <a:pPr marL="0" indent="0">
                  <a:buNone/>
                </a:pP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963" t="-1122"/>
                </a:stretch>
              </a:blipFill>
            </p:spPr>
            <p:txBody>
              <a:bodyPr/>
              <a:lstStyle/>
              <a:p>
                <a:r>
                  <a:rPr lang="en-US">
                    <a:noFill/>
                  </a:rPr>
                  <a:t> </a:t>
                </a:r>
              </a:p>
            </p:txBody>
          </p:sp>
        </mc:Fallback>
      </mc:AlternateContent>
      <p:sp>
        <p:nvSpPr>
          <p:cNvPr id="4" name="Date Placeholder 3"/>
          <p:cNvSpPr>
            <a:spLocks noGrp="1"/>
          </p:cNvSpPr>
          <p:nvPr>
            <p:ph type="dt" sz="half" idx="10"/>
          </p:nvPr>
        </p:nvSpPr>
        <p:spPr/>
        <p:txBody>
          <a:bodyPr/>
          <a:lstStyle/>
          <a:p>
            <a:fld id="{7708831E-F828-4253-86DE-E6649CC3BE38}" type="datetime4">
              <a:rPr lang="en-US" altLang="en-US" smtClean="0"/>
              <a:pPr/>
              <a:t>September 2, 2016</a:t>
            </a:fld>
            <a:endParaRPr lang="en-US" altLang="en-US"/>
          </a:p>
        </p:txBody>
      </p:sp>
      <p:sp>
        <p:nvSpPr>
          <p:cNvPr id="5" name="Slide Number Placeholder 4"/>
          <p:cNvSpPr>
            <a:spLocks noGrp="1"/>
          </p:cNvSpPr>
          <p:nvPr>
            <p:ph type="sldNum" sz="quarter" idx="11"/>
          </p:nvPr>
        </p:nvSpPr>
        <p:spPr/>
        <p:txBody>
          <a:bodyPr/>
          <a:lstStyle/>
          <a:p>
            <a:fld id="{EEE3E280-AA68-4E5B-9C5E-24BADCF7FC88}" type="slidenum">
              <a:rPr lang="en-US" altLang="en-US" smtClean="0"/>
              <a:pPr/>
              <a:t>33</a:t>
            </a:fld>
            <a:endParaRPr lang="en-US" altLang="en-US"/>
          </a:p>
        </p:txBody>
      </p:sp>
    </p:spTree>
    <p:extLst>
      <p:ext uri="{BB962C8B-B14F-4D97-AF65-F5344CB8AC3E}">
        <p14:creationId xmlns:p14="http://schemas.microsoft.com/office/powerpoint/2010/main" val="2152386502"/>
      </p:ext>
    </p:extLst>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Constraints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a:t>All harvest units can be harvested at most by one system</a:t>
                </a:r>
              </a:p>
              <a:p>
                <a:pPr marL="0" indent="0">
                  <a:buNone/>
                </a:pPr>
                <a14:m>
                  <m:oMathPara xmlns:m="http://schemas.openxmlformats.org/officeDocument/2006/math">
                    <m:oMathParaPr>
                      <m:jc m:val="centerGroup"/>
                    </m:oMathParaPr>
                    <m:oMath xmlns:m="http://schemas.openxmlformats.org/officeDocument/2006/math">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𝑠</m:t>
                          </m:r>
                          <m:r>
                            <a:rPr lang="en-US" i="1">
                              <a:latin typeface="Cambria Math" panose="02040503050406030204" pitchFamily="18" charset="0"/>
                            </a:rPr>
                            <m:t>∈</m:t>
                          </m:r>
                          <m:r>
                            <a:rPr lang="en-US" i="1">
                              <a:latin typeface="Cambria Math" panose="02040503050406030204" pitchFamily="18" charset="0"/>
                            </a:rPr>
                            <m:t>𝑆</m:t>
                          </m:r>
                        </m:sub>
                        <m:sup/>
                        <m:e>
                          <m:sSub>
                            <m:sSubPr>
                              <m:ctrlPr>
                                <a:rPr lang="en-US" i="1">
                                  <a:latin typeface="Cambria Math" panose="02040503050406030204" pitchFamily="18" charset="0"/>
                                </a:rPr>
                              </m:ctrlPr>
                            </m:sSubPr>
                            <m:e>
                              <m:r>
                                <a:rPr lang="en-US" i="1">
                                  <a:latin typeface="Cambria Math" panose="02040503050406030204" pitchFamily="18" charset="0"/>
                                </a:rPr>
                                <m:t>𝑦</m:t>
                              </m:r>
                            </m:e>
                            <m:sub>
                              <m:r>
                                <a:rPr lang="en-US" i="1">
                                  <a:latin typeface="Cambria Math" panose="02040503050406030204" pitchFamily="18" charset="0"/>
                                </a:rPr>
                                <m:t>𝑖𝑠</m:t>
                              </m:r>
                            </m:sub>
                          </m:sSub>
                        </m:e>
                      </m:nary>
                      <m:r>
                        <a:rPr lang="en-US" i="1">
                          <a:latin typeface="Cambria Math" panose="02040503050406030204" pitchFamily="18" charset="0"/>
                        </a:rPr>
                        <m:t>≤1    ∀ </m:t>
                      </m:r>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𝑈</m:t>
                      </m:r>
                    </m:oMath>
                  </m:oMathPara>
                </a14:m>
                <a:endParaRPr lang="en-US" dirty="0"/>
              </a:p>
              <a:p>
                <a:pPr marL="0" indent="0">
                  <a:buNone/>
                </a:pPr>
                <a:endParaRPr lang="en-US" dirty="0"/>
              </a:p>
              <a:p>
                <a:r>
                  <a:rPr lang="en-US" dirty="0"/>
                  <a:t>Once harvested, all timber at the harvest unit removed</a:t>
                </a:r>
              </a:p>
              <a:p>
                <a:pPr marL="0" indent="0">
                  <a:buNone/>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𝑧</m:t>
                          </m:r>
                        </m:e>
                        <m:sub>
                          <m:r>
                            <a:rPr lang="en-US" i="1">
                              <a:latin typeface="Cambria Math" panose="02040503050406030204" pitchFamily="18" charset="0"/>
                            </a:rPr>
                            <m:t>𝑖𝑠𝑝</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𝑚</m:t>
                          </m:r>
                        </m:e>
                        <m:sub>
                          <m:r>
                            <a:rPr lang="en-US" i="1">
                              <a:latin typeface="Cambria Math" panose="02040503050406030204" pitchFamily="18" charset="0"/>
                            </a:rPr>
                            <m:t>𝑖𝑝</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𝑦</m:t>
                          </m:r>
                        </m:e>
                        <m:sub>
                          <m:r>
                            <a:rPr lang="en-US" i="1">
                              <a:latin typeface="Cambria Math" panose="02040503050406030204" pitchFamily="18" charset="0"/>
                            </a:rPr>
                            <m:t>𝑖𝑠</m:t>
                          </m:r>
                        </m:sub>
                      </m:sSub>
                      <m:r>
                        <a:rPr lang="en-US" i="1">
                          <a:latin typeface="Cambria Math" panose="02040503050406030204" pitchFamily="18" charset="0"/>
                        </a:rPr>
                        <m:t>    ∀ </m:t>
                      </m:r>
                      <m:r>
                        <a:rPr lang="en-US" i="1">
                          <a:latin typeface="Cambria Math" panose="02040503050406030204" pitchFamily="18" charset="0"/>
                        </a:rPr>
                        <m:t>𝑝</m:t>
                      </m:r>
                      <m:r>
                        <a:rPr lang="en-US" i="1">
                          <a:latin typeface="Cambria Math" panose="02040503050406030204" pitchFamily="18" charset="0"/>
                        </a:rPr>
                        <m:t>∈</m:t>
                      </m:r>
                      <m:r>
                        <a:rPr lang="en-US" i="1">
                          <a:latin typeface="Cambria Math" panose="02040503050406030204" pitchFamily="18" charset="0"/>
                        </a:rPr>
                        <m:t>𝑃</m:t>
                      </m:r>
                      <m:r>
                        <a:rPr lang="en-US" i="1">
                          <a:latin typeface="Cambria Math" panose="02040503050406030204" pitchFamily="18" charset="0"/>
                        </a:rPr>
                        <m:t>, </m:t>
                      </m:r>
                      <m:r>
                        <a:rPr lang="en-US" i="1">
                          <a:latin typeface="Cambria Math" panose="02040503050406030204" pitchFamily="18" charset="0"/>
                        </a:rPr>
                        <m:t>𝑠</m:t>
                      </m:r>
                      <m:r>
                        <a:rPr lang="en-US" i="1">
                          <a:latin typeface="Cambria Math" panose="02040503050406030204" pitchFamily="18" charset="0"/>
                        </a:rPr>
                        <m:t>∈</m:t>
                      </m:r>
                      <m:r>
                        <a:rPr lang="en-US" i="1">
                          <a:latin typeface="Cambria Math" panose="02040503050406030204" pitchFamily="18" charset="0"/>
                        </a:rPr>
                        <m:t>𝑆</m:t>
                      </m:r>
                      <m:r>
                        <a:rPr lang="en-US" i="1">
                          <a:latin typeface="Cambria Math" panose="02040503050406030204" pitchFamily="18" charset="0"/>
                        </a:rPr>
                        <m:t>, </m:t>
                      </m:r>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𝑈</m:t>
                      </m:r>
                    </m:oMath>
                  </m:oMathPara>
                </a14:m>
                <a:endParaRPr lang="en-US" dirty="0"/>
              </a:p>
              <a:p>
                <a:pPr marL="0" indent="0">
                  <a:buNone/>
                </a:pPr>
                <a:endParaRPr lang="en-US" dirty="0"/>
              </a:p>
              <a:p>
                <a:r>
                  <a:rPr lang="en-US" dirty="0"/>
                  <a:t>Delivered timber equals to harvested timber at each unit</a:t>
                </a:r>
              </a:p>
              <a:p>
                <a:pPr marL="0" indent="0">
                  <a:buNone/>
                </a:pPr>
                <a14:m>
                  <m:oMathPara xmlns:m="http://schemas.openxmlformats.org/officeDocument/2006/math">
                    <m:oMathParaPr>
                      <m:jc m:val="centerGroup"/>
                    </m:oMathParaPr>
                    <m:oMath xmlns:m="http://schemas.openxmlformats.org/officeDocument/2006/math">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𝑗</m:t>
                          </m:r>
                          <m:r>
                            <a:rPr lang="en-US" i="1">
                              <a:latin typeface="Cambria Math" panose="02040503050406030204" pitchFamily="18" charset="0"/>
                            </a:rPr>
                            <m:t>∈</m:t>
                          </m:r>
                          <m:r>
                            <a:rPr lang="en-US" i="1">
                              <a:latin typeface="Cambria Math" panose="02040503050406030204" pitchFamily="18" charset="0"/>
                            </a:rPr>
                            <m:t>𝑀</m:t>
                          </m:r>
                        </m:sub>
                        <m:sup/>
                        <m:e>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𝑖𝑗𝑝</m:t>
                              </m:r>
                            </m:sub>
                          </m:sSub>
                        </m:e>
                      </m:nary>
                      <m:r>
                        <a:rPr lang="en-US" i="1">
                          <a:latin typeface="Cambria Math" panose="02040503050406030204" pitchFamily="18" charset="0"/>
                        </a:rPr>
                        <m:t>=</m:t>
                      </m:r>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𝑠</m:t>
                          </m:r>
                          <m:r>
                            <a:rPr lang="en-US" i="1">
                              <a:latin typeface="Cambria Math" panose="02040503050406030204" pitchFamily="18" charset="0"/>
                            </a:rPr>
                            <m:t>∈</m:t>
                          </m:r>
                          <m:r>
                            <a:rPr lang="en-US" i="1">
                              <a:latin typeface="Cambria Math" panose="02040503050406030204" pitchFamily="18" charset="0"/>
                            </a:rPr>
                            <m:t>𝑆</m:t>
                          </m:r>
                        </m:sub>
                        <m:sup/>
                        <m:e>
                          <m:sSub>
                            <m:sSubPr>
                              <m:ctrlPr>
                                <a:rPr lang="en-US" i="1">
                                  <a:latin typeface="Cambria Math" panose="02040503050406030204" pitchFamily="18" charset="0"/>
                                </a:rPr>
                              </m:ctrlPr>
                            </m:sSubPr>
                            <m:e>
                              <m:r>
                                <a:rPr lang="en-US" i="1">
                                  <a:latin typeface="Cambria Math" panose="02040503050406030204" pitchFamily="18" charset="0"/>
                                </a:rPr>
                                <m:t>𝑧</m:t>
                              </m:r>
                            </m:e>
                            <m:sub>
                              <m:r>
                                <a:rPr lang="en-US" i="1">
                                  <a:latin typeface="Cambria Math" panose="02040503050406030204" pitchFamily="18" charset="0"/>
                                </a:rPr>
                                <m:t>𝑖𝑠𝑝</m:t>
                              </m:r>
                            </m:sub>
                          </m:sSub>
                        </m:e>
                      </m:nary>
                      <m:r>
                        <a:rPr lang="en-US" i="1">
                          <a:latin typeface="Cambria Math" panose="02040503050406030204" pitchFamily="18" charset="0"/>
                        </a:rPr>
                        <m:t>   ∀  </m:t>
                      </m:r>
                      <m:r>
                        <a:rPr lang="en-US" i="1">
                          <a:latin typeface="Cambria Math" panose="02040503050406030204" pitchFamily="18" charset="0"/>
                        </a:rPr>
                        <m:t>𝑝</m:t>
                      </m:r>
                      <m:r>
                        <a:rPr lang="en-US" i="1">
                          <a:latin typeface="Cambria Math" panose="02040503050406030204" pitchFamily="18" charset="0"/>
                        </a:rPr>
                        <m:t>∈</m:t>
                      </m:r>
                      <m:r>
                        <a:rPr lang="en-US" i="1">
                          <a:latin typeface="Cambria Math" panose="02040503050406030204" pitchFamily="18" charset="0"/>
                        </a:rPr>
                        <m:t>𝑃</m:t>
                      </m:r>
                      <m:r>
                        <a:rPr lang="en-US" i="1">
                          <a:latin typeface="Cambria Math" panose="02040503050406030204" pitchFamily="18" charset="0"/>
                        </a:rPr>
                        <m:t>,</m:t>
                      </m:r>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𝑈</m:t>
                      </m:r>
                    </m:oMath>
                  </m:oMathPara>
                </a14:m>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963" t="-1122" b="-701"/>
                </a:stretch>
              </a:blipFill>
            </p:spPr>
            <p:txBody>
              <a:bodyPr/>
              <a:lstStyle/>
              <a:p>
                <a:r>
                  <a:rPr lang="en-US">
                    <a:noFill/>
                  </a:rPr>
                  <a:t> </a:t>
                </a:r>
              </a:p>
            </p:txBody>
          </p:sp>
        </mc:Fallback>
      </mc:AlternateContent>
      <p:sp>
        <p:nvSpPr>
          <p:cNvPr id="4" name="Date Placeholder 3"/>
          <p:cNvSpPr>
            <a:spLocks noGrp="1"/>
          </p:cNvSpPr>
          <p:nvPr>
            <p:ph type="dt" sz="half" idx="10"/>
          </p:nvPr>
        </p:nvSpPr>
        <p:spPr/>
        <p:txBody>
          <a:bodyPr/>
          <a:lstStyle/>
          <a:p>
            <a:fld id="{7708831E-F828-4253-86DE-E6649CC3BE38}" type="datetime4">
              <a:rPr lang="en-US" altLang="en-US" smtClean="0"/>
              <a:pPr/>
              <a:t>September 2, 2016</a:t>
            </a:fld>
            <a:endParaRPr lang="en-US" altLang="en-US"/>
          </a:p>
        </p:txBody>
      </p:sp>
      <p:sp>
        <p:nvSpPr>
          <p:cNvPr id="5" name="Slide Number Placeholder 4"/>
          <p:cNvSpPr>
            <a:spLocks noGrp="1"/>
          </p:cNvSpPr>
          <p:nvPr>
            <p:ph type="sldNum" sz="quarter" idx="11"/>
          </p:nvPr>
        </p:nvSpPr>
        <p:spPr/>
        <p:txBody>
          <a:bodyPr/>
          <a:lstStyle/>
          <a:p>
            <a:fld id="{EEE3E280-AA68-4E5B-9C5E-24BADCF7FC88}" type="slidenum">
              <a:rPr lang="en-US" altLang="en-US" smtClean="0"/>
              <a:pPr/>
              <a:t>34</a:t>
            </a:fld>
            <a:endParaRPr lang="en-US" altLang="en-US"/>
          </a:p>
        </p:txBody>
      </p:sp>
    </p:spTree>
    <p:extLst>
      <p:ext uri="{BB962C8B-B14F-4D97-AF65-F5344CB8AC3E}">
        <p14:creationId xmlns:p14="http://schemas.microsoft.com/office/powerpoint/2010/main" val="190394152"/>
      </p:ext>
    </p:extLst>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Constraints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a:t>Wood product production</a:t>
                </a:r>
              </a:p>
              <a:p>
                <a:pPr marL="0" indent="0">
                  <a:buNone/>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𝑢</m:t>
                          </m:r>
                        </m:e>
                        <m:sub>
                          <m:r>
                            <a:rPr lang="en-US" i="1">
                              <a:latin typeface="Cambria Math" panose="02040503050406030204" pitchFamily="18" charset="0"/>
                            </a:rPr>
                            <m:t>𝑗𝑜</m:t>
                          </m:r>
                        </m:sub>
                      </m:sSub>
                      <m:r>
                        <a:rPr lang="en-US" i="1">
                          <a:latin typeface="Cambria Math" panose="02040503050406030204" pitchFamily="18" charset="0"/>
                        </a:rPr>
                        <m:t>=</m:t>
                      </m:r>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𝑈</m:t>
                          </m:r>
                        </m:sub>
                        <m:sup/>
                        <m:e>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𝑝</m:t>
                              </m:r>
                              <m:r>
                                <a:rPr lang="en-US" i="1">
                                  <a:latin typeface="Cambria Math" panose="02040503050406030204" pitchFamily="18" charset="0"/>
                                </a:rPr>
                                <m:t>∈</m:t>
                              </m:r>
                              <m:r>
                                <a:rPr lang="en-US" i="1">
                                  <a:latin typeface="Cambria Math" panose="02040503050406030204" pitchFamily="18" charset="0"/>
                                </a:rPr>
                                <m:t>𝑃</m:t>
                              </m:r>
                            </m:sub>
                            <m:sup/>
                            <m:e>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𝑖𝑗𝑝</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𝑑𝑒𝑛𝑠𝑖𝑡𝑦</m:t>
                                  </m:r>
                                </m:e>
                                <m:sub>
                                  <m:r>
                                    <a:rPr lang="en-US" i="1">
                                      <a:latin typeface="Cambria Math" panose="02040503050406030204" pitchFamily="18" charset="0"/>
                                    </a:rPr>
                                    <m:t>𝑝</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𝑟𝑎𝑡𝑖𝑜𝑜</m:t>
                                  </m:r>
                                </m:e>
                                <m:sub>
                                  <m:r>
                                    <a:rPr lang="en-US" i="1">
                                      <a:latin typeface="Cambria Math" panose="02040503050406030204" pitchFamily="18" charset="0"/>
                                    </a:rPr>
                                    <m:t>𝑗𝑝𝑜</m:t>
                                  </m:r>
                                </m:sub>
                              </m:sSub>
                            </m:e>
                          </m:nary>
                        </m:e>
                      </m:nary>
                      <m:r>
                        <a:rPr lang="en-US" i="1">
                          <a:latin typeface="Cambria Math" panose="02040503050406030204" pitchFamily="18" charset="0"/>
                        </a:rPr>
                        <m:t>     ∀ </m:t>
                      </m:r>
                      <m:r>
                        <a:rPr lang="en-US" i="1">
                          <a:latin typeface="Cambria Math" panose="02040503050406030204" pitchFamily="18" charset="0"/>
                        </a:rPr>
                        <m:t>𝑜</m:t>
                      </m:r>
                      <m:r>
                        <a:rPr lang="en-US" i="1">
                          <a:latin typeface="Cambria Math" panose="02040503050406030204" pitchFamily="18" charset="0"/>
                        </a:rPr>
                        <m:t>∈</m:t>
                      </m:r>
                      <m:r>
                        <a:rPr lang="en-US" i="1">
                          <a:latin typeface="Cambria Math" panose="02040503050406030204" pitchFamily="18" charset="0"/>
                        </a:rPr>
                        <m:t>𝑂</m:t>
                      </m:r>
                      <m:r>
                        <a:rPr lang="en-US" i="1">
                          <a:latin typeface="Cambria Math" panose="02040503050406030204" pitchFamily="18" charset="0"/>
                        </a:rPr>
                        <m:t>, </m:t>
                      </m:r>
                      <m:r>
                        <a:rPr lang="en-US" i="1">
                          <a:latin typeface="Cambria Math" panose="02040503050406030204" pitchFamily="18" charset="0"/>
                        </a:rPr>
                        <m:t>𝑗</m:t>
                      </m:r>
                      <m:r>
                        <a:rPr lang="en-US" i="1">
                          <a:latin typeface="Cambria Math" panose="02040503050406030204" pitchFamily="18" charset="0"/>
                        </a:rPr>
                        <m:t>∈</m:t>
                      </m:r>
                      <m:r>
                        <a:rPr lang="en-US" i="1">
                          <a:latin typeface="Cambria Math" panose="02040503050406030204" pitchFamily="18" charset="0"/>
                        </a:rPr>
                        <m:t>𝑀</m:t>
                      </m:r>
                    </m:oMath>
                  </m:oMathPara>
                </a14:m>
                <a:endParaRPr lang="en-US" dirty="0"/>
              </a:p>
              <a:p>
                <a:pPr marL="0" indent="0">
                  <a:buNone/>
                </a:pPr>
                <a:endParaRPr lang="en-US" dirty="0"/>
              </a:p>
              <a:p>
                <a:r>
                  <a:rPr lang="en-US" dirty="0"/>
                  <a:t>Logging residue only available to utilize if harvesting system 2 (whole-tree harvesting) is adopted</a:t>
                </a:r>
              </a:p>
              <a:p>
                <a:pPr marL="0" indent="0">
                  <a:buNone/>
                </a:pPr>
                <a14:m>
                  <m:oMathPara xmlns:m="http://schemas.openxmlformats.org/officeDocument/2006/math">
                    <m:oMathParaPr>
                      <m:jc m:val="centerGroup"/>
                    </m:oMathParaPr>
                    <m:oMath xmlns:m="http://schemas.openxmlformats.org/officeDocument/2006/math">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𝑘</m:t>
                          </m:r>
                          <m:r>
                            <a:rPr lang="en-US" i="1">
                              <a:latin typeface="Cambria Math" panose="02040503050406030204" pitchFamily="18" charset="0"/>
                            </a:rPr>
                            <m:t>∈</m:t>
                          </m:r>
                          <m:r>
                            <a:rPr lang="en-US" i="1">
                              <a:latin typeface="Cambria Math" panose="02040503050406030204" pitchFamily="18" charset="0"/>
                            </a:rPr>
                            <m:t>𝐾</m:t>
                          </m:r>
                        </m:sub>
                        <m:sup/>
                        <m:e>
                          <m:sSub>
                            <m:sSubPr>
                              <m:ctrlPr>
                                <a:rPr lang="en-US" i="1">
                                  <a:latin typeface="Cambria Math" panose="02040503050406030204" pitchFamily="18" charset="0"/>
                                </a:rPr>
                              </m:ctrlPr>
                            </m:sSubPr>
                            <m:e>
                              <m:r>
                                <a:rPr lang="en-US" i="1">
                                  <a:latin typeface="Cambria Math" panose="02040503050406030204" pitchFamily="18" charset="0"/>
                                </a:rPr>
                                <m:t>𝑤</m:t>
                              </m:r>
                            </m:e>
                            <m:sub>
                              <m:r>
                                <a:rPr lang="en-US" i="1">
                                  <a:latin typeface="Cambria Math" panose="02040503050406030204" pitchFamily="18" charset="0"/>
                                </a:rPr>
                                <m:t>𝑖𝑘</m:t>
                              </m:r>
                            </m:sub>
                          </m:sSub>
                        </m:e>
                      </m:nary>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𝑦</m:t>
                          </m:r>
                        </m:e>
                        <m:sub>
                          <m:r>
                            <a:rPr lang="en-US" i="1">
                              <a:latin typeface="Cambria Math" panose="02040503050406030204" pitchFamily="18" charset="0"/>
                            </a:rPr>
                            <m:t>𝑖</m:t>
                          </m:r>
                          <m:r>
                            <a:rPr lang="en-US" i="1">
                              <a:latin typeface="Cambria Math" panose="02040503050406030204" pitchFamily="18" charset="0"/>
                            </a:rPr>
                            <m:t>2</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𝑛</m:t>
                          </m:r>
                        </m:e>
                        <m:sub>
                          <m:r>
                            <a:rPr lang="en-US" i="1">
                              <a:latin typeface="Cambria Math" panose="02040503050406030204" pitchFamily="18" charset="0"/>
                            </a:rPr>
                            <m:t>𝑖</m:t>
                          </m:r>
                        </m:sub>
                      </m:sSub>
                      <m:r>
                        <a:rPr lang="en-US" i="1">
                          <a:latin typeface="Cambria Math" panose="02040503050406030204" pitchFamily="18" charset="0"/>
                        </a:rPr>
                        <m:t>   ∀ </m:t>
                      </m:r>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𝑈</m:t>
                      </m:r>
                      <m:r>
                        <a:rPr lang="en-US" i="1">
                          <a:latin typeface="Cambria Math" panose="02040503050406030204" pitchFamily="18" charset="0"/>
                        </a:rPr>
                        <m:t> </m:t>
                      </m:r>
                    </m:oMath>
                  </m:oMathPara>
                </a14:m>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963" t="-1122"/>
                </a:stretch>
              </a:blipFill>
            </p:spPr>
            <p:txBody>
              <a:bodyPr/>
              <a:lstStyle/>
              <a:p>
                <a:r>
                  <a:rPr lang="en-US">
                    <a:noFill/>
                  </a:rPr>
                  <a:t> </a:t>
                </a:r>
              </a:p>
            </p:txBody>
          </p:sp>
        </mc:Fallback>
      </mc:AlternateContent>
      <p:sp>
        <p:nvSpPr>
          <p:cNvPr id="4" name="Date Placeholder 3"/>
          <p:cNvSpPr>
            <a:spLocks noGrp="1"/>
          </p:cNvSpPr>
          <p:nvPr>
            <p:ph type="dt" sz="half" idx="10"/>
          </p:nvPr>
        </p:nvSpPr>
        <p:spPr/>
        <p:txBody>
          <a:bodyPr/>
          <a:lstStyle/>
          <a:p>
            <a:fld id="{7708831E-F828-4253-86DE-E6649CC3BE38}" type="datetime4">
              <a:rPr lang="en-US" altLang="en-US" smtClean="0"/>
              <a:pPr/>
              <a:t>September 2, 2016</a:t>
            </a:fld>
            <a:endParaRPr lang="en-US" altLang="en-US"/>
          </a:p>
        </p:txBody>
      </p:sp>
      <p:sp>
        <p:nvSpPr>
          <p:cNvPr id="5" name="Slide Number Placeholder 4"/>
          <p:cNvSpPr>
            <a:spLocks noGrp="1"/>
          </p:cNvSpPr>
          <p:nvPr>
            <p:ph type="sldNum" sz="quarter" idx="11"/>
          </p:nvPr>
        </p:nvSpPr>
        <p:spPr/>
        <p:txBody>
          <a:bodyPr/>
          <a:lstStyle/>
          <a:p>
            <a:fld id="{EEE3E280-AA68-4E5B-9C5E-24BADCF7FC88}" type="slidenum">
              <a:rPr lang="en-US" altLang="en-US" smtClean="0"/>
              <a:pPr/>
              <a:t>35</a:t>
            </a:fld>
            <a:endParaRPr lang="en-US" altLang="en-US"/>
          </a:p>
        </p:txBody>
      </p:sp>
    </p:spTree>
    <p:extLst>
      <p:ext uri="{BB962C8B-B14F-4D97-AF65-F5344CB8AC3E}">
        <p14:creationId xmlns:p14="http://schemas.microsoft.com/office/powerpoint/2010/main" val="1133367822"/>
      </p:ext>
    </p:extLst>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Constraints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a:t>Recovery ratio from logging residues to bioenergy product</a:t>
                </a:r>
              </a:p>
              <a:p>
                <a:pPr marL="0" indent="0">
                  <a:buNone/>
                </a:pPr>
                <a14:m>
                  <m:oMathPara xmlns:m="http://schemas.openxmlformats.org/officeDocument/2006/math">
                    <m:oMathParaPr>
                      <m:jc m:val="centerGroup"/>
                    </m:oMathParaPr>
                    <m:oMath xmlns:m="http://schemas.openxmlformats.org/officeDocument/2006/math">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𝑓</m:t>
                          </m:r>
                          <m:r>
                            <a:rPr lang="en-US" i="1">
                              <a:latin typeface="Cambria Math" panose="02040503050406030204" pitchFamily="18" charset="0"/>
                            </a:rPr>
                            <m:t>∈</m:t>
                          </m:r>
                          <m:r>
                            <a:rPr lang="en-US" i="1">
                              <a:latin typeface="Cambria Math" panose="02040503050406030204" pitchFamily="18" charset="0"/>
                            </a:rPr>
                            <m:t>𝐹</m:t>
                          </m:r>
                        </m:sub>
                        <m:sup/>
                        <m:e>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𝑞</m:t>
                              </m:r>
                              <m:r>
                                <a:rPr lang="en-US" i="1">
                                  <a:latin typeface="Cambria Math" panose="02040503050406030204" pitchFamily="18" charset="0"/>
                                </a:rPr>
                                <m:t>∈</m:t>
                              </m:r>
                              <m:r>
                                <a:rPr lang="en-US" i="1">
                                  <a:latin typeface="Cambria Math" panose="02040503050406030204" pitchFamily="18" charset="0"/>
                                </a:rPr>
                                <m:t>𝑄</m:t>
                              </m:r>
                            </m:sub>
                            <m:sup/>
                            <m:e>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𝑘𝑓𝑞</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𝑟𝑎𝑡𝑖𝑜𝑞</m:t>
                                  </m:r>
                                </m:e>
                                <m:sub>
                                  <m:r>
                                    <a:rPr lang="en-US" i="1">
                                      <a:latin typeface="Cambria Math" panose="02040503050406030204" pitchFamily="18" charset="0"/>
                                    </a:rPr>
                                    <m:t>𝑘𝑞</m:t>
                                  </m:r>
                                </m:sub>
                              </m:sSub>
                            </m:e>
                          </m:nary>
                        </m:e>
                      </m:nary>
                      <m:r>
                        <a:rPr lang="en-US" i="1">
                          <a:latin typeface="Cambria Math" panose="02040503050406030204" pitchFamily="18" charset="0"/>
                        </a:rPr>
                        <m:t>=</m:t>
                      </m:r>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𝑈</m:t>
                          </m:r>
                        </m:sub>
                        <m:sup/>
                        <m:e>
                          <m:sSub>
                            <m:sSubPr>
                              <m:ctrlPr>
                                <a:rPr lang="en-US" i="1">
                                  <a:latin typeface="Cambria Math" panose="02040503050406030204" pitchFamily="18" charset="0"/>
                                </a:rPr>
                              </m:ctrlPr>
                            </m:sSubPr>
                            <m:e>
                              <m:r>
                                <a:rPr lang="en-US" i="1">
                                  <a:latin typeface="Cambria Math" panose="02040503050406030204" pitchFamily="18" charset="0"/>
                                </a:rPr>
                                <m:t>𝑤</m:t>
                              </m:r>
                            </m:e>
                            <m:sub>
                              <m:r>
                                <a:rPr lang="en-US" i="1">
                                  <a:latin typeface="Cambria Math" panose="02040503050406030204" pitchFamily="18" charset="0"/>
                                </a:rPr>
                                <m:t>𝑖𝑘</m:t>
                              </m:r>
                            </m:sub>
                          </m:sSub>
                        </m:e>
                      </m:nary>
                      <m:r>
                        <a:rPr lang="en-US" i="1">
                          <a:latin typeface="Cambria Math" panose="02040503050406030204" pitchFamily="18" charset="0"/>
                        </a:rPr>
                        <m:t>   ∀ </m:t>
                      </m:r>
                      <m:r>
                        <a:rPr lang="en-US" i="1">
                          <a:latin typeface="Cambria Math" panose="02040503050406030204" pitchFamily="18" charset="0"/>
                        </a:rPr>
                        <m:t>𝑘</m:t>
                      </m:r>
                      <m:r>
                        <a:rPr lang="en-US" i="1">
                          <a:latin typeface="Cambria Math" panose="02040503050406030204" pitchFamily="18" charset="0"/>
                        </a:rPr>
                        <m:t>∈</m:t>
                      </m:r>
                      <m:r>
                        <a:rPr lang="en-US" i="1">
                          <a:latin typeface="Cambria Math" panose="02040503050406030204" pitchFamily="18" charset="0"/>
                        </a:rPr>
                        <m:t>𝐾</m:t>
                      </m:r>
                    </m:oMath>
                  </m:oMathPara>
                </a14:m>
                <a:endParaRPr lang="en-US" dirty="0"/>
              </a:p>
              <a:p>
                <a:pPr marL="0" indent="0">
                  <a:buNone/>
                </a:pPr>
                <a:endParaRPr lang="en-US" dirty="0"/>
              </a:p>
              <a:p>
                <a:r>
                  <a:rPr lang="en-US" dirty="0"/>
                  <a:t>Variable type constraints</a:t>
                </a:r>
              </a:p>
              <a:p>
                <a:pPr marL="0" indent="0">
                  <a:buNone/>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𝑦</m:t>
                          </m:r>
                        </m:e>
                        <m:sub>
                          <m:r>
                            <a:rPr lang="en-US" i="1">
                              <a:latin typeface="Cambria Math" panose="02040503050406030204" pitchFamily="18" charset="0"/>
                            </a:rPr>
                            <m:t>𝑖𝑠</m:t>
                          </m:r>
                        </m:sub>
                      </m:sSub>
                      <m:r>
                        <a:rPr lang="en-US" i="1">
                          <a:latin typeface="Cambria Math" panose="02040503050406030204" pitchFamily="18" charset="0"/>
                        </a:rPr>
                        <m:t>∈ </m:t>
                      </m:r>
                      <m:d>
                        <m:dPr>
                          <m:begChr m:val="{"/>
                          <m:endChr m:val="}"/>
                          <m:ctrlPr>
                            <a:rPr lang="en-US" i="1">
                              <a:latin typeface="Cambria Math" panose="02040503050406030204" pitchFamily="18" charset="0"/>
                            </a:rPr>
                          </m:ctrlPr>
                        </m:dPr>
                        <m:e>
                          <m:r>
                            <a:rPr lang="en-US" i="1">
                              <a:latin typeface="Cambria Math" panose="02040503050406030204" pitchFamily="18" charset="0"/>
                            </a:rPr>
                            <m:t>0, 1</m:t>
                          </m:r>
                        </m:e>
                      </m:d>
                      <m:r>
                        <a:rPr lang="en-US" i="1">
                          <a:latin typeface="Cambria Math" panose="02040503050406030204" pitchFamily="18" charset="0"/>
                        </a:rPr>
                        <m:t>    ∀ </m:t>
                      </m:r>
                      <m:r>
                        <a:rPr lang="en-US" i="1">
                          <a:latin typeface="Cambria Math" panose="02040503050406030204" pitchFamily="18" charset="0"/>
                        </a:rPr>
                        <m:t>𝑠</m:t>
                      </m:r>
                      <m:r>
                        <a:rPr lang="en-US" i="1">
                          <a:latin typeface="Cambria Math" panose="02040503050406030204" pitchFamily="18" charset="0"/>
                        </a:rPr>
                        <m:t>∈</m:t>
                      </m:r>
                      <m:r>
                        <a:rPr lang="en-US" i="1">
                          <a:latin typeface="Cambria Math" panose="02040503050406030204" pitchFamily="18" charset="0"/>
                        </a:rPr>
                        <m:t>𝑆</m:t>
                      </m:r>
                      <m:r>
                        <a:rPr lang="en-US" i="1">
                          <a:latin typeface="Cambria Math" panose="02040503050406030204" pitchFamily="18" charset="0"/>
                        </a:rPr>
                        <m:t>, </m:t>
                      </m:r>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𝑈</m:t>
                      </m:r>
                      <m:r>
                        <a:rPr lang="en-US" i="1">
                          <a:latin typeface="Cambria Math" panose="02040503050406030204" pitchFamily="18" charset="0"/>
                        </a:rPr>
                        <m:t>     </m:t>
                      </m:r>
                    </m:oMath>
                  </m:oMathPara>
                </a14:m>
                <a:endParaRPr lang="en-US" i="1" dirty="0">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𝑧</m:t>
                          </m:r>
                        </m:e>
                        <m:sub>
                          <m:r>
                            <a:rPr lang="en-US" i="1">
                              <a:latin typeface="Cambria Math" panose="02040503050406030204" pitchFamily="18" charset="0"/>
                            </a:rPr>
                            <m:t>𝑖𝑠𝑝</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𝑍</m:t>
                          </m:r>
                        </m:e>
                        <m:sub>
                          <m:r>
                            <a:rPr lang="en-US" i="1">
                              <a:latin typeface="Cambria Math" panose="02040503050406030204" pitchFamily="18" charset="0"/>
                            </a:rPr>
                            <m:t>+</m:t>
                          </m:r>
                        </m:sub>
                      </m:sSub>
                      <m:r>
                        <a:rPr lang="en-US" i="1">
                          <a:latin typeface="Cambria Math" panose="02040503050406030204" pitchFamily="18" charset="0"/>
                        </a:rPr>
                        <m:t>    ∀ </m:t>
                      </m:r>
                      <m:r>
                        <a:rPr lang="en-US" i="1">
                          <a:latin typeface="Cambria Math" panose="02040503050406030204" pitchFamily="18" charset="0"/>
                        </a:rPr>
                        <m:t>𝑝</m:t>
                      </m:r>
                      <m:r>
                        <a:rPr lang="en-US" i="1">
                          <a:latin typeface="Cambria Math" panose="02040503050406030204" pitchFamily="18" charset="0"/>
                        </a:rPr>
                        <m:t>∈</m:t>
                      </m:r>
                      <m:r>
                        <a:rPr lang="en-US" i="1">
                          <a:latin typeface="Cambria Math" panose="02040503050406030204" pitchFamily="18" charset="0"/>
                        </a:rPr>
                        <m:t>𝑃</m:t>
                      </m:r>
                      <m:r>
                        <a:rPr lang="en-US" i="1">
                          <a:latin typeface="Cambria Math" panose="02040503050406030204" pitchFamily="18" charset="0"/>
                        </a:rPr>
                        <m:t>, </m:t>
                      </m:r>
                      <m:r>
                        <a:rPr lang="en-US" i="1">
                          <a:latin typeface="Cambria Math" panose="02040503050406030204" pitchFamily="18" charset="0"/>
                        </a:rPr>
                        <m:t>𝑠</m:t>
                      </m:r>
                      <m:r>
                        <a:rPr lang="en-US" i="1">
                          <a:latin typeface="Cambria Math" panose="02040503050406030204" pitchFamily="18" charset="0"/>
                        </a:rPr>
                        <m:t>∈</m:t>
                      </m:r>
                      <m:r>
                        <a:rPr lang="en-US" i="1">
                          <a:latin typeface="Cambria Math" panose="02040503050406030204" pitchFamily="18" charset="0"/>
                        </a:rPr>
                        <m:t>𝑆</m:t>
                      </m:r>
                      <m:r>
                        <a:rPr lang="en-US" i="1">
                          <a:latin typeface="Cambria Math" panose="02040503050406030204" pitchFamily="18" charset="0"/>
                        </a:rPr>
                        <m:t>, </m:t>
                      </m:r>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𝑈</m:t>
                      </m:r>
                    </m:oMath>
                  </m:oMathPara>
                </a14:m>
                <a:endParaRPr lang="en-US" i="1" dirty="0">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𝑖𝑗𝑝</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𝑍</m:t>
                          </m:r>
                        </m:e>
                        <m:sub>
                          <m:r>
                            <a:rPr lang="en-US" i="1">
                              <a:latin typeface="Cambria Math" panose="02040503050406030204" pitchFamily="18" charset="0"/>
                            </a:rPr>
                            <m:t>+</m:t>
                          </m:r>
                        </m:sub>
                      </m:sSub>
                      <m:r>
                        <a:rPr lang="en-US" i="1">
                          <a:latin typeface="Cambria Math" panose="02040503050406030204" pitchFamily="18" charset="0"/>
                        </a:rPr>
                        <m:t>    ∀ </m:t>
                      </m:r>
                      <m:r>
                        <a:rPr lang="en-US" i="1">
                          <a:latin typeface="Cambria Math" panose="02040503050406030204" pitchFamily="18" charset="0"/>
                        </a:rPr>
                        <m:t>𝑝</m:t>
                      </m:r>
                      <m:r>
                        <a:rPr lang="en-US" i="1">
                          <a:latin typeface="Cambria Math" panose="02040503050406030204" pitchFamily="18" charset="0"/>
                        </a:rPr>
                        <m:t>∈</m:t>
                      </m:r>
                      <m:r>
                        <a:rPr lang="en-US" i="1">
                          <a:latin typeface="Cambria Math" panose="02040503050406030204" pitchFamily="18" charset="0"/>
                        </a:rPr>
                        <m:t>𝑃</m:t>
                      </m:r>
                      <m:r>
                        <a:rPr lang="en-US" i="1">
                          <a:latin typeface="Cambria Math" panose="02040503050406030204" pitchFamily="18" charset="0"/>
                        </a:rPr>
                        <m:t>, </m:t>
                      </m:r>
                      <m:r>
                        <a:rPr lang="en-US" i="1">
                          <a:latin typeface="Cambria Math" panose="02040503050406030204" pitchFamily="18" charset="0"/>
                        </a:rPr>
                        <m:t>𝑗</m:t>
                      </m:r>
                      <m:r>
                        <a:rPr lang="en-US" i="1">
                          <a:latin typeface="Cambria Math" panose="02040503050406030204" pitchFamily="18" charset="0"/>
                        </a:rPr>
                        <m:t>∈</m:t>
                      </m:r>
                      <m:r>
                        <a:rPr lang="en-US" i="1">
                          <a:latin typeface="Cambria Math" panose="02040503050406030204" pitchFamily="18" charset="0"/>
                        </a:rPr>
                        <m:t>𝑀</m:t>
                      </m:r>
                      <m:r>
                        <a:rPr lang="en-US" i="1">
                          <a:latin typeface="Cambria Math" panose="02040503050406030204" pitchFamily="18" charset="0"/>
                        </a:rPr>
                        <m:t>, </m:t>
                      </m:r>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𝑈</m:t>
                      </m:r>
                    </m:oMath>
                  </m:oMathPara>
                </a14:m>
                <a:endParaRPr lang="en-US" dirty="0"/>
              </a:p>
              <a:p>
                <a:pPr marL="0" indent="0">
                  <a:buNone/>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𝑢</m:t>
                          </m:r>
                        </m:e>
                        <m:sub>
                          <m:r>
                            <a:rPr lang="en-US" i="1">
                              <a:latin typeface="Cambria Math" panose="02040503050406030204" pitchFamily="18" charset="0"/>
                            </a:rPr>
                            <m:t>𝑗𝑜</m:t>
                          </m:r>
                        </m:sub>
                      </m:sSub>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𝑍</m:t>
                          </m:r>
                        </m:e>
                        <m:sub>
                          <m:r>
                            <a:rPr lang="en-US" i="1">
                              <a:latin typeface="Cambria Math" panose="02040503050406030204" pitchFamily="18" charset="0"/>
                            </a:rPr>
                            <m:t>+</m:t>
                          </m:r>
                        </m:sub>
                      </m:sSub>
                      <m:r>
                        <a:rPr lang="en-US" i="1">
                          <a:latin typeface="Cambria Math" panose="02040503050406030204" pitchFamily="18" charset="0"/>
                        </a:rPr>
                        <m:t>    ∀ </m:t>
                      </m:r>
                      <m:r>
                        <a:rPr lang="en-US" i="1">
                          <a:latin typeface="Cambria Math" panose="02040503050406030204" pitchFamily="18" charset="0"/>
                        </a:rPr>
                        <m:t>𝑗</m:t>
                      </m:r>
                      <m:r>
                        <a:rPr lang="en-US" i="1">
                          <a:latin typeface="Cambria Math" panose="02040503050406030204" pitchFamily="18" charset="0"/>
                        </a:rPr>
                        <m:t>∈</m:t>
                      </m:r>
                      <m:r>
                        <a:rPr lang="en-US" i="1">
                          <a:latin typeface="Cambria Math" panose="02040503050406030204" pitchFamily="18" charset="0"/>
                        </a:rPr>
                        <m:t>𝑀</m:t>
                      </m:r>
                      <m:r>
                        <a:rPr lang="en-US" i="1">
                          <a:latin typeface="Cambria Math" panose="02040503050406030204" pitchFamily="18" charset="0"/>
                        </a:rPr>
                        <m:t>, </m:t>
                      </m:r>
                      <m:r>
                        <a:rPr lang="en-US" i="1">
                          <a:latin typeface="Cambria Math" panose="02040503050406030204" pitchFamily="18" charset="0"/>
                        </a:rPr>
                        <m:t>𝑜</m:t>
                      </m:r>
                      <m:r>
                        <a:rPr lang="en-US" i="1">
                          <a:latin typeface="Cambria Math" panose="02040503050406030204" pitchFamily="18" charset="0"/>
                        </a:rPr>
                        <m:t>∈</m:t>
                      </m:r>
                      <m:r>
                        <a:rPr lang="en-US" i="1">
                          <a:latin typeface="Cambria Math" panose="02040503050406030204" pitchFamily="18" charset="0"/>
                        </a:rPr>
                        <m:t>𝑂</m:t>
                      </m:r>
                    </m:oMath>
                  </m:oMathPara>
                </a14:m>
                <a:endParaRPr lang="en-US" i="1" dirty="0">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𝑤</m:t>
                          </m:r>
                        </m:e>
                        <m:sub>
                          <m:r>
                            <a:rPr lang="en-US" i="1">
                              <a:latin typeface="Cambria Math" panose="02040503050406030204" pitchFamily="18" charset="0"/>
                            </a:rPr>
                            <m:t>𝑖𝑘</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𝑍</m:t>
                          </m:r>
                        </m:e>
                        <m:sub>
                          <m:r>
                            <a:rPr lang="en-US" i="1">
                              <a:latin typeface="Cambria Math" panose="02040503050406030204" pitchFamily="18" charset="0"/>
                            </a:rPr>
                            <m:t>+</m:t>
                          </m:r>
                        </m:sub>
                      </m:sSub>
                      <m:r>
                        <a:rPr lang="en-US" i="1">
                          <a:latin typeface="Cambria Math" panose="02040503050406030204" pitchFamily="18" charset="0"/>
                        </a:rPr>
                        <m:t>    ∀ </m:t>
                      </m:r>
                      <m:r>
                        <a:rPr lang="en-US" i="1">
                          <a:latin typeface="Cambria Math" panose="02040503050406030204" pitchFamily="18" charset="0"/>
                        </a:rPr>
                        <m:t>𝑘</m:t>
                      </m:r>
                      <m:r>
                        <a:rPr lang="en-US" i="1">
                          <a:latin typeface="Cambria Math" panose="02040503050406030204" pitchFamily="18" charset="0"/>
                        </a:rPr>
                        <m:t>∈</m:t>
                      </m:r>
                      <m:r>
                        <a:rPr lang="en-US" i="1">
                          <a:latin typeface="Cambria Math" panose="02040503050406030204" pitchFamily="18" charset="0"/>
                        </a:rPr>
                        <m:t>𝐾</m:t>
                      </m:r>
                      <m:r>
                        <a:rPr lang="en-US" i="1">
                          <a:latin typeface="Cambria Math" panose="02040503050406030204" pitchFamily="18" charset="0"/>
                        </a:rPr>
                        <m:t>, </m:t>
                      </m:r>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𝑈</m:t>
                      </m:r>
                      <m:r>
                        <a:rPr lang="en-US" i="1">
                          <a:latin typeface="Cambria Math" panose="02040503050406030204" pitchFamily="18" charset="0"/>
                        </a:rPr>
                        <m:t> </m:t>
                      </m:r>
                    </m:oMath>
                  </m:oMathPara>
                </a14:m>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963" t="-1122"/>
                </a:stretch>
              </a:blipFill>
            </p:spPr>
            <p:txBody>
              <a:bodyPr/>
              <a:lstStyle/>
              <a:p>
                <a:r>
                  <a:rPr lang="en-US">
                    <a:noFill/>
                  </a:rPr>
                  <a:t> </a:t>
                </a:r>
              </a:p>
            </p:txBody>
          </p:sp>
        </mc:Fallback>
      </mc:AlternateContent>
      <p:sp>
        <p:nvSpPr>
          <p:cNvPr id="4" name="Date Placeholder 3"/>
          <p:cNvSpPr>
            <a:spLocks noGrp="1"/>
          </p:cNvSpPr>
          <p:nvPr>
            <p:ph type="dt" sz="half" idx="10"/>
          </p:nvPr>
        </p:nvSpPr>
        <p:spPr/>
        <p:txBody>
          <a:bodyPr/>
          <a:lstStyle/>
          <a:p>
            <a:fld id="{7708831E-F828-4253-86DE-E6649CC3BE38}" type="datetime4">
              <a:rPr lang="en-US" altLang="en-US" smtClean="0"/>
              <a:pPr/>
              <a:t>September 2, 2016</a:t>
            </a:fld>
            <a:endParaRPr lang="en-US" altLang="en-US"/>
          </a:p>
        </p:txBody>
      </p:sp>
      <p:sp>
        <p:nvSpPr>
          <p:cNvPr id="5" name="Slide Number Placeholder 4"/>
          <p:cNvSpPr>
            <a:spLocks noGrp="1"/>
          </p:cNvSpPr>
          <p:nvPr>
            <p:ph type="sldNum" sz="quarter" idx="11"/>
          </p:nvPr>
        </p:nvSpPr>
        <p:spPr/>
        <p:txBody>
          <a:bodyPr/>
          <a:lstStyle/>
          <a:p>
            <a:fld id="{EEE3E280-AA68-4E5B-9C5E-24BADCF7FC88}" type="slidenum">
              <a:rPr lang="en-US" altLang="en-US" smtClean="0"/>
              <a:pPr/>
              <a:t>36</a:t>
            </a:fld>
            <a:endParaRPr lang="en-US" altLang="en-US"/>
          </a:p>
        </p:txBody>
      </p:sp>
    </p:spTree>
    <p:extLst>
      <p:ext uri="{BB962C8B-B14F-4D97-AF65-F5344CB8AC3E}">
        <p14:creationId xmlns:p14="http://schemas.microsoft.com/office/powerpoint/2010/main" val="2360746073"/>
      </p:ext>
    </p:extLst>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2"/>
          <a:stretch>
            <a:fillRect/>
          </a:stretch>
        </p:blipFill>
        <p:spPr>
          <a:xfrm>
            <a:off x="457200" y="1673527"/>
            <a:ext cx="4005263" cy="3084469"/>
          </a:xfrm>
          <a:ln>
            <a:solidFill>
              <a:schemeClr val="tx1"/>
            </a:solidFill>
          </a:ln>
        </p:spPr>
      </p:pic>
      <p:pic>
        <p:nvPicPr>
          <p:cNvPr id="9" name="Content Placeholder 8"/>
          <p:cNvPicPr>
            <a:picLocks noGrp="1" noChangeAspect="1"/>
          </p:cNvPicPr>
          <p:nvPr>
            <p:ph idx="10"/>
          </p:nvPr>
        </p:nvPicPr>
        <p:blipFill>
          <a:blip r:embed="rId3"/>
          <a:stretch>
            <a:fillRect/>
          </a:stretch>
        </p:blipFill>
        <p:spPr>
          <a:xfrm>
            <a:off x="4691063" y="1672067"/>
            <a:ext cx="4005262" cy="3087389"/>
          </a:xfrm>
          <a:ln>
            <a:solidFill>
              <a:schemeClr val="tx1"/>
            </a:solidFill>
          </a:ln>
        </p:spPr>
      </p:pic>
      <p:sp>
        <p:nvSpPr>
          <p:cNvPr id="2" name="Title 1"/>
          <p:cNvSpPr>
            <a:spLocks noGrp="1"/>
          </p:cNvSpPr>
          <p:nvPr>
            <p:ph type="title"/>
          </p:nvPr>
        </p:nvSpPr>
        <p:spPr/>
        <p:txBody>
          <a:bodyPr/>
          <a:lstStyle/>
          <a:p>
            <a:r>
              <a:rPr lang="en-US" dirty="0"/>
              <a:t>Results</a:t>
            </a:r>
          </a:p>
        </p:txBody>
      </p:sp>
      <p:sp>
        <p:nvSpPr>
          <p:cNvPr id="4" name="Date Placeholder 3"/>
          <p:cNvSpPr>
            <a:spLocks noGrp="1"/>
          </p:cNvSpPr>
          <p:nvPr>
            <p:ph type="dt" sz="half" idx="11"/>
          </p:nvPr>
        </p:nvSpPr>
        <p:spPr/>
        <p:txBody>
          <a:bodyPr/>
          <a:lstStyle/>
          <a:p>
            <a:fld id="{7708831E-F828-4253-86DE-E6649CC3BE38}" type="datetime4">
              <a:rPr lang="en-US" altLang="en-US" smtClean="0"/>
              <a:pPr/>
              <a:t>September 2, 2016</a:t>
            </a:fld>
            <a:endParaRPr lang="en-US" altLang="en-US"/>
          </a:p>
        </p:txBody>
      </p:sp>
      <p:sp>
        <p:nvSpPr>
          <p:cNvPr id="5" name="Slide Number Placeholder 4"/>
          <p:cNvSpPr>
            <a:spLocks noGrp="1"/>
          </p:cNvSpPr>
          <p:nvPr>
            <p:ph type="sldNum" sz="quarter" idx="12"/>
          </p:nvPr>
        </p:nvSpPr>
        <p:spPr/>
        <p:txBody>
          <a:bodyPr/>
          <a:lstStyle/>
          <a:p>
            <a:fld id="{EEE3E280-AA68-4E5B-9C5E-24BADCF7FC88}" type="slidenum">
              <a:rPr lang="en-US" altLang="en-US" smtClean="0"/>
              <a:pPr/>
              <a:t>37</a:t>
            </a:fld>
            <a:endParaRPr lang="en-US" altLang="en-US"/>
          </a:p>
        </p:txBody>
      </p:sp>
      <p:sp>
        <p:nvSpPr>
          <p:cNvPr id="3" name="Rectangle 2"/>
          <p:cNvSpPr/>
          <p:nvPr/>
        </p:nvSpPr>
        <p:spPr>
          <a:xfrm>
            <a:off x="457200" y="4921616"/>
            <a:ext cx="7091044" cy="830997"/>
          </a:xfrm>
          <a:prstGeom prst="rect">
            <a:avLst/>
          </a:prstGeom>
        </p:spPr>
        <p:txBody>
          <a:bodyPr wrap="none">
            <a:spAutoFit/>
          </a:bodyPr>
          <a:lstStyle/>
          <a:p>
            <a:r>
              <a:rPr lang="en-US" sz="2400" dirty="0">
                <a:solidFill>
                  <a:srgbClr val="595959"/>
                </a:solidFill>
                <a:latin typeface="Calibri"/>
                <a:cs typeface="Calibri"/>
              </a:rPr>
              <a:t>Net revenue: $4.42 million VS $3.19 million</a:t>
            </a:r>
          </a:p>
          <a:p>
            <a:r>
              <a:rPr lang="en-US" sz="2400" dirty="0">
                <a:solidFill>
                  <a:srgbClr val="595959"/>
                </a:solidFill>
                <a:latin typeface="Calibri"/>
                <a:cs typeface="Calibri"/>
              </a:rPr>
              <a:t>Carbon reduction:166 </a:t>
            </a:r>
            <a:r>
              <a:rPr lang="en-US" sz="2400" dirty="0" err="1">
                <a:solidFill>
                  <a:srgbClr val="595959"/>
                </a:solidFill>
                <a:latin typeface="Calibri"/>
                <a:cs typeface="Calibri"/>
              </a:rPr>
              <a:t>kton</a:t>
            </a:r>
            <a:r>
              <a:rPr lang="en-US" sz="2400" dirty="0">
                <a:solidFill>
                  <a:srgbClr val="595959"/>
                </a:solidFill>
                <a:latin typeface="Calibri"/>
                <a:cs typeface="Calibri"/>
              </a:rPr>
              <a:t> CO</a:t>
            </a:r>
            <a:r>
              <a:rPr lang="en-US" sz="2400" baseline="-25000" dirty="0">
                <a:solidFill>
                  <a:srgbClr val="595959"/>
                </a:solidFill>
                <a:latin typeface="Calibri"/>
                <a:cs typeface="Calibri"/>
              </a:rPr>
              <a:t>2</a:t>
            </a:r>
            <a:r>
              <a:rPr lang="en-US" sz="2400" dirty="0">
                <a:solidFill>
                  <a:srgbClr val="595959"/>
                </a:solidFill>
                <a:latin typeface="Calibri"/>
                <a:cs typeface="Calibri"/>
              </a:rPr>
              <a:t>-eq VS 211 </a:t>
            </a:r>
            <a:r>
              <a:rPr lang="en-US" sz="2400" dirty="0" err="1">
                <a:solidFill>
                  <a:srgbClr val="595959"/>
                </a:solidFill>
                <a:latin typeface="Calibri"/>
                <a:cs typeface="Calibri"/>
              </a:rPr>
              <a:t>kton</a:t>
            </a:r>
            <a:r>
              <a:rPr lang="en-US" sz="2400" dirty="0">
                <a:solidFill>
                  <a:srgbClr val="595959"/>
                </a:solidFill>
                <a:latin typeface="Calibri"/>
                <a:cs typeface="Calibri"/>
              </a:rPr>
              <a:t> CO</a:t>
            </a:r>
            <a:r>
              <a:rPr lang="en-US" sz="2400" baseline="-25000" dirty="0">
                <a:solidFill>
                  <a:srgbClr val="595959"/>
                </a:solidFill>
                <a:latin typeface="Calibri"/>
                <a:cs typeface="Calibri"/>
              </a:rPr>
              <a:t>2</a:t>
            </a:r>
            <a:r>
              <a:rPr lang="en-US" sz="2400" dirty="0">
                <a:solidFill>
                  <a:srgbClr val="595959"/>
                </a:solidFill>
                <a:latin typeface="Calibri"/>
                <a:cs typeface="Calibri"/>
              </a:rPr>
              <a:t>-eq</a:t>
            </a:r>
          </a:p>
        </p:txBody>
      </p:sp>
      <mc:AlternateContent xmlns:mc="http://schemas.openxmlformats.org/markup-compatibility/2006" xmlns:a14="http://schemas.microsoft.com/office/drawing/2010/main">
        <mc:Choice Requires="a14">
          <p:sp>
            <p:nvSpPr>
              <p:cNvPr id="7" name="Rectangle 6"/>
              <p:cNvSpPr/>
              <p:nvPr/>
            </p:nvSpPr>
            <p:spPr>
              <a:xfrm>
                <a:off x="457200" y="1120026"/>
                <a:ext cx="3820598" cy="461665"/>
              </a:xfrm>
              <a:prstGeom prst="rect">
                <a:avLst/>
              </a:prstGeom>
            </p:spPr>
            <p:txBody>
              <a:bodyPr wrap="none">
                <a:spAutoFit/>
              </a:bodyPr>
              <a:lstStyle/>
              <a:p>
                <a:r>
                  <a:rPr lang="en-US" sz="2400" dirty="0">
                    <a:solidFill>
                      <a:srgbClr val="595959"/>
                    </a:solidFill>
                    <a:latin typeface="Calibri"/>
                  </a:rPr>
                  <a:t>Pure economic driven (</a:t>
                </a:r>
                <a14:m>
                  <m:oMath xmlns:m="http://schemas.openxmlformats.org/officeDocument/2006/math">
                    <m:sSub>
                      <m:sSubPr>
                        <m:ctrlPr>
                          <a:rPr lang="en-US" sz="2400" i="1">
                            <a:solidFill>
                              <a:srgbClr val="595959"/>
                            </a:solidFill>
                            <a:latin typeface="Cambria Math" panose="02040503050406030204" pitchFamily="18" charset="0"/>
                            <a:cs typeface="Calibri"/>
                          </a:rPr>
                        </m:ctrlPr>
                      </m:sSubPr>
                      <m:e>
                        <m:r>
                          <a:rPr lang="en-US" sz="2400">
                            <a:solidFill>
                              <a:srgbClr val="595959"/>
                            </a:solidFill>
                            <a:latin typeface="Cambria Math" panose="02040503050406030204" pitchFamily="18" charset="0"/>
                            <a:cs typeface="Calibri"/>
                          </a:rPr>
                          <m:t>𝜆</m:t>
                        </m:r>
                      </m:e>
                      <m:sub>
                        <m:r>
                          <a:rPr lang="en-US" sz="2400">
                            <a:solidFill>
                              <a:srgbClr val="595959"/>
                            </a:solidFill>
                            <a:latin typeface="Cambria Math" panose="02040503050406030204" pitchFamily="18" charset="0"/>
                            <a:cs typeface="Calibri"/>
                          </a:rPr>
                          <m:t>𝑒</m:t>
                        </m:r>
                      </m:sub>
                    </m:sSub>
                  </m:oMath>
                </a14:m>
                <a:r>
                  <a:rPr lang="en-US" sz="2400" dirty="0"/>
                  <a:t>=0)</a:t>
                </a:r>
              </a:p>
            </p:txBody>
          </p:sp>
        </mc:Choice>
        <mc:Fallback xmlns="">
          <p:sp>
            <p:nvSpPr>
              <p:cNvPr id="7" name="Rectangle 6"/>
              <p:cNvSpPr>
                <a:spLocks noRot="1" noChangeAspect="1" noMove="1" noResize="1" noEditPoints="1" noAdjustHandles="1" noChangeArrowheads="1" noChangeShapeType="1" noTextEdit="1"/>
              </p:cNvSpPr>
              <p:nvPr/>
            </p:nvSpPr>
            <p:spPr>
              <a:xfrm>
                <a:off x="457200" y="1120026"/>
                <a:ext cx="3820598" cy="461665"/>
              </a:xfrm>
              <a:prstGeom prst="rect">
                <a:avLst/>
              </a:prstGeom>
              <a:blipFill>
                <a:blip r:embed="rId4"/>
                <a:stretch>
                  <a:fillRect l="-2392" t="-12000" r="-1435" b="-30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4691063" y="1118158"/>
                <a:ext cx="4215769" cy="461665"/>
              </a:xfrm>
              <a:prstGeom prst="rect">
                <a:avLst/>
              </a:prstGeom>
            </p:spPr>
            <p:txBody>
              <a:bodyPr wrap="none">
                <a:spAutoFit/>
              </a:bodyPr>
              <a:lstStyle/>
              <a:p>
                <a:r>
                  <a:rPr lang="en-US" sz="2400" dirty="0">
                    <a:solidFill>
                      <a:srgbClr val="595959"/>
                    </a:solidFill>
                    <a:latin typeface="Calibri"/>
                  </a:rPr>
                  <a:t>Pure environment driven (</a:t>
                </a:r>
                <a14:m>
                  <m:oMath xmlns:m="http://schemas.openxmlformats.org/officeDocument/2006/math">
                    <m:sSub>
                      <m:sSubPr>
                        <m:ctrlPr>
                          <a:rPr lang="en-US" sz="2400" i="1">
                            <a:solidFill>
                              <a:srgbClr val="595959"/>
                            </a:solidFill>
                            <a:latin typeface="Cambria Math" panose="02040503050406030204" pitchFamily="18" charset="0"/>
                            <a:cs typeface="Calibri"/>
                          </a:rPr>
                        </m:ctrlPr>
                      </m:sSubPr>
                      <m:e>
                        <m:r>
                          <a:rPr lang="en-US" sz="2400">
                            <a:solidFill>
                              <a:srgbClr val="595959"/>
                            </a:solidFill>
                            <a:latin typeface="Cambria Math" panose="02040503050406030204" pitchFamily="18" charset="0"/>
                            <a:cs typeface="Calibri"/>
                          </a:rPr>
                          <m:t>𝜆</m:t>
                        </m:r>
                      </m:e>
                      <m:sub>
                        <m:r>
                          <a:rPr lang="en-US" sz="2400">
                            <a:solidFill>
                              <a:srgbClr val="595959"/>
                            </a:solidFill>
                            <a:latin typeface="Cambria Math" panose="02040503050406030204" pitchFamily="18" charset="0"/>
                            <a:cs typeface="Calibri"/>
                          </a:rPr>
                          <m:t>𝑒</m:t>
                        </m:r>
                      </m:sub>
                    </m:sSub>
                  </m:oMath>
                </a14:m>
                <a:r>
                  <a:rPr lang="en-US" sz="2400" dirty="0"/>
                  <a:t>=1)</a:t>
                </a:r>
              </a:p>
            </p:txBody>
          </p:sp>
        </mc:Choice>
        <mc:Fallback xmlns="">
          <p:sp>
            <p:nvSpPr>
              <p:cNvPr id="10" name="Rectangle 9"/>
              <p:cNvSpPr>
                <a:spLocks noRot="1" noChangeAspect="1" noMove="1" noResize="1" noEditPoints="1" noAdjustHandles="1" noChangeArrowheads="1" noChangeShapeType="1" noTextEdit="1"/>
              </p:cNvSpPr>
              <p:nvPr/>
            </p:nvSpPr>
            <p:spPr>
              <a:xfrm>
                <a:off x="4691063" y="1118158"/>
                <a:ext cx="4215769" cy="461665"/>
              </a:xfrm>
              <a:prstGeom prst="rect">
                <a:avLst/>
              </a:prstGeom>
              <a:blipFill>
                <a:blip r:embed="rId5"/>
                <a:stretch>
                  <a:fillRect l="-2315" t="-11842" r="-1302" b="-28947"/>
                </a:stretch>
              </a:blipFill>
            </p:spPr>
            <p:txBody>
              <a:bodyPr/>
              <a:lstStyle/>
              <a:p>
                <a:r>
                  <a:rPr lang="en-US">
                    <a:noFill/>
                  </a:rPr>
                  <a:t> </a:t>
                </a:r>
              </a:p>
            </p:txBody>
          </p:sp>
        </mc:Fallback>
      </mc:AlternateContent>
    </p:spTree>
    <p:extLst>
      <p:ext uri="{BB962C8B-B14F-4D97-AF65-F5344CB8AC3E}">
        <p14:creationId xmlns:p14="http://schemas.microsoft.com/office/powerpoint/2010/main" val="777683067"/>
      </p:ext>
    </p:extLst>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Harvest Decisions in Different Scenarios</a:t>
            </a:r>
          </a:p>
        </p:txBody>
      </p:sp>
      <p:pic>
        <p:nvPicPr>
          <p:cNvPr id="6" name="Content Placeholder 5"/>
          <p:cNvPicPr>
            <a:picLocks noGrp="1" noChangeAspect="1"/>
          </p:cNvPicPr>
          <p:nvPr>
            <p:ph idx="1"/>
          </p:nvPr>
        </p:nvPicPr>
        <p:blipFill>
          <a:blip r:embed="rId2"/>
          <a:stretch>
            <a:fillRect/>
          </a:stretch>
        </p:blipFill>
        <p:spPr>
          <a:xfrm>
            <a:off x="1754659" y="1371600"/>
            <a:ext cx="5634681" cy="4343400"/>
          </a:xfrm>
          <a:ln>
            <a:solidFill>
              <a:schemeClr val="tx1"/>
            </a:solidFill>
          </a:ln>
        </p:spPr>
      </p:pic>
      <p:sp>
        <p:nvSpPr>
          <p:cNvPr id="4" name="Date Placeholder 3"/>
          <p:cNvSpPr>
            <a:spLocks noGrp="1"/>
          </p:cNvSpPr>
          <p:nvPr>
            <p:ph type="dt" sz="half" idx="10"/>
          </p:nvPr>
        </p:nvSpPr>
        <p:spPr/>
        <p:txBody>
          <a:bodyPr/>
          <a:lstStyle/>
          <a:p>
            <a:fld id="{7708831E-F828-4253-86DE-E6649CC3BE38}" type="datetime4">
              <a:rPr lang="en-US" altLang="en-US" smtClean="0"/>
              <a:pPr/>
              <a:t>September 2, 2016</a:t>
            </a:fld>
            <a:endParaRPr lang="en-US" altLang="en-US"/>
          </a:p>
        </p:txBody>
      </p:sp>
      <p:sp>
        <p:nvSpPr>
          <p:cNvPr id="5" name="Slide Number Placeholder 4"/>
          <p:cNvSpPr>
            <a:spLocks noGrp="1"/>
          </p:cNvSpPr>
          <p:nvPr>
            <p:ph type="sldNum" sz="quarter" idx="11"/>
          </p:nvPr>
        </p:nvSpPr>
        <p:spPr/>
        <p:txBody>
          <a:bodyPr/>
          <a:lstStyle/>
          <a:p>
            <a:fld id="{EEE3E280-AA68-4E5B-9C5E-24BADCF7FC88}" type="slidenum">
              <a:rPr lang="en-US" altLang="en-US" smtClean="0"/>
              <a:pPr/>
              <a:t>38</a:t>
            </a:fld>
            <a:endParaRPr lang="en-US" altLang="en-US"/>
          </a:p>
        </p:txBody>
      </p:sp>
    </p:spTree>
    <p:extLst>
      <p:ext uri="{BB962C8B-B14F-4D97-AF65-F5344CB8AC3E}">
        <p14:creationId xmlns:p14="http://schemas.microsoft.com/office/powerpoint/2010/main" val="138518402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2"/>
          <a:stretch>
            <a:fillRect/>
          </a:stretch>
        </p:blipFill>
        <p:spPr>
          <a:xfrm>
            <a:off x="1205189" y="1458600"/>
            <a:ext cx="1828800" cy="2438400"/>
          </a:xfrm>
        </p:spPr>
      </p:pic>
      <p:pic>
        <p:nvPicPr>
          <p:cNvPr id="3" name="Picture Placeholder 2"/>
          <p:cNvPicPr>
            <a:picLocks noGrp="1" noChangeAspect="1"/>
          </p:cNvPicPr>
          <p:nvPr>
            <p:ph idx="10"/>
          </p:nvPr>
        </p:nvPicPr>
        <p:blipFill>
          <a:blip r:embed="rId3"/>
          <a:stretch>
            <a:fillRect/>
          </a:stretch>
        </p:blipFill>
        <p:spPr>
          <a:xfrm>
            <a:off x="4183912" y="1522934"/>
            <a:ext cx="4005262" cy="2309732"/>
          </a:xfrm>
        </p:spPr>
      </p:pic>
      <p:sp>
        <p:nvSpPr>
          <p:cNvPr id="6" name="Title 5"/>
          <p:cNvSpPr>
            <a:spLocks noGrp="1"/>
          </p:cNvSpPr>
          <p:nvPr>
            <p:ph type="title"/>
          </p:nvPr>
        </p:nvSpPr>
        <p:spPr/>
        <p:txBody>
          <a:bodyPr/>
          <a:lstStyle/>
          <a:p>
            <a:r>
              <a:rPr lang="en-US" dirty="0"/>
              <a:t>Mountain Pine Beetle Infestation</a:t>
            </a:r>
          </a:p>
        </p:txBody>
      </p:sp>
      <p:sp>
        <p:nvSpPr>
          <p:cNvPr id="4" name="Date Placeholder 3"/>
          <p:cNvSpPr>
            <a:spLocks noGrp="1"/>
          </p:cNvSpPr>
          <p:nvPr>
            <p:ph type="dt" sz="half" idx="11"/>
          </p:nvPr>
        </p:nvSpPr>
        <p:spPr/>
        <p:txBody>
          <a:bodyPr/>
          <a:lstStyle/>
          <a:p>
            <a:fld id="{7708831E-F828-4253-86DE-E6649CC3BE38}" type="datetime4">
              <a:rPr lang="en-US" altLang="en-US" smtClean="0"/>
              <a:pPr/>
              <a:t>September 2, 2016</a:t>
            </a:fld>
            <a:endParaRPr lang="en-US" altLang="en-US"/>
          </a:p>
        </p:txBody>
      </p:sp>
      <p:sp>
        <p:nvSpPr>
          <p:cNvPr id="5" name="Slide Number Placeholder 4"/>
          <p:cNvSpPr>
            <a:spLocks noGrp="1"/>
          </p:cNvSpPr>
          <p:nvPr>
            <p:ph type="sldNum" sz="quarter" idx="12"/>
          </p:nvPr>
        </p:nvSpPr>
        <p:spPr/>
        <p:txBody>
          <a:bodyPr/>
          <a:lstStyle/>
          <a:p>
            <a:fld id="{EEE3E280-AA68-4E5B-9C5E-24BADCF7FC88}" type="slidenum">
              <a:rPr lang="en-US" altLang="en-US" smtClean="0"/>
              <a:pPr/>
              <a:t>3</a:t>
            </a:fld>
            <a:endParaRPr lang="en-US" altLang="en-US"/>
          </a:p>
        </p:txBody>
      </p:sp>
      <p:sp>
        <p:nvSpPr>
          <p:cNvPr id="9" name="TextBox 8"/>
          <p:cNvSpPr txBox="1"/>
          <p:nvPr/>
        </p:nvSpPr>
        <p:spPr>
          <a:xfrm>
            <a:off x="4098851" y="3886757"/>
            <a:ext cx="3971259" cy="276999"/>
          </a:xfrm>
          <a:prstGeom prst="rect">
            <a:avLst/>
          </a:prstGeom>
          <a:noFill/>
        </p:spPr>
        <p:txBody>
          <a:bodyPr wrap="square" rtlCol="0">
            <a:spAutoFit/>
          </a:bodyPr>
          <a:lstStyle/>
          <a:p>
            <a:r>
              <a:rPr lang="en-US" sz="1200" dirty="0"/>
              <a:t>https://</a:t>
            </a:r>
            <a:r>
              <a:rPr lang="en-US" sz="1000" dirty="0"/>
              <a:t>commons.wikimedia.org/w/index.php?curid=5704315</a:t>
            </a:r>
            <a:endParaRPr lang="en-US" sz="1200" dirty="0"/>
          </a:p>
        </p:txBody>
      </p:sp>
      <p:sp>
        <p:nvSpPr>
          <p:cNvPr id="2" name="Rectangle 1"/>
          <p:cNvSpPr/>
          <p:nvPr/>
        </p:nvSpPr>
        <p:spPr>
          <a:xfrm>
            <a:off x="1075582" y="4548693"/>
            <a:ext cx="7356038" cy="923330"/>
          </a:xfrm>
          <a:prstGeom prst="rect">
            <a:avLst/>
          </a:prstGeom>
        </p:spPr>
        <p:txBody>
          <a:bodyPr wrap="square">
            <a:spAutoFit/>
          </a:bodyPr>
          <a:lstStyle/>
          <a:p>
            <a:r>
              <a:rPr lang="en-US" dirty="0"/>
              <a:t>Between 1996 and 2013, 1.38 million of Colorado’s 9.87 million hectares of forestland were infested (Colorado Forest Health Report 2015)</a:t>
            </a:r>
          </a:p>
        </p:txBody>
      </p:sp>
      <p:sp>
        <p:nvSpPr>
          <p:cNvPr id="10" name="Rectangle 9"/>
          <p:cNvSpPr/>
          <p:nvPr/>
        </p:nvSpPr>
        <p:spPr>
          <a:xfrm>
            <a:off x="1095154" y="3980716"/>
            <a:ext cx="2434855" cy="400110"/>
          </a:xfrm>
          <a:prstGeom prst="rect">
            <a:avLst/>
          </a:prstGeom>
        </p:spPr>
        <p:txBody>
          <a:bodyPr wrap="square">
            <a:spAutoFit/>
          </a:bodyPr>
          <a:lstStyle/>
          <a:p>
            <a:r>
              <a:rPr lang="pl-PL" sz="1000" dirty="0"/>
              <a:t>https://commons.wikimedia.org/w/index.php?curid=3527351</a:t>
            </a:r>
            <a:endParaRPr lang="en-US" sz="1000" dirty="0"/>
          </a:p>
        </p:txBody>
      </p:sp>
    </p:spTree>
    <p:extLst>
      <p:ext uri="{BB962C8B-B14F-4D97-AF65-F5344CB8AC3E}">
        <p14:creationId xmlns:p14="http://schemas.microsoft.com/office/powerpoint/2010/main" val="2396147110"/>
      </p:ext>
    </p:extLst>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p:cNvPicPr>
            <a:picLocks noGrp="1" noChangeAspect="1"/>
          </p:cNvPicPr>
          <p:nvPr>
            <p:ph idx="1"/>
          </p:nvPr>
        </p:nvPicPr>
        <p:blipFill>
          <a:blip r:embed="rId2"/>
          <a:stretch>
            <a:fillRect/>
          </a:stretch>
        </p:blipFill>
        <p:spPr>
          <a:xfrm>
            <a:off x="457200" y="1242052"/>
            <a:ext cx="4005263" cy="2407418"/>
          </a:xfrm>
          <a:ln>
            <a:solidFill>
              <a:schemeClr val="tx1"/>
            </a:solidFill>
          </a:ln>
        </p:spPr>
      </p:pic>
      <p:pic>
        <p:nvPicPr>
          <p:cNvPr id="13" name="Content Placeholder 12"/>
          <p:cNvPicPr>
            <a:picLocks noGrp="1" noChangeAspect="1"/>
          </p:cNvPicPr>
          <p:nvPr>
            <p:ph idx="10"/>
          </p:nvPr>
        </p:nvPicPr>
        <p:blipFill>
          <a:blip r:embed="rId3"/>
          <a:stretch>
            <a:fillRect/>
          </a:stretch>
        </p:blipFill>
        <p:spPr>
          <a:xfrm>
            <a:off x="4691063" y="1242052"/>
            <a:ext cx="4005262" cy="2407418"/>
          </a:xfrm>
          <a:ln>
            <a:solidFill>
              <a:schemeClr val="tx1"/>
            </a:solidFill>
          </a:ln>
        </p:spPr>
      </p:pic>
      <p:sp>
        <p:nvSpPr>
          <p:cNvPr id="11" name="Title 10"/>
          <p:cNvSpPr>
            <a:spLocks noGrp="1"/>
          </p:cNvSpPr>
          <p:nvPr>
            <p:ph type="title"/>
          </p:nvPr>
        </p:nvSpPr>
        <p:spPr/>
        <p:txBody>
          <a:bodyPr/>
          <a:lstStyle/>
          <a:p>
            <a:r>
              <a:rPr lang="en-US" dirty="0"/>
              <a:t>Harvest and Production</a:t>
            </a:r>
          </a:p>
        </p:txBody>
      </p:sp>
      <p:sp>
        <p:nvSpPr>
          <p:cNvPr id="4" name="Date Placeholder 3"/>
          <p:cNvSpPr>
            <a:spLocks noGrp="1"/>
          </p:cNvSpPr>
          <p:nvPr>
            <p:ph type="dt" sz="half" idx="11"/>
          </p:nvPr>
        </p:nvSpPr>
        <p:spPr/>
        <p:txBody>
          <a:bodyPr/>
          <a:lstStyle/>
          <a:p>
            <a:fld id="{7708831E-F828-4253-86DE-E6649CC3BE38}" type="datetime4">
              <a:rPr lang="en-US" altLang="en-US" smtClean="0"/>
              <a:pPr/>
              <a:t>September 2, 2016</a:t>
            </a:fld>
            <a:endParaRPr lang="en-US" altLang="en-US"/>
          </a:p>
        </p:txBody>
      </p:sp>
      <p:sp>
        <p:nvSpPr>
          <p:cNvPr id="5" name="Slide Number Placeholder 4"/>
          <p:cNvSpPr>
            <a:spLocks noGrp="1"/>
          </p:cNvSpPr>
          <p:nvPr>
            <p:ph type="sldNum" sz="quarter" idx="12"/>
          </p:nvPr>
        </p:nvSpPr>
        <p:spPr/>
        <p:txBody>
          <a:bodyPr/>
          <a:lstStyle/>
          <a:p>
            <a:fld id="{EEE3E280-AA68-4E5B-9C5E-24BADCF7FC88}" type="slidenum">
              <a:rPr lang="en-US" altLang="en-US" smtClean="0"/>
              <a:pPr/>
              <a:t>39</a:t>
            </a:fld>
            <a:endParaRPr lang="en-US" altLang="en-US"/>
          </a:p>
        </p:txBody>
      </p:sp>
      <mc:AlternateContent xmlns:mc="http://schemas.openxmlformats.org/markup-compatibility/2006" xmlns:a14="http://schemas.microsoft.com/office/drawing/2010/main">
        <mc:Choice Requires="a14">
          <p:sp>
            <p:nvSpPr>
              <p:cNvPr id="3" name="Rectangle 2"/>
              <p:cNvSpPr/>
              <p:nvPr/>
            </p:nvSpPr>
            <p:spPr>
              <a:xfrm>
                <a:off x="457200" y="3830445"/>
                <a:ext cx="7963786" cy="1938992"/>
              </a:xfrm>
              <a:prstGeom prst="rect">
                <a:avLst/>
              </a:prstGeom>
            </p:spPr>
            <p:txBody>
              <a:bodyPr wrap="square">
                <a:spAutoFit/>
              </a:bodyPr>
              <a:lstStyle/>
              <a:p>
                <a:r>
                  <a:rPr lang="en-US" sz="2400" dirty="0">
                    <a:solidFill>
                      <a:srgbClr val="595959"/>
                    </a:solidFill>
                    <a:latin typeface="Calibri"/>
                    <a:cs typeface="Calibri"/>
                  </a:rPr>
                  <a:t>As the focus of the objective moves towards the environmental aspect (i.e., </a:t>
                </a:r>
                <a14:m>
                  <m:oMath xmlns:m="http://schemas.openxmlformats.org/officeDocument/2006/math">
                    <m:sSub>
                      <m:sSubPr>
                        <m:ctrlPr>
                          <a:rPr lang="en-US" sz="2400" i="1">
                            <a:solidFill>
                              <a:srgbClr val="595959"/>
                            </a:solidFill>
                            <a:latin typeface="Cambria Math" panose="02040503050406030204" pitchFamily="18" charset="0"/>
                            <a:cs typeface="Calibri"/>
                          </a:rPr>
                        </m:ctrlPr>
                      </m:sSubPr>
                      <m:e>
                        <m:r>
                          <a:rPr lang="en-US" sz="2400">
                            <a:solidFill>
                              <a:srgbClr val="595959"/>
                            </a:solidFill>
                            <a:latin typeface="Cambria Math" panose="02040503050406030204" pitchFamily="18" charset="0"/>
                            <a:cs typeface="Calibri"/>
                          </a:rPr>
                          <m:t>𝜆</m:t>
                        </m:r>
                      </m:e>
                      <m:sub>
                        <m:r>
                          <a:rPr lang="en-US" sz="2400">
                            <a:solidFill>
                              <a:srgbClr val="595959"/>
                            </a:solidFill>
                            <a:latin typeface="Cambria Math" panose="02040503050406030204" pitchFamily="18" charset="0"/>
                            <a:cs typeface="Calibri"/>
                          </a:rPr>
                          <m:t>𝑒</m:t>
                        </m:r>
                      </m:sub>
                    </m:sSub>
                  </m:oMath>
                </a14:m>
                <a:r>
                  <a:rPr lang="en-US" sz="2400" dirty="0">
                    <a:solidFill>
                      <a:srgbClr val="595959"/>
                    </a:solidFill>
                    <a:latin typeface="Calibri"/>
                    <a:cs typeface="Calibri"/>
                  </a:rPr>
                  <a:t> increases)</a:t>
                </a:r>
              </a:p>
              <a:p>
                <a:pPr marL="285750" indent="-285750">
                  <a:buFont typeface="Arial" panose="020B0604020202020204" pitchFamily="34" charset="0"/>
                  <a:buChar char="•"/>
                </a:pPr>
                <a:r>
                  <a:rPr lang="en-US" sz="2400" dirty="0">
                    <a:solidFill>
                      <a:srgbClr val="595959"/>
                    </a:solidFill>
                    <a:latin typeface="Calibri"/>
                    <a:cs typeface="Calibri"/>
                  </a:rPr>
                  <a:t>more units are harvested and the whole-tree harvesting system gains preference</a:t>
                </a:r>
              </a:p>
              <a:p>
                <a:pPr marL="285750" indent="-285750">
                  <a:buFont typeface="Arial" panose="020B0604020202020204" pitchFamily="34" charset="0"/>
                  <a:buChar char="•"/>
                </a:pPr>
                <a:r>
                  <a:rPr lang="en-US" sz="2400" dirty="0">
                    <a:solidFill>
                      <a:srgbClr val="595959"/>
                    </a:solidFill>
                    <a:latin typeface="Calibri"/>
                    <a:cs typeface="Calibri"/>
                  </a:rPr>
                  <a:t>more lumber and bioenergy products are produced</a:t>
                </a:r>
              </a:p>
            </p:txBody>
          </p:sp>
        </mc:Choice>
        <mc:Fallback xmlns="">
          <p:sp>
            <p:nvSpPr>
              <p:cNvPr id="3" name="Rectangle 2"/>
              <p:cNvSpPr>
                <a:spLocks noRot="1" noChangeAspect="1" noMove="1" noResize="1" noEditPoints="1" noAdjustHandles="1" noChangeArrowheads="1" noChangeShapeType="1" noTextEdit="1"/>
              </p:cNvSpPr>
              <p:nvPr/>
            </p:nvSpPr>
            <p:spPr>
              <a:xfrm>
                <a:off x="457200" y="3830445"/>
                <a:ext cx="7963786" cy="1938992"/>
              </a:xfrm>
              <a:prstGeom prst="rect">
                <a:avLst/>
              </a:prstGeom>
              <a:blipFill>
                <a:blip r:embed="rId4"/>
                <a:stretch>
                  <a:fillRect l="-1149" t="-2516" b="-6289"/>
                </a:stretch>
              </a:blipFill>
            </p:spPr>
            <p:txBody>
              <a:bodyPr/>
              <a:lstStyle/>
              <a:p>
                <a:r>
                  <a:rPr lang="en-US">
                    <a:noFill/>
                  </a:rPr>
                  <a:t> </a:t>
                </a:r>
              </a:p>
            </p:txBody>
          </p:sp>
        </mc:Fallback>
      </mc:AlternateContent>
    </p:spTree>
    <p:extLst>
      <p:ext uri="{BB962C8B-B14F-4D97-AF65-F5344CB8AC3E}">
        <p14:creationId xmlns:p14="http://schemas.microsoft.com/office/powerpoint/2010/main" val="55140778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Changing Objectives</a:t>
            </a:r>
          </a:p>
        </p:txBody>
      </p:sp>
      <p:pic>
        <p:nvPicPr>
          <p:cNvPr id="6" name="Content Placeholder 5"/>
          <p:cNvPicPr>
            <a:picLocks noGrp="1" noChangeAspect="1"/>
          </p:cNvPicPr>
          <p:nvPr>
            <p:ph idx="1"/>
          </p:nvPr>
        </p:nvPicPr>
        <p:blipFill>
          <a:blip r:embed="rId2"/>
          <a:stretch>
            <a:fillRect/>
          </a:stretch>
        </p:blipFill>
        <p:spPr>
          <a:xfrm>
            <a:off x="1548882" y="1469567"/>
            <a:ext cx="5599210" cy="3334444"/>
          </a:xfrm>
          <a:ln>
            <a:solidFill>
              <a:schemeClr val="tx1"/>
            </a:solidFill>
          </a:ln>
        </p:spPr>
      </p:pic>
      <p:sp>
        <p:nvSpPr>
          <p:cNvPr id="4" name="Date Placeholder 3"/>
          <p:cNvSpPr>
            <a:spLocks noGrp="1"/>
          </p:cNvSpPr>
          <p:nvPr>
            <p:ph type="dt" sz="half" idx="10"/>
          </p:nvPr>
        </p:nvSpPr>
        <p:spPr/>
        <p:txBody>
          <a:bodyPr/>
          <a:lstStyle/>
          <a:p>
            <a:fld id="{7BACCDB9-585D-49A7-A56E-26BCF0182FE0}" type="datetime4">
              <a:rPr lang="en-US" altLang="en-US" smtClean="0"/>
              <a:pPr/>
              <a:t>September 2, 2016</a:t>
            </a:fld>
            <a:endParaRPr lang="en-US" altLang="en-US"/>
          </a:p>
        </p:txBody>
      </p:sp>
      <p:sp>
        <p:nvSpPr>
          <p:cNvPr id="5" name="Slide Number Placeholder 4"/>
          <p:cNvSpPr>
            <a:spLocks noGrp="1"/>
          </p:cNvSpPr>
          <p:nvPr>
            <p:ph type="sldNum" sz="quarter" idx="11"/>
          </p:nvPr>
        </p:nvSpPr>
        <p:spPr/>
        <p:txBody>
          <a:bodyPr/>
          <a:lstStyle/>
          <a:p>
            <a:fld id="{17880796-61F1-4A37-9579-536F55724145}" type="slidenum">
              <a:rPr lang="en-US" altLang="en-US" smtClean="0"/>
              <a:pPr/>
              <a:t>40</a:t>
            </a:fld>
            <a:endParaRPr lang="en-US" altLang="en-US"/>
          </a:p>
        </p:txBody>
      </p:sp>
      <p:sp>
        <p:nvSpPr>
          <p:cNvPr id="7" name="Rectangle 6"/>
          <p:cNvSpPr/>
          <p:nvPr/>
        </p:nvSpPr>
        <p:spPr>
          <a:xfrm>
            <a:off x="1548882" y="4984986"/>
            <a:ext cx="5647700" cy="646331"/>
          </a:xfrm>
          <a:prstGeom prst="rect">
            <a:avLst/>
          </a:prstGeom>
        </p:spPr>
        <p:txBody>
          <a:bodyPr wrap="none">
            <a:spAutoFit/>
          </a:bodyPr>
          <a:lstStyle/>
          <a:p>
            <a:r>
              <a:rPr lang="en-US" dirty="0"/>
              <a:t>27.8 percent reduction in net revenues</a:t>
            </a:r>
          </a:p>
          <a:p>
            <a:r>
              <a:rPr lang="en-US" dirty="0"/>
              <a:t>27.1 percent increase  in amount of carbon reduction </a:t>
            </a:r>
          </a:p>
        </p:txBody>
      </p:sp>
    </p:spTree>
    <p:extLst>
      <p:ext uri="{BB962C8B-B14F-4D97-AF65-F5344CB8AC3E}">
        <p14:creationId xmlns:p14="http://schemas.microsoft.com/office/powerpoint/2010/main" val="22725030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Pareto Curve </a:t>
            </a:r>
          </a:p>
        </p:txBody>
      </p:sp>
      <p:pic>
        <p:nvPicPr>
          <p:cNvPr id="6" name="Content Placeholder 5"/>
          <p:cNvPicPr>
            <a:picLocks noGrp="1" noChangeAspect="1"/>
          </p:cNvPicPr>
          <p:nvPr>
            <p:ph idx="1"/>
          </p:nvPr>
        </p:nvPicPr>
        <p:blipFill>
          <a:blip r:embed="rId2"/>
          <a:stretch>
            <a:fillRect/>
          </a:stretch>
        </p:blipFill>
        <p:spPr>
          <a:xfrm>
            <a:off x="1802076" y="1441108"/>
            <a:ext cx="5545021" cy="3332912"/>
          </a:xfrm>
          <a:solidFill>
            <a:schemeClr val="accent2"/>
          </a:solidFill>
          <a:ln>
            <a:solidFill>
              <a:schemeClr val="tx1"/>
            </a:solidFill>
          </a:ln>
        </p:spPr>
      </p:pic>
      <p:sp>
        <p:nvSpPr>
          <p:cNvPr id="4" name="Date Placeholder 3"/>
          <p:cNvSpPr>
            <a:spLocks noGrp="1"/>
          </p:cNvSpPr>
          <p:nvPr>
            <p:ph type="dt" sz="half" idx="10"/>
          </p:nvPr>
        </p:nvSpPr>
        <p:spPr/>
        <p:txBody>
          <a:bodyPr/>
          <a:lstStyle/>
          <a:p>
            <a:fld id="{7BACCDB9-585D-49A7-A56E-26BCF0182FE0}" type="datetime4">
              <a:rPr lang="en-US" altLang="en-US" smtClean="0"/>
              <a:pPr/>
              <a:t>September 2, 2016</a:t>
            </a:fld>
            <a:endParaRPr lang="en-US" altLang="en-US"/>
          </a:p>
        </p:txBody>
      </p:sp>
      <p:sp>
        <p:nvSpPr>
          <p:cNvPr id="5" name="Slide Number Placeholder 4"/>
          <p:cNvSpPr>
            <a:spLocks noGrp="1"/>
          </p:cNvSpPr>
          <p:nvPr>
            <p:ph type="sldNum" sz="quarter" idx="11"/>
          </p:nvPr>
        </p:nvSpPr>
        <p:spPr/>
        <p:txBody>
          <a:bodyPr/>
          <a:lstStyle/>
          <a:p>
            <a:fld id="{17880796-61F1-4A37-9579-536F55724145}" type="slidenum">
              <a:rPr lang="en-US" altLang="en-US" smtClean="0"/>
              <a:pPr/>
              <a:t>41</a:t>
            </a:fld>
            <a:endParaRPr lang="en-US" altLang="en-US"/>
          </a:p>
        </p:txBody>
      </p:sp>
    </p:spTree>
    <p:extLst>
      <p:ext uri="{BB962C8B-B14F-4D97-AF65-F5344CB8AC3E}">
        <p14:creationId xmlns:p14="http://schemas.microsoft.com/office/powerpoint/2010/main" val="404143728"/>
      </p:ext>
    </p:extLst>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t>Trade-offs between Objectives</a:t>
            </a:r>
          </a:p>
        </p:txBody>
      </p:sp>
      <mc:AlternateContent xmlns:mc="http://schemas.openxmlformats.org/markup-compatibility/2006" xmlns:a14="http://schemas.microsoft.com/office/drawing/2010/main">
        <mc:Choice Requires="a14">
          <p:sp>
            <p:nvSpPr>
              <p:cNvPr id="11" name="Content Placeholder 10"/>
              <p:cNvSpPr>
                <a:spLocks noGrp="1"/>
              </p:cNvSpPr>
              <p:nvPr>
                <p:ph idx="1"/>
              </p:nvPr>
            </p:nvSpPr>
            <p:spPr/>
            <p:txBody>
              <a:bodyPr/>
              <a:lstStyle/>
              <a:p>
                <a:r>
                  <a:rPr lang="en-US" dirty="0"/>
                  <a:t>When the objective switches from being fully “economic” to fully “environmental”, the marginal loss in economic objective trades for the marginal gain in environmental objective</a:t>
                </a:r>
              </a:p>
              <a:p>
                <a:r>
                  <a:rPr lang="en-US" dirty="0"/>
                  <a:t>Changes in marginal rate are inconstant across the range of objective weights</a:t>
                </a:r>
              </a:p>
              <a:p>
                <a:r>
                  <a:rPr lang="en-US" dirty="0"/>
                  <a:t>When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𝜆</m:t>
                        </m:r>
                      </m:e>
                      <m:sub>
                        <m:r>
                          <a:rPr lang="en-US" i="1">
                            <a:latin typeface="Cambria Math" panose="02040503050406030204" pitchFamily="18" charset="0"/>
                          </a:rPr>
                          <m:t>𝑒</m:t>
                        </m:r>
                      </m:sub>
                    </m:sSub>
                  </m:oMath>
                </a14:m>
                <a:r>
                  <a:rPr lang="en-US" dirty="0"/>
                  <a:t> is between 0 and 0.2, the environmental objective improves quickly, whereas the economic objective declines moderately.</a:t>
                </a:r>
              </a:p>
              <a:p>
                <a:r>
                  <a:rPr lang="en-US" dirty="0"/>
                  <a:t>Carbon reduction more than 200 </a:t>
                </a:r>
                <a:r>
                  <a:rPr lang="en-US" dirty="0" err="1"/>
                  <a:t>kton</a:t>
                </a:r>
                <a:r>
                  <a:rPr lang="en-US" dirty="0"/>
                  <a:t> CO</a:t>
                </a:r>
                <a:r>
                  <a:rPr lang="en-US" baseline="-25000" dirty="0"/>
                  <a:t>2</a:t>
                </a:r>
                <a:r>
                  <a:rPr lang="en-US" dirty="0"/>
                  <a:t>-eq requires a large reduction in net revenue</a:t>
                </a:r>
              </a:p>
            </p:txBody>
          </p:sp>
        </mc:Choice>
        <mc:Fallback xmlns="">
          <p:sp>
            <p:nvSpPr>
              <p:cNvPr id="11" name="Content Placeholder 10"/>
              <p:cNvSpPr>
                <a:spLocks noGrp="1" noRot="1" noChangeAspect="1" noMove="1" noResize="1" noEditPoints="1" noAdjustHandles="1" noChangeArrowheads="1" noChangeShapeType="1" noTextEdit="1"/>
              </p:cNvSpPr>
              <p:nvPr>
                <p:ph idx="1"/>
              </p:nvPr>
            </p:nvSpPr>
            <p:spPr>
              <a:blipFill>
                <a:blip r:embed="rId2"/>
                <a:stretch>
                  <a:fillRect l="-963" t="-1122"/>
                </a:stretch>
              </a:blipFill>
            </p:spPr>
            <p:txBody>
              <a:bodyPr/>
              <a:lstStyle/>
              <a:p>
                <a:r>
                  <a:rPr lang="en-US">
                    <a:noFill/>
                  </a:rPr>
                  <a:t> </a:t>
                </a:r>
              </a:p>
            </p:txBody>
          </p:sp>
        </mc:Fallback>
      </mc:AlternateContent>
      <p:sp>
        <p:nvSpPr>
          <p:cNvPr id="5" name="Date Placeholder 4"/>
          <p:cNvSpPr>
            <a:spLocks noGrp="1"/>
          </p:cNvSpPr>
          <p:nvPr>
            <p:ph type="dt" sz="half" idx="10"/>
          </p:nvPr>
        </p:nvSpPr>
        <p:spPr/>
        <p:txBody>
          <a:bodyPr/>
          <a:lstStyle/>
          <a:p>
            <a:fld id="{A1F4176E-54C6-420B-B086-05F588A6C7E8}" type="datetime4">
              <a:rPr lang="en-US" altLang="en-US" smtClean="0"/>
              <a:pPr/>
              <a:t>September 2, 2016</a:t>
            </a:fld>
            <a:endParaRPr lang="en-US" altLang="en-US"/>
          </a:p>
        </p:txBody>
      </p:sp>
      <p:sp>
        <p:nvSpPr>
          <p:cNvPr id="6" name="Slide Number Placeholder 5"/>
          <p:cNvSpPr>
            <a:spLocks noGrp="1"/>
          </p:cNvSpPr>
          <p:nvPr>
            <p:ph type="sldNum" sz="quarter" idx="11"/>
          </p:nvPr>
        </p:nvSpPr>
        <p:spPr/>
        <p:txBody>
          <a:bodyPr/>
          <a:lstStyle/>
          <a:p>
            <a:fld id="{38C78A0F-941C-4D91-BCE8-B1A5DE1ED63B}" type="slidenum">
              <a:rPr lang="en-US" altLang="en-US" smtClean="0"/>
              <a:pPr/>
              <a:t>42</a:t>
            </a:fld>
            <a:endParaRPr lang="en-US" altLang="en-US"/>
          </a:p>
        </p:txBody>
      </p:sp>
    </p:spTree>
    <p:extLst>
      <p:ext uri="{BB962C8B-B14F-4D97-AF65-F5344CB8AC3E}">
        <p14:creationId xmlns:p14="http://schemas.microsoft.com/office/powerpoint/2010/main" val="27771068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fade">
                                      <p:cBhvr>
                                        <p:cTn id="17" dur="500"/>
                                        <p:tgtEl>
                                          <p:spTgt spid="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3" end="3"/>
                                            </p:txEl>
                                          </p:spTgt>
                                        </p:tgtEl>
                                        <p:attrNameLst>
                                          <p:attrName>style.visibility</p:attrName>
                                        </p:attrNameLst>
                                      </p:cBhvr>
                                      <p:to>
                                        <p:strVal val="visible"/>
                                      </p:to>
                                    </p:set>
                                    <p:animEffect transition="in" filter="fade">
                                      <p:cBhvr>
                                        <p:cTn id="22"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Application – Carbon Credit</a:t>
            </a:r>
          </a:p>
        </p:txBody>
      </p:sp>
      <p:sp>
        <p:nvSpPr>
          <p:cNvPr id="7" name="Content Placeholder 6"/>
          <p:cNvSpPr>
            <a:spLocks noGrp="1"/>
          </p:cNvSpPr>
          <p:nvPr>
            <p:ph idx="1"/>
          </p:nvPr>
        </p:nvSpPr>
        <p:spPr/>
        <p:txBody>
          <a:bodyPr/>
          <a:lstStyle/>
          <a:p>
            <a:r>
              <a:rPr lang="en-US" dirty="0"/>
              <a:t>To constrain excessive carbon emissions and to create economic incentives for business involved in renewable energy and carbon reduction, the concept of carbon tax/credit has been introduced and discussed (Metcalf, 2009). </a:t>
            </a:r>
          </a:p>
          <a:p>
            <a:r>
              <a:rPr lang="en-US" dirty="0"/>
              <a:t>In Colorado, the carbon credit program is suggested to initiate with the range of $5-25/ton CO</a:t>
            </a:r>
            <a:r>
              <a:rPr lang="en-US" baseline="-25000" dirty="0"/>
              <a:t>2</a:t>
            </a:r>
            <a:r>
              <a:rPr lang="en-US" dirty="0"/>
              <a:t>-eq.</a:t>
            </a:r>
          </a:p>
        </p:txBody>
      </p:sp>
      <p:sp>
        <p:nvSpPr>
          <p:cNvPr id="5" name="Date Placeholder 4"/>
          <p:cNvSpPr>
            <a:spLocks noGrp="1"/>
          </p:cNvSpPr>
          <p:nvPr>
            <p:ph type="dt" sz="half" idx="10"/>
          </p:nvPr>
        </p:nvSpPr>
        <p:spPr/>
        <p:txBody>
          <a:bodyPr/>
          <a:lstStyle/>
          <a:p>
            <a:fld id="{A1F4176E-54C6-420B-B086-05F588A6C7E8}" type="datetime4">
              <a:rPr lang="en-US" altLang="en-US" smtClean="0"/>
              <a:pPr/>
              <a:t>September 2, 2016</a:t>
            </a:fld>
            <a:endParaRPr lang="en-US" altLang="en-US"/>
          </a:p>
        </p:txBody>
      </p:sp>
      <p:sp>
        <p:nvSpPr>
          <p:cNvPr id="6" name="Slide Number Placeholder 5"/>
          <p:cNvSpPr>
            <a:spLocks noGrp="1"/>
          </p:cNvSpPr>
          <p:nvPr>
            <p:ph type="sldNum" sz="quarter" idx="11"/>
          </p:nvPr>
        </p:nvSpPr>
        <p:spPr/>
        <p:txBody>
          <a:bodyPr/>
          <a:lstStyle/>
          <a:p>
            <a:fld id="{38C78A0F-941C-4D91-BCE8-B1A5DE1ED63B}" type="slidenum">
              <a:rPr lang="en-US" altLang="en-US" smtClean="0"/>
              <a:pPr/>
              <a:t>43</a:t>
            </a:fld>
            <a:endParaRPr lang="en-US" altLang="en-US"/>
          </a:p>
        </p:txBody>
      </p:sp>
    </p:spTree>
    <p:extLst>
      <p:ext uri="{BB962C8B-B14F-4D97-AF65-F5344CB8AC3E}">
        <p14:creationId xmlns:p14="http://schemas.microsoft.com/office/powerpoint/2010/main" val="1110013299"/>
      </p:ext>
    </p:extLst>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Modifications on Model</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a:t>Objective function</a:t>
                </a:r>
              </a:p>
              <a:p>
                <a:pPr marL="0" indent="0">
                  <a:buNone/>
                </a:pPr>
                <a:r>
                  <a:rPr lang="en-US" dirty="0"/>
                  <a:t>	</a:t>
                </a:r>
                <a14:m>
                  <m:oMath xmlns:m="http://schemas.openxmlformats.org/officeDocument/2006/math">
                    <m:r>
                      <a:rPr lang="en-US" i="1">
                        <a:latin typeface="Cambria Math" panose="02040503050406030204" pitchFamily="18" charset="0"/>
                      </a:rPr>
                      <m:t>𝑀𝑎𝑥𝑖𝑚𝑖𝑧𝑒</m:t>
                    </m:r>
                    <m:r>
                      <a:rPr lang="en-US" i="1">
                        <a:latin typeface="Cambria Math" panose="02040503050406030204" pitchFamily="18" charset="0"/>
                      </a:rPr>
                      <m:t> </m:t>
                    </m:r>
                    <m:r>
                      <a:rPr lang="en-US" i="1">
                        <a:latin typeface="Cambria Math" panose="02040503050406030204" pitchFamily="18" charset="0"/>
                      </a:rPr>
                      <m:t>𝑧</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𝑟</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𝑒</m:t>
                        </m:r>
                      </m:sub>
                    </m:sSub>
                    <m:r>
                      <a:rPr lang="en-US" i="1">
                        <a:latin typeface="Cambria Math" panose="02040503050406030204" pitchFamily="18" charset="0"/>
                      </a:rPr>
                      <m:t>∗</m:t>
                    </m:r>
                    <m:r>
                      <a:rPr lang="en-US" i="1">
                        <a:latin typeface="Cambria Math" panose="02040503050406030204" pitchFamily="18" charset="0"/>
                      </a:rPr>
                      <m:t>𝑐𝑎𝑟𝑏𝑜𝑛</m:t>
                    </m:r>
                    <m:r>
                      <a:rPr lang="en-US" i="1">
                        <a:latin typeface="Cambria Math" panose="02040503050406030204" pitchFamily="18" charset="0"/>
                      </a:rPr>
                      <m:t> </m:t>
                    </m:r>
                    <m:r>
                      <a:rPr lang="en-US" i="1">
                        <a:latin typeface="Cambria Math" panose="02040503050406030204" pitchFamily="18" charset="0"/>
                      </a:rPr>
                      <m:t>𝑝𝑟𝑖𝑐𝑒</m:t>
                    </m:r>
                    <m:r>
                      <a:rPr lang="en-US" i="1">
                        <a:latin typeface="Cambria Math" panose="02040503050406030204" pitchFamily="18" charset="0"/>
                      </a:rPr>
                      <m:t> </m:t>
                    </m:r>
                  </m:oMath>
                </a14:m>
                <a:endParaRPr lang="en-US" dirty="0"/>
              </a:p>
              <a:p>
                <a:endParaRPr lang="en-US" dirty="0"/>
              </a:p>
              <a:p>
                <a:r>
                  <a:rPr lang="en-US" dirty="0"/>
                  <a:t>Examining range</a:t>
                </a:r>
              </a:p>
              <a:p>
                <a:pPr marL="0" indent="0">
                  <a:buNone/>
                </a:pPr>
                <a:r>
                  <a:rPr lang="en-US" dirty="0"/>
                  <a:t>	$0-40/ton CO</a:t>
                </a:r>
                <a:r>
                  <a:rPr lang="en-US" baseline="-25000" dirty="0"/>
                  <a:t>2</a:t>
                </a:r>
                <a:r>
                  <a:rPr lang="en-US" dirty="0"/>
                  <a:t>-eq</a:t>
                </a:r>
              </a:p>
              <a:p>
                <a:pPr marL="0" indent="0" algn="ctr">
                  <a:buNone/>
                </a:pPr>
                <a:endParaRPr lang="en-US" dirty="0"/>
              </a:p>
              <a:p>
                <a:r>
                  <a:rPr lang="en-US" dirty="0"/>
                  <a:t>Step increment</a:t>
                </a:r>
              </a:p>
              <a:p>
                <a:pPr marL="0" indent="0">
                  <a:buNone/>
                </a:pPr>
                <a:r>
                  <a:rPr lang="en-US" dirty="0"/>
                  <a:t>	$2/ton CO</a:t>
                </a:r>
                <a:r>
                  <a:rPr lang="en-US" baseline="-25000" dirty="0"/>
                  <a:t>2</a:t>
                </a:r>
                <a:r>
                  <a:rPr lang="en-US" dirty="0"/>
                  <a:t>-eq</a:t>
                </a:r>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963" t="-1122"/>
                </a:stretch>
              </a:blipFill>
            </p:spPr>
            <p:txBody>
              <a:bodyPr/>
              <a:lstStyle/>
              <a:p>
                <a:r>
                  <a:rPr lang="en-US">
                    <a:noFill/>
                  </a:rPr>
                  <a:t> </a:t>
                </a:r>
              </a:p>
            </p:txBody>
          </p:sp>
        </mc:Fallback>
      </mc:AlternateContent>
      <p:sp>
        <p:nvSpPr>
          <p:cNvPr id="4" name="Date Placeholder 3"/>
          <p:cNvSpPr>
            <a:spLocks noGrp="1"/>
          </p:cNvSpPr>
          <p:nvPr>
            <p:ph type="dt" sz="half" idx="10"/>
          </p:nvPr>
        </p:nvSpPr>
        <p:spPr/>
        <p:txBody>
          <a:bodyPr/>
          <a:lstStyle/>
          <a:p>
            <a:fld id="{7708831E-F828-4253-86DE-E6649CC3BE38}" type="datetime4">
              <a:rPr lang="en-US" altLang="en-US" smtClean="0"/>
              <a:pPr/>
              <a:t>September 2, 2016</a:t>
            </a:fld>
            <a:endParaRPr lang="en-US" altLang="en-US"/>
          </a:p>
        </p:txBody>
      </p:sp>
      <p:sp>
        <p:nvSpPr>
          <p:cNvPr id="5" name="Slide Number Placeholder 4"/>
          <p:cNvSpPr>
            <a:spLocks noGrp="1"/>
          </p:cNvSpPr>
          <p:nvPr>
            <p:ph type="sldNum" sz="quarter" idx="11"/>
          </p:nvPr>
        </p:nvSpPr>
        <p:spPr/>
        <p:txBody>
          <a:bodyPr/>
          <a:lstStyle/>
          <a:p>
            <a:fld id="{EEE3E280-AA68-4E5B-9C5E-24BADCF7FC88}" type="slidenum">
              <a:rPr lang="en-US" altLang="en-US" smtClean="0"/>
              <a:pPr/>
              <a:t>44</a:t>
            </a:fld>
            <a:endParaRPr lang="en-US" altLang="en-US"/>
          </a:p>
        </p:txBody>
      </p:sp>
    </p:spTree>
    <p:extLst>
      <p:ext uri="{BB962C8B-B14F-4D97-AF65-F5344CB8AC3E}">
        <p14:creationId xmlns:p14="http://schemas.microsoft.com/office/powerpoint/2010/main" val="44009422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fade">
                                      <p:cBhvr>
                                        <p:cTn id="23" dur="500"/>
                                        <p:tgtEl>
                                          <p:spTgt spid="3">
                                            <p:txEl>
                                              <p:pRg st="6" end="6"/>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fade">
                                      <p:cBhvr>
                                        <p:cTn id="26"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Results – Carbon Credit</a:t>
            </a:r>
          </a:p>
        </p:txBody>
      </p:sp>
      <p:sp>
        <p:nvSpPr>
          <p:cNvPr id="4" name="Date Placeholder 3"/>
          <p:cNvSpPr>
            <a:spLocks noGrp="1"/>
          </p:cNvSpPr>
          <p:nvPr>
            <p:ph type="dt" sz="half" idx="10"/>
          </p:nvPr>
        </p:nvSpPr>
        <p:spPr/>
        <p:txBody>
          <a:bodyPr/>
          <a:lstStyle/>
          <a:p>
            <a:fld id="{7708831E-F828-4253-86DE-E6649CC3BE38}" type="datetime4">
              <a:rPr lang="en-US" altLang="en-US" smtClean="0"/>
              <a:pPr/>
              <a:t>September 2, 2016</a:t>
            </a:fld>
            <a:endParaRPr lang="en-US" altLang="en-US"/>
          </a:p>
        </p:txBody>
      </p:sp>
      <p:sp>
        <p:nvSpPr>
          <p:cNvPr id="5" name="Slide Number Placeholder 4"/>
          <p:cNvSpPr>
            <a:spLocks noGrp="1"/>
          </p:cNvSpPr>
          <p:nvPr>
            <p:ph type="sldNum" sz="quarter" idx="11"/>
          </p:nvPr>
        </p:nvSpPr>
        <p:spPr/>
        <p:txBody>
          <a:bodyPr/>
          <a:lstStyle/>
          <a:p>
            <a:fld id="{EEE3E280-AA68-4E5B-9C5E-24BADCF7FC88}" type="slidenum">
              <a:rPr lang="en-US" altLang="en-US" smtClean="0"/>
              <a:pPr/>
              <a:t>45</a:t>
            </a:fld>
            <a:endParaRPr lang="en-US" altLang="en-US"/>
          </a:p>
        </p:txBody>
      </p:sp>
      <p:pic>
        <p:nvPicPr>
          <p:cNvPr id="8" name="Content Placeholder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415722"/>
            <a:ext cx="8229600" cy="2468880"/>
          </a:xfrm>
          <a:ln>
            <a:solidFill>
              <a:schemeClr val="tx1"/>
            </a:solidFill>
          </a:ln>
        </p:spPr>
      </p:pic>
    </p:spTree>
    <p:extLst>
      <p:ext uri="{BB962C8B-B14F-4D97-AF65-F5344CB8AC3E}">
        <p14:creationId xmlns:p14="http://schemas.microsoft.com/office/powerpoint/2010/main" val="231273627"/>
      </p:ext>
    </p:extLst>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Results – Carbon Credits</a:t>
            </a:r>
          </a:p>
        </p:txBody>
      </p:sp>
      <p:sp>
        <p:nvSpPr>
          <p:cNvPr id="3" name="Content Placeholder 2"/>
          <p:cNvSpPr>
            <a:spLocks noGrp="1"/>
          </p:cNvSpPr>
          <p:nvPr>
            <p:ph idx="1"/>
          </p:nvPr>
        </p:nvSpPr>
        <p:spPr/>
        <p:txBody>
          <a:bodyPr/>
          <a:lstStyle/>
          <a:p>
            <a:r>
              <a:rPr lang="en-US" dirty="0"/>
              <a:t>Significant positive effect on carbon reduction in the range of $0-8/ton CO</a:t>
            </a:r>
            <a:r>
              <a:rPr lang="en-US" baseline="-25000" dirty="0"/>
              <a:t>2</a:t>
            </a:r>
            <a:r>
              <a:rPr lang="en-US" dirty="0"/>
              <a:t>-eq</a:t>
            </a:r>
          </a:p>
          <a:p>
            <a:endParaRPr lang="en-US" dirty="0"/>
          </a:p>
          <a:p>
            <a:r>
              <a:rPr lang="en-US" dirty="0"/>
              <a:t>Minimal negative impact on net revenue from timber and biomass production.</a:t>
            </a:r>
          </a:p>
          <a:p>
            <a:endParaRPr lang="en-US" dirty="0"/>
          </a:p>
          <a:p>
            <a:r>
              <a:rPr lang="en-US" dirty="0"/>
              <a:t>Further improvement on carbon reduction beyond this range becomes marginal, but at the large expense of net revenue.</a:t>
            </a:r>
          </a:p>
        </p:txBody>
      </p:sp>
      <p:sp>
        <p:nvSpPr>
          <p:cNvPr id="4" name="Date Placeholder 3"/>
          <p:cNvSpPr>
            <a:spLocks noGrp="1"/>
          </p:cNvSpPr>
          <p:nvPr>
            <p:ph type="dt" sz="half" idx="10"/>
          </p:nvPr>
        </p:nvSpPr>
        <p:spPr/>
        <p:txBody>
          <a:bodyPr/>
          <a:lstStyle/>
          <a:p>
            <a:fld id="{7708831E-F828-4253-86DE-E6649CC3BE38}" type="datetime4">
              <a:rPr lang="en-US" altLang="en-US" smtClean="0"/>
              <a:pPr/>
              <a:t>September 2, 2016</a:t>
            </a:fld>
            <a:endParaRPr lang="en-US" altLang="en-US"/>
          </a:p>
        </p:txBody>
      </p:sp>
      <p:sp>
        <p:nvSpPr>
          <p:cNvPr id="5" name="Slide Number Placeholder 4"/>
          <p:cNvSpPr>
            <a:spLocks noGrp="1"/>
          </p:cNvSpPr>
          <p:nvPr>
            <p:ph type="sldNum" sz="quarter" idx="11"/>
          </p:nvPr>
        </p:nvSpPr>
        <p:spPr/>
        <p:txBody>
          <a:bodyPr/>
          <a:lstStyle/>
          <a:p>
            <a:fld id="{EEE3E280-AA68-4E5B-9C5E-24BADCF7FC88}" type="slidenum">
              <a:rPr lang="en-US" altLang="en-US" smtClean="0"/>
              <a:pPr/>
              <a:t>46</a:t>
            </a:fld>
            <a:endParaRPr lang="en-US" altLang="en-US"/>
          </a:p>
        </p:txBody>
      </p:sp>
    </p:spTree>
    <p:extLst>
      <p:ext uri="{BB962C8B-B14F-4D97-AF65-F5344CB8AC3E}">
        <p14:creationId xmlns:p14="http://schemas.microsoft.com/office/powerpoint/2010/main" val="1601164243"/>
      </p:ext>
    </p:extLst>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Acknowledgement</a:t>
            </a:r>
          </a:p>
        </p:txBody>
      </p:sp>
      <p:sp>
        <p:nvSpPr>
          <p:cNvPr id="5" name="Content Placeholder 4"/>
          <p:cNvSpPr>
            <a:spLocks noGrp="1"/>
          </p:cNvSpPr>
          <p:nvPr>
            <p:ph idx="1"/>
          </p:nvPr>
        </p:nvSpPr>
        <p:spPr/>
        <p:txBody>
          <a:bodyPr/>
          <a:lstStyle/>
          <a:p>
            <a:r>
              <a:rPr lang="en-US" dirty="0"/>
              <a:t>This research was supported by the Agriculture and Food Research Initiative Competitive Grant no. 2013-68005-21298 from the USDA National Institute of Food and Agriculture. </a:t>
            </a:r>
          </a:p>
        </p:txBody>
      </p:sp>
      <p:sp>
        <p:nvSpPr>
          <p:cNvPr id="24578" name="Date Placeholder 5"/>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Palatino" charset="0"/>
                <a:ea typeface="MS PGothic" panose="020B0600070205080204" pitchFamily="34" charset="-128"/>
              </a:defRPr>
            </a:lvl1pPr>
            <a:lvl2pPr marL="742950" indent="-285750">
              <a:defRPr>
                <a:solidFill>
                  <a:schemeClr val="tx1"/>
                </a:solidFill>
                <a:latin typeface="Palatino" charset="0"/>
                <a:ea typeface="MS PGothic" panose="020B0600070205080204" pitchFamily="34" charset="-128"/>
              </a:defRPr>
            </a:lvl2pPr>
            <a:lvl3pPr marL="1143000" indent="-228600">
              <a:defRPr>
                <a:solidFill>
                  <a:schemeClr val="tx1"/>
                </a:solidFill>
                <a:latin typeface="Palatino" charset="0"/>
                <a:ea typeface="MS PGothic" panose="020B0600070205080204" pitchFamily="34" charset="-128"/>
              </a:defRPr>
            </a:lvl3pPr>
            <a:lvl4pPr marL="1600200" indent="-228600">
              <a:defRPr>
                <a:solidFill>
                  <a:schemeClr val="tx1"/>
                </a:solidFill>
                <a:latin typeface="Palatino" charset="0"/>
                <a:ea typeface="MS PGothic" panose="020B0600070205080204" pitchFamily="34" charset="-128"/>
              </a:defRPr>
            </a:lvl4pPr>
            <a:lvl5pPr marL="2057400" indent="-228600">
              <a:defRPr>
                <a:solidFill>
                  <a:schemeClr val="tx1"/>
                </a:solidFill>
                <a:latin typeface="Palatino" charset="0"/>
                <a:ea typeface="MS PGothic" panose="020B0600070205080204" pitchFamily="34" charset="-128"/>
              </a:defRPr>
            </a:lvl5pPr>
            <a:lvl6pPr marL="2514600" indent="-228600" defTabSz="457200" fontAlgn="base">
              <a:spcBef>
                <a:spcPct val="0"/>
              </a:spcBef>
              <a:spcAft>
                <a:spcPct val="0"/>
              </a:spcAft>
              <a:defRPr>
                <a:solidFill>
                  <a:schemeClr val="tx1"/>
                </a:solidFill>
                <a:latin typeface="Palatino" charset="0"/>
                <a:ea typeface="MS PGothic" panose="020B0600070205080204" pitchFamily="34" charset="-128"/>
              </a:defRPr>
            </a:lvl6pPr>
            <a:lvl7pPr marL="2971800" indent="-228600" defTabSz="457200" fontAlgn="base">
              <a:spcBef>
                <a:spcPct val="0"/>
              </a:spcBef>
              <a:spcAft>
                <a:spcPct val="0"/>
              </a:spcAft>
              <a:defRPr>
                <a:solidFill>
                  <a:schemeClr val="tx1"/>
                </a:solidFill>
                <a:latin typeface="Palatino" charset="0"/>
                <a:ea typeface="MS PGothic" panose="020B0600070205080204" pitchFamily="34" charset="-128"/>
              </a:defRPr>
            </a:lvl7pPr>
            <a:lvl8pPr marL="3429000" indent="-228600" defTabSz="457200" fontAlgn="base">
              <a:spcBef>
                <a:spcPct val="0"/>
              </a:spcBef>
              <a:spcAft>
                <a:spcPct val="0"/>
              </a:spcAft>
              <a:defRPr>
                <a:solidFill>
                  <a:schemeClr val="tx1"/>
                </a:solidFill>
                <a:latin typeface="Palatino" charset="0"/>
                <a:ea typeface="MS PGothic" panose="020B0600070205080204" pitchFamily="34" charset="-128"/>
              </a:defRPr>
            </a:lvl8pPr>
            <a:lvl9pPr marL="3886200" indent="-228600" defTabSz="457200" fontAlgn="base">
              <a:spcBef>
                <a:spcPct val="0"/>
              </a:spcBef>
              <a:spcAft>
                <a:spcPct val="0"/>
              </a:spcAft>
              <a:defRPr>
                <a:solidFill>
                  <a:schemeClr val="tx1"/>
                </a:solidFill>
                <a:latin typeface="Palatino" charset="0"/>
                <a:ea typeface="MS PGothic" panose="020B0600070205080204" pitchFamily="34" charset="-128"/>
              </a:defRPr>
            </a:lvl9pPr>
          </a:lstStyle>
          <a:p>
            <a:fld id="{F713EC20-EC19-42F3-808E-8F5335EEF85B}" type="datetime4">
              <a:rPr lang="en-US" altLang="en-US">
                <a:solidFill>
                  <a:srgbClr val="717171"/>
                </a:solidFill>
                <a:latin typeface="Calibri" panose="020F0502020204030204" pitchFamily="34" charset="0"/>
              </a:rPr>
              <a:pPr/>
              <a:t>September 2, 2016</a:t>
            </a:fld>
            <a:endParaRPr lang="en-US" altLang="en-US">
              <a:solidFill>
                <a:srgbClr val="717171"/>
              </a:solidFill>
              <a:latin typeface="Calibri" panose="020F0502020204030204" pitchFamily="34" charset="0"/>
            </a:endParaRPr>
          </a:p>
        </p:txBody>
      </p:sp>
      <p:sp>
        <p:nvSpPr>
          <p:cNvPr id="24579" name="Slide Number Placeholder 6"/>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Palatino" charset="0"/>
                <a:ea typeface="MS PGothic" panose="020B0600070205080204" pitchFamily="34" charset="-128"/>
              </a:defRPr>
            </a:lvl1pPr>
            <a:lvl2pPr marL="742950" indent="-285750">
              <a:defRPr>
                <a:solidFill>
                  <a:schemeClr val="tx1"/>
                </a:solidFill>
                <a:latin typeface="Palatino" charset="0"/>
                <a:ea typeface="MS PGothic" panose="020B0600070205080204" pitchFamily="34" charset="-128"/>
              </a:defRPr>
            </a:lvl2pPr>
            <a:lvl3pPr marL="1143000" indent="-228600">
              <a:defRPr>
                <a:solidFill>
                  <a:schemeClr val="tx1"/>
                </a:solidFill>
                <a:latin typeface="Palatino" charset="0"/>
                <a:ea typeface="MS PGothic" panose="020B0600070205080204" pitchFamily="34" charset="-128"/>
              </a:defRPr>
            </a:lvl3pPr>
            <a:lvl4pPr marL="1600200" indent="-228600">
              <a:defRPr>
                <a:solidFill>
                  <a:schemeClr val="tx1"/>
                </a:solidFill>
                <a:latin typeface="Palatino" charset="0"/>
                <a:ea typeface="MS PGothic" panose="020B0600070205080204" pitchFamily="34" charset="-128"/>
              </a:defRPr>
            </a:lvl4pPr>
            <a:lvl5pPr marL="2057400" indent="-228600">
              <a:defRPr>
                <a:solidFill>
                  <a:schemeClr val="tx1"/>
                </a:solidFill>
                <a:latin typeface="Palatino" charset="0"/>
                <a:ea typeface="MS PGothic" panose="020B0600070205080204" pitchFamily="34" charset="-128"/>
              </a:defRPr>
            </a:lvl5pPr>
            <a:lvl6pPr marL="2514600" indent="-228600" defTabSz="457200" fontAlgn="base">
              <a:spcBef>
                <a:spcPct val="0"/>
              </a:spcBef>
              <a:spcAft>
                <a:spcPct val="0"/>
              </a:spcAft>
              <a:defRPr>
                <a:solidFill>
                  <a:schemeClr val="tx1"/>
                </a:solidFill>
                <a:latin typeface="Palatino" charset="0"/>
                <a:ea typeface="MS PGothic" panose="020B0600070205080204" pitchFamily="34" charset="-128"/>
              </a:defRPr>
            </a:lvl6pPr>
            <a:lvl7pPr marL="2971800" indent="-228600" defTabSz="457200" fontAlgn="base">
              <a:spcBef>
                <a:spcPct val="0"/>
              </a:spcBef>
              <a:spcAft>
                <a:spcPct val="0"/>
              </a:spcAft>
              <a:defRPr>
                <a:solidFill>
                  <a:schemeClr val="tx1"/>
                </a:solidFill>
                <a:latin typeface="Palatino" charset="0"/>
                <a:ea typeface="MS PGothic" panose="020B0600070205080204" pitchFamily="34" charset="-128"/>
              </a:defRPr>
            </a:lvl7pPr>
            <a:lvl8pPr marL="3429000" indent="-228600" defTabSz="457200" fontAlgn="base">
              <a:spcBef>
                <a:spcPct val="0"/>
              </a:spcBef>
              <a:spcAft>
                <a:spcPct val="0"/>
              </a:spcAft>
              <a:defRPr>
                <a:solidFill>
                  <a:schemeClr val="tx1"/>
                </a:solidFill>
                <a:latin typeface="Palatino" charset="0"/>
                <a:ea typeface="MS PGothic" panose="020B0600070205080204" pitchFamily="34" charset="-128"/>
              </a:defRPr>
            </a:lvl8pPr>
            <a:lvl9pPr marL="3886200" indent="-228600" defTabSz="457200" fontAlgn="base">
              <a:spcBef>
                <a:spcPct val="0"/>
              </a:spcBef>
              <a:spcAft>
                <a:spcPct val="0"/>
              </a:spcAft>
              <a:defRPr>
                <a:solidFill>
                  <a:schemeClr val="tx1"/>
                </a:solidFill>
                <a:latin typeface="Palatino" charset="0"/>
                <a:ea typeface="MS PGothic" panose="020B0600070205080204" pitchFamily="34" charset="-128"/>
              </a:defRPr>
            </a:lvl9pPr>
          </a:lstStyle>
          <a:p>
            <a:fld id="{ECE2AB85-3E14-4CBF-AA74-B8CB4D8A1560}" type="slidenum">
              <a:rPr lang="en-US" altLang="en-US">
                <a:solidFill>
                  <a:srgbClr val="717171"/>
                </a:solidFill>
                <a:latin typeface="Calibri" panose="020F0502020204030204" pitchFamily="34" charset="0"/>
              </a:rPr>
              <a:pPr/>
              <a:t>47</a:t>
            </a:fld>
            <a:endParaRPr lang="en-US" altLang="en-US">
              <a:solidFill>
                <a:srgbClr val="717171"/>
              </a:solidFill>
              <a:latin typeface="Calibri" panose="020F0502020204030204" pitchFamily="34"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Thank you!</a:t>
            </a:r>
          </a:p>
        </p:txBody>
      </p:sp>
      <p:pic>
        <p:nvPicPr>
          <p:cNvPr id="6" name="Content Placeholder 5"/>
          <p:cNvPicPr>
            <a:picLocks noGrp="1" noChangeAspect="1"/>
          </p:cNvPicPr>
          <p:nvPr>
            <p:ph idx="1"/>
          </p:nvPr>
        </p:nvPicPr>
        <p:blipFill>
          <a:blip r:embed="rId2"/>
          <a:stretch>
            <a:fillRect/>
          </a:stretch>
        </p:blipFill>
        <p:spPr>
          <a:xfrm>
            <a:off x="1676400" y="1371600"/>
            <a:ext cx="5791200" cy="4343400"/>
          </a:xfrm>
        </p:spPr>
      </p:pic>
      <p:sp>
        <p:nvSpPr>
          <p:cNvPr id="4" name="Date Placeholder 3"/>
          <p:cNvSpPr>
            <a:spLocks noGrp="1"/>
          </p:cNvSpPr>
          <p:nvPr>
            <p:ph type="dt" sz="half" idx="10"/>
          </p:nvPr>
        </p:nvSpPr>
        <p:spPr/>
        <p:txBody>
          <a:bodyPr/>
          <a:lstStyle/>
          <a:p>
            <a:fld id="{20D5DFE7-6315-41FB-9992-01066B967624}" type="datetime4">
              <a:rPr lang="en-US" altLang="en-US" smtClean="0"/>
              <a:pPr/>
              <a:t>September 2, 2016</a:t>
            </a:fld>
            <a:endParaRPr lang="en-US" altLang="en-US"/>
          </a:p>
        </p:txBody>
      </p:sp>
      <p:sp>
        <p:nvSpPr>
          <p:cNvPr id="5" name="Slide Number Placeholder 4"/>
          <p:cNvSpPr>
            <a:spLocks noGrp="1"/>
          </p:cNvSpPr>
          <p:nvPr>
            <p:ph type="sldNum" sz="quarter" idx="11"/>
          </p:nvPr>
        </p:nvSpPr>
        <p:spPr/>
        <p:txBody>
          <a:bodyPr/>
          <a:lstStyle/>
          <a:p>
            <a:fld id="{5504B495-7B44-4C5D-B9E0-708EE00D5135}" type="slidenum">
              <a:rPr lang="en-US" altLang="en-US" smtClean="0"/>
              <a:pPr/>
              <a:t>48</a:t>
            </a:fld>
            <a:endParaRPr lang="en-US" altLang="en-US"/>
          </a:p>
        </p:txBody>
      </p:sp>
    </p:spTree>
    <p:extLst>
      <p:ext uri="{BB962C8B-B14F-4D97-AF65-F5344CB8AC3E}">
        <p14:creationId xmlns:p14="http://schemas.microsoft.com/office/powerpoint/2010/main" val="2993306326"/>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Colorado’s Wood Market </a:t>
            </a:r>
          </a:p>
        </p:txBody>
      </p:sp>
      <p:sp>
        <p:nvSpPr>
          <p:cNvPr id="7" name="Content Placeholder 6"/>
          <p:cNvSpPr>
            <a:spLocks noGrp="1"/>
          </p:cNvSpPr>
          <p:nvPr>
            <p:ph idx="1"/>
          </p:nvPr>
        </p:nvSpPr>
        <p:spPr/>
        <p:txBody>
          <a:bodyPr/>
          <a:lstStyle/>
          <a:p>
            <a:r>
              <a:rPr lang="en-US" dirty="0"/>
              <a:t>More than 90 percent of wood-based products used in Colorado are imported from out of state, representing an annual expense of $4 billion of Coloradans (Colorado Forest Health Report 2015).</a:t>
            </a:r>
          </a:p>
        </p:txBody>
      </p:sp>
      <p:sp>
        <p:nvSpPr>
          <p:cNvPr id="5" name="Date Placeholder 4"/>
          <p:cNvSpPr>
            <a:spLocks noGrp="1"/>
          </p:cNvSpPr>
          <p:nvPr>
            <p:ph type="dt" sz="half" idx="10"/>
          </p:nvPr>
        </p:nvSpPr>
        <p:spPr/>
        <p:txBody>
          <a:bodyPr/>
          <a:lstStyle/>
          <a:p>
            <a:fld id="{51100569-DC8F-4FBF-B099-A6C6183A096D}" type="datetime4">
              <a:rPr lang="en-US" altLang="en-US" smtClean="0"/>
              <a:pPr/>
              <a:t>September 2, 2016</a:t>
            </a:fld>
            <a:endParaRPr lang="en-US" altLang="en-US"/>
          </a:p>
        </p:txBody>
      </p:sp>
      <p:sp>
        <p:nvSpPr>
          <p:cNvPr id="6" name="Slide Number Placeholder 5"/>
          <p:cNvSpPr>
            <a:spLocks noGrp="1"/>
          </p:cNvSpPr>
          <p:nvPr>
            <p:ph type="sldNum" sz="quarter" idx="11"/>
          </p:nvPr>
        </p:nvSpPr>
        <p:spPr/>
        <p:txBody>
          <a:bodyPr/>
          <a:lstStyle/>
          <a:p>
            <a:fld id="{64D21E81-9A32-403F-9967-A09781082764}" type="slidenum">
              <a:rPr lang="en-US" altLang="en-US" smtClean="0"/>
              <a:pPr/>
              <a:t>4</a:t>
            </a:fld>
            <a:endParaRPr lang="en-US" altLang="en-US"/>
          </a:p>
        </p:txBody>
      </p:sp>
    </p:spTree>
    <p:extLst>
      <p:ext uri="{BB962C8B-B14F-4D97-AF65-F5344CB8AC3E}">
        <p14:creationId xmlns:p14="http://schemas.microsoft.com/office/powerpoint/2010/main" val="1848370906"/>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Colorado’s Renewable Energy Fact</a:t>
            </a:r>
          </a:p>
        </p:txBody>
      </p:sp>
      <p:sp>
        <p:nvSpPr>
          <p:cNvPr id="7" name="Content Placeholder 6"/>
          <p:cNvSpPr>
            <a:spLocks noGrp="1"/>
          </p:cNvSpPr>
          <p:nvPr>
            <p:ph idx="1"/>
          </p:nvPr>
        </p:nvSpPr>
        <p:spPr>
          <a:xfrm>
            <a:off x="457200" y="1371600"/>
            <a:ext cx="8229600" cy="3349256"/>
          </a:xfrm>
        </p:spPr>
        <p:txBody>
          <a:bodyPr/>
          <a:lstStyle/>
          <a:p>
            <a:r>
              <a:rPr lang="en-US" dirty="0"/>
              <a:t>In 2013, 64 percent and 20 percent of the electricity generated from coal and natural gas, respectively. </a:t>
            </a:r>
          </a:p>
          <a:p>
            <a:r>
              <a:rPr lang="en-US" dirty="0"/>
              <a:t>Only 17 percent was from renewable energy sources.</a:t>
            </a:r>
          </a:p>
          <a:p>
            <a:r>
              <a:rPr lang="en-US" dirty="0"/>
              <a:t>Investor-owned electric utilities are requested by Colorado’s Renewable Energy Standard to provide 30 percent of their energy generation from renewable energy resources by 2020.</a:t>
            </a:r>
          </a:p>
        </p:txBody>
      </p:sp>
      <p:sp>
        <p:nvSpPr>
          <p:cNvPr id="5" name="Date Placeholder 4"/>
          <p:cNvSpPr>
            <a:spLocks noGrp="1"/>
          </p:cNvSpPr>
          <p:nvPr>
            <p:ph type="dt" sz="half" idx="10"/>
          </p:nvPr>
        </p:nvSpPr>
        <p:spPr/>
        <p:txBody>
          <a:bodyPr/>
          <a:lstStyle/>
          <a:p>
            <a:fld id="{51100569-DC8F-4FBF-B099-A6C6183A096D}" type="datetime4">
              <a:rPr lang="en-US" altLang="en-US" smtClean="0"/>
              <a:pPr/>
              <a:t>September 2, 2016</a:t>
            </a:fld>
            <a:endParaRPr lang="en-US" altLang="en-US"/>
          </a:p>
        </p:txBody>
      </p:sp>
      <p:sp>
        <p:nvSpPr>
          <p:cNvPr id="6" name="Slide Number Placeholder 5"/>
          <p:cNvSpPr>
            <a:spLocks noGrp="1"/>
          </p:cNvSpPr>
          <p:nvPr>
            <p:ph type="sldNum" sz="quarter" idx="11"/>
          </p:nvPr>
        </p:nvSpPr>
        <p:spPr/>
        <p:txBody>
          <a:bodyPr/>
          <a:lstStyle/>
          <a:p>
            <a:fld id="{64D21E81-9A32-403F-9967-A09781082764}" type="slidenum">
              <a:rPr lang="en-US" altLang="en-US" smtClean="0"/>
              <a:pPr/>
              <a:t>5</a:t>
            </a:fld>
            <a:endParaRPr lang="en-US" altLang="en-US"/>
          </a:p>
        </p:txBody>
      </p:sp>
      <p:sp>
        <p:nvSpPr>
          <p:cNvPr id="2" name="TextBox 1"/>
          <p:cNvSpPr txBox="1"/>
          <p:nvPr/>
        </p:nvSpPr>
        <p:spPr>
          <a:xfrm>
            <a:off x="639762" y="4071892"/>
            <a:ext cx="5667154" cy="646331"/>
          </a:xfrm>
          <a:prstGeom prst="rect">
            <a:avLst/>
          </a:prstGeom>
          <a:noFill/>
        </p:spPr>
        <p:txBody>
          <a:bodyPr wrap="square" rtlCol="0">
            <a:spAutoFit/>
          </a:bodyPr>
          <a:lstStyle/>
          <a:p>
            <a:r>
              <a:rPr lang="en-US" dirty="0"/>
              <a:t>EIA State profile and energy estimate </a:t>
            </a:r>
            <a:r>
              <a:rPr lang="en-US" u="sng" dirty="0">
                <a:hlinkClick r:id="rId2"/>
              </a:rPr>
              <a:t>http://www.eia.gov/state/?sid=CO#tabs-4</a:t>
            </a:r>
            <a:endParaRPr lang="en-US" dirty="0"/>
          </a:p>
        </p:txBody>
      </p:sp>
    </p:spTree>
    <p:extLst>
      <p:ext uri="{BB962C8B-B14F-4D97-AF65-F5344CB8AC3E}">
        <p14:creationId xmlns:p14="http://schemas.microsoft.com/office/powerpoint/2010/main" val="2892045682"/>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Opportunity for Forest Industry</a:t>
            </a:r>
            <a:endParaRPr lang="en-US" dirty="0"/>
          </a:p>
        </p:txBody>
      </p:sp>
      <p:sp>
        <p:nvSpPr>
          <p:cNvPr id="3" name="Content Placeholder 2"/>
          <p:cNvSpPr>
            <a:spLocks noGrp="1"/>
          </p:cNvSpPr>
          <p:nvPr>
            <p:ph idx="1"/>
          </p:nvPr>
        </p:nvSpPr>
        <p:spPr/>
        <p:txBody>
          <a:bodyPr/>
          <a:lstStyle/>
          <a:p>
            <a:r>
              <a:rPr lang="en-US" dirty="0"/>
              <a:t>Timber product: </a:t>
            </a:r>
          </a:p>
          <a:p>
            <a:pPr marL="0" indent="0">
              <a:buNone/>
            </a:pPr>
            <a:r>
              <a:rPr lang="en-US" dirty="0"/>
              <a:t>Harvesting dead trees utilizes resources that are otherwise wastes, contributes to wood products manufacturing and local employment, increases the market competitiveness of Colorado wood products, and benefits recreation and tourism at the same time.</a:t>
            </a:r>
          </a:p>
          <a:p>
            <a:endParaRPr lang="en-US" dirty="0"/>
          </a:p>
        </p:txBody>
      </p:sp>
      <p:sp>
        <p:nvSpPr>
          <p:cNvPr id="4" name="Date Placeholder 3"/>
          <p:cNvSpPr>
            <a:spLocks noGrp="1"/>
          </p:cNvSpPr>
          <p:nvPr>
            <p:ph type="dt" sz="half" idx="10"/>
          </p:nvPr>
        </p:nvSpPr>
        <p:spPr/>
        <p:txBody>
          <a:bodyPr/>
          <a:lstStyle/>
          <a:p>
            <a:fld id="{7708831E-F828-4253-86DE-E6649CC3BE38}" type="datetime4">
              <a:rPr lang="en-US" altLang="en-US" smtClean="0"/>
              <a:pPr/>
              <a:t>September 2, 2016</a:t>
            </a:fld>
            <a:endParaRPr lang="en-US" altLang="en-US"/>
          </a:p>
        </p:txBody>
      </p:sp>
      <p:sp>
        <p:nvSpPr>
          <p:cNvPr id="5" name="Slide Number Placeholder 4"/>
          <p:cNvSpPr>
            <a:spLocks noGrp="1"/>
          </p:cNvSpPr>
          <p:nvPr>
            <p:ph type="sldNum" sz="quarter" idx="11"/>
          </p:nvPr>
        </p:nvSpPr>
        <p:spPr/>
        <p:txBody>
          <a:bodyPr/>
          <a:lstStyle/>
          <a:p>
            <a:fld id="{EEE3E280-AA68-4E5B-9C5E-24BADCF7FC88}" type="slidenum">
              <a:rPr lang="en-US" altLang="en-US" smtClean="0"/>
              <a:pPr/>
              <a:t>6</a:t>
            </a:fld>
            <a:endParaRPr lang="en-US" altLang="en-US"/>
          </a:p>
        </p:txBody>
      </p:sp>
    </p:spTree>
    <p:extLst>
      <p:ext uri="{BB962C8B-B14F-4D97-AF65-F5344CB8AC3E}">
        <p14:creationId xmlns:p14="http://schemas.microsoft.com/office/powerpoint/2010/main" val="2564981615"/>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Opportunity for Forest Industry</a:t>
            </a:r>
            <a:endParaRPr lang="en-US" dirty="0"/>
          </a:p>
        </p:txBody>
      </p:sp>
      <p:sp>
        <p:nvSpPr>
          <p:cNvPr id="3" name="Content Placeholder 2"/>
          <p:cNvSpPr>
            <a:spLocks noGrp="1"/>
          </p:cNvSpPr>
          <p:nvPr>
            <p:ph idx="1"/>
          </p:nvPr>
        </p:nvSpPr>
        <p:spPr/>
        <p:txBody>
          <a:bodyPr/>
          <a:lstStyle/>
          <a:p>
            <a:r>
              <a:rPr lang="en-US" dirty="0"/>
              <a:t>Bioenergy:</a:t>
            </a:r>
          </a:p>
          <a:p>
            <a:pPr marL="0" indent="0">
              <a:buNone/>
            </a:pPr>
            <a:r>
              <a:rPr lang="en-US" dirty="0"/>
              <a:t>Logging residues including tree tops, branches and non-merchantable parts of trees, and low grade logs produced from forest management and restoration activities are attractive as locally available bioenergy feedstock. </a:t>
            </a:r>
          </a:p>
          <a:p>
            <a:endParaRPr lang="en-US" dirty="0"/>
          </a:p>
        </p:txBody>
      </p:sp>
      <p:sp>
        <p:nvSpPr>
          <p:cNvPr id="4" name="Date Placeholder 3"/>
          <p:cNvSpPr>
            <a:spLocks noGrp="1"/>
          </p:cNvSpPr>
          <p:nvPr>
            <p:ph type="dt" sz="half" idx="10"/>
          </p:nvPr>
        </p:nvSpPr>
        <p:spPr/>
        <p:txBody>
          <a:bodyPr/>
          <a:lstStyle/>
          <a:p>
            <a:fld id="{7708831E-F828-4253-86DE-E6649CC3BE38}" type="datetime4">
              <a:rPr lang="en-US" altLang="en-US" smtClean="0"/>
              <a:pPr/>
              <a:t>September 2, 2016</a:t>
            </a:fld>
            <a:endParaRPr lang="en-US" altLang="en-US"/>
          </a:p>
        </p:txBody>
      </p:sp>
      <p:sp>
        <p:nvSpPr>
          <p:cNvPr id="5" name="Slide Number Placeholder 4"/>
          <p:cNvSpPr>
            <a:spLocks noGrp="1"/>
          </p:cNvSpPr>
          <p:nvPr>
            <p:ph type="sldNum" sz="quarter" idx="11"/>
          </p:nvPr>
        </p:nvSpPr>
        <p:spPr/>
        <p:txBody>
          <a:bodyPr/>
          <a:lstStyle/>
          <a:p>
            <a:fld id="{EEE3E280-AA68-4E5B-9C5E-24BADCF7FC88}" type="slidenum">
              <a:rPr lang="en-US" altLang="en-US" smtClean="0"/>
              <a:pPr/>
              <a:t>7</a:t>
            </a:fld>
            <a:endParaRPr lang="en-US" altLang="en-US"/>
          </a:p>
        </p:txBody>
      </p:sp>
    </p:spTree>
    <p:extLst>
      <p:ext uri="{BB962C8B-B14F-4D97-AF65-F5344CB8AC3E}">
        <p14:creationId xmlns:p14="http://schemas.microsoft.com/office/powerpoint/2010/main" val="3657758759"/>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Knowledge Gaps</a:t>
            </a:r>
          </a:p>
        </p:txBody>
      </p:sp>
      <p:sp>
        <p:nvSpPr>
          <p:cNvPr id="3" name="Content Placeholder 2"/>
          <p:cNvSpPr>
            <a:spLocks noGrp="1"/>
          </p:cNvSpPr>
          <p:nvPr>
            <p:ph idx="1"/>
          </p:nvPr>
        </p:nvSpPr>
        <p:spPr/>
        <p:txBody>
          <a:bodyPr/>
          <a:lstStyle/>
          <a:p>
            <a:r>
              <a:rPr lang="en-US" dirty="0"/>
              <a:t>The linkage between traditional timber products and bioenergy feedstock has not been built yet. </a:t>
            </a:r>
          </a:p>
          <a:p>
            <a:endParaRPr lang="en-US" dirty="0"/>
          </a:p>
          <a:p>
            <a:r>
              <a:rPr lang="en-US" dirty="0"/>
              <a:t>Upstream forest harvesting operations are isolated from downstream supply chain management. </a:t>
            </a:r>
          </a:p>
          <a:p>
            <a:endParaRPr lang="en-US" dirty="0"/>
          </a:p>
        </p:txBody>
      </p:sp>
      <p:sp>
        <p:nvSpPr>
          <p:cNvPr id="4" name="Date Placeholder 3"/>
          <p:cNvSpPr>
            <a:spLocks noGrp="1"/>
          </p:cNvSpPr>
          <p:nvPr>
            <p:ph type="dt" sz="half" idx="10"/>
          </p:nvPr>
        </p:nvSpPr>
        <p:spPr/>
        <p:txBody>
          <a:bodyPr/>
          <a:lstStyle/>
          <a:p>
            <a:fld id="{7708831E-F828-4253-86DE-E6649CC3BE38}" type="datetime4">
              <a:rPr lang="en-US" altLang="en-US" smtClean="0"/>
              <a:pPr/>
              <a:t>September 2, 2016</a:t>
            </a:fld>
            <a:endParaRPr lang="en-US" altLang="en-US"/>
          </a:p>
        </p:txBody>
      </p:sp>
      <p:sp>
        <p:nvSpPr>
          <p:cNvPr id="5" name="Slide Number Placeholder 4"/>
          <p:cNvSpPr>
            <a:spLocks noGrp="1"/>
          </p:cNvSpPr>
          <p:nvPr>
            <p:ph type="sldNum" sz="quarter" idx="11"/>
          </p:nvPr>
        </p:nvSpPr>
        <p:spPr/>
        <p:txBody>
          <a:bodyPr/>
          <a:lstStyle/>
          <a:p>
            <a:fld id="{EEE3E280-AA68-4E5B-9C5E-24BADCF7FC88}" type="slidenum">
              <a:rPr lang="en-US" altLang="en-US" smtClean="0"/>
              <a:pPr/>
              <a:t>8</a:t>
            </a:fld>
            <a:endParaRPr lang="en-US" altLang="en-US"/>
          </a:p>
        </p:txBody>
      </p:sp>
    </p:spTree>
    <p:extLst>
      <p:ext uri="{BB962C8B-B14F-4D97-AF65-F5344CB8AC3E}">
        <p14:creationId xmlns:p14="http://schemas.microsoft.com/office/powerpoint/2010/main" val="29397359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SU_Template">
  <a:themeElements>
    <a:clrScheme name="OSU Color Palette">
      <a:dk1>
        <a:srgbClr val="D85A1A"/>
      </a:dk1>
      <a:lt1>
        <a:srgbClr val="615042"/>
      </a:lt1>
      <a:dk2>
        <a:srgbClr val="9D601E"/>
      </a:dk2>
      <a:lt2>
        <a:srgbClr val="ABADA4"/>
      </a:lt2>
      <a:accent1>
        <a:srgbClr val="C6C0B7"/>
      </a:accent1>
      <a:accent2>
        <a:srgbClr val="6B859E"/>
      </a:accent2>
      <a:accent3>
        <a:srgbClr val="A7C4C9"/>
      </a:accent3>
      <a:accent4>
        <a:srgbClr val="F3D08E"/>
      </a:accent4>
      <a:accent5>
        <a:srgbClr val="B3BA35"/>
      </a:accent5>
      <a:accent6>
        <a:srgbClr val="561F4B"/>
      </a:accent6>
      <a:hlink>
        <a:srgbClr val="000000"/>
      </a:hlink>
      <a:folHlink>
        <a:srgbClr val="000000"/>
      </a:folHlink>
    </a:clrScheme>
    <a:fontScheme name="Blank Presentation">
      <a:majorFont>
        <a:latin typeface="Tahoma"/>
        <a:ea typeface="ＭＳ Ｐゴシック"/>
        <a:cs typeface=""/>
      </a:majorFont>
      <a:minorFont>
        <a:latin typeface="Palatino"/>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999999"/>
            </a:solidFill>
            <a:effectLst/>
            <a:latin typeface="Arial" charset="0"/>
            <a:ea typeface="ＭＳ Ｐゴシック" pitchFamily="-96"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999999"/>
            </a:solidFill>
            <a:effectLst/>
            <a:latin typeface="Arial" charset="0"/>
            <a:ea typeface="ＭＳ Ｐゴシック" pitchFamily="-96"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OSU_Template_2_unlocked</Template>
  <TotalTime>2846</TotalTime>
  <Words>1241</Words>
  <Application>Microsoft Office PowerPoint</Application>
  <PresentationFormat>On-screen Show (4:3)</PresentationFormat>
  <Paragraphs>359</Paragraphs>
  <Slides>49</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49</vt:i4>
      </vt:variant>
    </vt:vector>
  </HeadingPairs>
  <TitlesOfParts>
    <vt:vector size="59" baseType="lpstr">
      <vt:lpstr>MS PGothic</vt:lpstr>
      <vt:lpstr>MS PGothic</vt:lpstr>
      <vt:lpstr>Palatino</vt:lpstr>
      <vt:lpstr>Arial</vt:lpstr>
      <vt:lpstr>Calibri</vt:lpstr>
      <vt:lpstr>Cambria</vt:lpstr>
      <vt:lpstr>Cambria Math</vt:lpstr>
      <vt:lpstr>Tahoma</vt:lpstr>
      <vt:lpstr>Times</vt:lpstr>
      <vt:lpstr>OSU_Template</vt:lpstr>
      <vt:lpstr>Upstream forest supply chain management with multiple objectives</vt:lpstr>
      <vt:lpstr>Colorado</vt:lpstr>
      <vt:lpstr>Mountain Pine Beetles</vt:lpstr>
      <vt:lpstr>Mountain Pine Beetle Infestation</vt:lpstr>
      <vt:lpstr>Colorado’s Wood Market </vt:lpstr>
      <vt:lpstr>Colorado’s Renewable Energy Fact</vt:lpstr>
      <vt:lpstr>Opportunity for Forest Industry</vt:lpstr>
      <vt:lpstr>Opportunity for Forest Industry</vt:lpstr>
      <vt:lpstr>Knowledge Gaps</vt:lpstr>
      <vt:lpstr>Objectives</vt:lpstr>
      <vt:lpstr>Our case</vt:lpstr>
      <vt:lpstr>Harvesting Systems</vt:lpstr>
      <vt:lpstr>Study Site</vt:lpstr>
      <vt:lpstr>Framework</vt:lpstr>
      <vt:lpstr>Lumber</vt:lpstr>
      <vt:lpstr>Wood Pellets</vt:lpstr>
      <vt:lpstr>Method</vt:lpstr>
      <vt:lpstr>Method</vt:lpstr>
      <vt:lpstr>Method</vt:lpstr>
      <vt:lpstr>Economic Aspect</vt:lpstr>
      <vt:lpstr>Environmental Aspect</vt:lpstr>
      <vt:lpstr>Economic Objective Component</vt:lpstr>
      <vt:lpstr>Economic Objective Component</vt:lpstr>
      <vt:lpstr>Economic Objective Component</vt:lpstr>
      <vt:lpstr>Economic Objective Component</vt:lpstr>
      <vt:lpstr>Economic Objective Component</vt:lpstr>
      <vt:lpstr>Economic Objective Component</vt:lpstr>
      <vt:lpstr>Economic Objective Component</vt:lpstr>
      <vt:lpstr>Environmental Objective Component</vt:lpstr>
      <vt:lpstr>Environmental Objective Component</vt:lpstr>
      <vt:lpstr>Environmental Objective Component</vt:lpstr>
      <vt:lpstr>Environmental Objective Component</vt:lpstr>
      <vt:lpstr>Environmental Objective Component</vt:lpstr>
      <vt:lpstr>Environmental Objective Component</vt:lpstr>
      <vt:lpstr>Constraints</vt:lpstr>
      <vt:lpstr>Constraints</vt:lpstr>
      <vt:lpstr>Constraints</vt:lpstr>
      <vt:lpstr>Results</vt:lpstr>
      <vt:lpstr>Harvest Decisions in Different Scenarios</vt:lpstr>
      <vt:lpstr>Harvest and Production</vt:lpstr>
      <vt:lpstr>Changing Objectives</vt:lpstr>
      <vt:lpstr>Pareto Curve </vt:lpstr>
      <vt:lpstr>Trade-offs between Objectives</vt:lpstr>
      <vt:lpstr>Application – Carbon Credit</vt:lpstr>
      <vt:lpstr>Modifications on Model</vt:lpstr>
      <vt:lpstr>Results – Carbon Credit</vt:lpstr>
      <vt:lpstr>Results – Carbon Credits</vt:lpstr>
      <vt:lpstr>Acknowledgement</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adf</dc:title>
  <dc:creator>Ji She</dc:creator>
  <cp:lastModifiedBy>She, Ji</cp:lastModifiedBy>
  <cp:revision>115</cp:revision>
  <dcterms:created xsi:type="dcterms:W3CDTF">2016-08-22T18:25:55Z</dcterms:created>
  <dcterms:modified xsi:type="dcterms:W3CDTF">2016-09-02T20:27:46Z</dcterms:modified>
</cp:coreProperties>
</file>