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0" r:id="rId4"/>
  </p:sldMasterIdLst>
  <p:notesMasterIdLst>
    <p:notesMasterId r:id="rId19"/>
  </p:notesMasterIdLst>
  <p:handoutMasterIdLst>
    <p:handoutMasterId r:id="rId20"/>
  </p:handoutMasterIdLst>
  <p:sldIdLst>
    <p:sldId id="256" r:id="rId5"/>
    <p:sldId id="257" r:id="rId6"/>
    <p:sldId id="311" r:id="rId7"/>
    <p:sldId id="312" r:id="rId8"/>
    <p:sldId id="313" r:id="rId9"/>
    <p:sldId id="314" r:id="rId10"/>
    <p:sldId id="315" r:id="rId11"/>
    <p:sldId id="316" r:id="rId12"/>
    <p:sldId id="317" r:id="rId13"/>
    <p:sldId id="318" r:id="rId14"/>
    <p:sldId id="319" r:id="rId15"/>
    <p:sldId id="320" r:id="rId16"/>
    <p:sldId id="321" r:id="rId17"/>
    <p:sldId id="30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28DD"/>
    <a:srgbClr val="212121"/>
    <a:srgbClr val="E2BC0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8" autoAdjust="0"/>
    <p:restoredTop sz="99003" autoAdjust="0"/>
  </p:normalViewPr>
  <p:slideViewPr>
    <p:cSldViewPr>
      <p:cViewPr>
        <p:scale>
          <a:sx n="70" d="100"/>
          <a:sy n="70" d="100"/>
        </p:scale>
        <p:origin x="-1050" y="-19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5" d="100"/>
          <a:sy n="85" d="100"/>
        </p:scale>
        <p:origin x="-3150"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CA" sz="1000" dirty="0" smtClean="0">
                <a:latin typeface="Arial" pitchFamily="34" charset="0"/>
                <a:cs typeface="Arial" pitchFamily="34" charset="0"/>
              </a:rPr>
              <a:t>Presentation title</a:t>
            </a:r>
            <a:endParaRPr lang="en-CA" sz="1000" dirty="0">
              <a:latin typeface="Arial" pitchFamily="34" charset="0"/>
              <a:cs typeface="Arial" pitchFamily="34" charset="0"/>
            </a:endParaRP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FE1C680-6F3D-43D8-83A4-33BF20A1B0BA}" type="slidenum">
              <a:rPr lang="en-CA" sz="1000" smtClean="0">
                <a:latin typeface="Arial" pitchFamily="34" charset="0"/>
                <a:cs typeface="Arial" pitchFamily="34" charset="0"/>
              </a:rPr>
              <a:t>‹#›</a:t>
            </a:fld>
            <a:endParaRPr lang="en-CA" sz="1000" dirty="0">
              <a:latin typeface="Arial" pitchFamily="34" charset="0"/>
              <a:cs typeface="Arial" pitchFamily="34" charset="0"/>
            </a:endParaRPr>
          </a:p>
        </p:txBody>
      </p:sp>
      <p:pic>
        <p:nvPicPr>
          <p:cNvPr id="7" name="Picture 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7192" y="107504"/>
            <a:ext cx="1371600" cy="606327"/>
          </a:xfrm>
          <a:prstGeom prst="rect">
            <a:avLst/>
          </a:prstGeom>
        </p:spPr>
      </p:pic>
    </p:spTree>
    <p:extLst>
      <p:ext uri="{BB962C8B-B14F-4D97-AF65-F5344CB8AC3E}">
        <p14:creationId xmlns:p14="http://schemas.microsoft.com/office/powerpoint/2010/main" val="9397197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4A6816-1D6C-40B4-9FAC-EE51D62CD2B6}" type="datetimeFigureOut">
              <a:rPr lang="en-US" smtClean="0"/>
              <a:t>9/21/2016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268027-9E4C-4947-A70D-4FE6424BEFC0}" type="slidenum">
              <a:rPr lang="en-US" smtClean="0"/>
              <a:t>‹#›</a:t>
            </a:fld>
            <a:endParaRPr lang="en-US"/>
          </a:p>
        </p:txBody>
      </p:sp>
    </p:spTree>
    <p:extLst>
      <p:ext uri="{BB962C8B-B14F-4D97-AF65-F5344CB8AC3E}">
        <p14:creationId xmlns:p14="http://schemas.microsoft.com/office/powerpoint/2010/main" val="3466921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7E268027-9E4C-4947-A70D-4FE6424BEFC0}" type="slidenum">
              <a:rPr lang="en-US" smtClean="0"/>
              <a:t>1</a:t>
            </a:fld>
            <a:endParaRPr lang="en-US"/>
          </a:p>
        </p:txBody>
      </p:sp>
    </p:spTree>
    <p:extLst>
      <p:ext uri="{BB962C8B-B14F-4D97-AF65-F5344CB8AC3E}">
        <p14:creationId xmlns:p14="http://schemas.microsoft.com/office/powerpoint/2010/main" val="1532358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592138" y="976313"/>
            <a:ext cx="5640387" cy="4230687"/>
          </a:xfrm>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a:xfrm>
            <a:off x="8822374" y="5808046"/>
            <a:ext cx="2971800" cy="457200"/>
          </a:xfrm>
          <a:prstGeom prst="rect">
            <a:avLst/>
          </a:prstGeom>
        </p:spPr>
        <p:txBody>
          <a:bodyPr/>
          <a:lstStyle/>
          <a:p>
            <a:fld id="{CE3F6CF2-AA75-457E-820B-85B5C07CD9DD}" type="slidenum">
              <a:rPr lang="de-DE" smtClean="0"/>
              <a:pPr/>
              <a:t>14</a:t>
            </a:fld>
            <a:endParaRPr lang="de-DE"/>
          </a:p>
        </p:txBody>
      </p:sp>
    </p:spTree>
    <p:extLst>
      <p:ext uri="{BB962C8B-B14F-4D97-AF65-F5344CB8AC3E}">
        <p14:creationId xmlns:p14="http://schemas.microsoft.com/office/powerpoint/2010/main" val="31843453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fpinnovations.ca/" TargetMode="External"/><Relationship Id="rId7"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wmf"/><Relationship Id="rId10" Type="http://schemas.openxmlformats.org/officeDocument/2006/relationships/image" Target="../media/image5.png"/><Relationship Id="rId4" Type="http://schemas.openxmlformats.org/officeDocument/2006/relationships/image" Target="../media/image6.png"/><Relationship Id="rId9"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_page">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626347" y="-49596"/>
            <a:ext cx="2493269" cy="1170434"/>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186937"/>
            <a:ext cx="9144000" cy="1828800"/>
          </a:xfrm>
          <a:prstGeom prst="rect">
            <a:avLst/>
          </a:prstGeom>
        </p:spPr>
      </p:pic>
      <p:pic>
        <p:nvPicPr>
          <p:cNvPr id="6" name="Picture 5"/>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626347" y="-49596"/>
            <a:ext cx="2493269" cy="1170434"/>
          </a:xfrm>
          <a:prstGeom prst="rect">
            <a:avLst/>
          </a:prstGeom>
        </p:spPr>
      </p:pic>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 y="1196752"/>
            <a:ext cx="9143999" cy="1828800"/>
          </a:xfrm>
          <a:prstGeom prst="rect">
            <a:avLst/>
          </a:prstGeom>
        </p:spPr>
      </p:pic>
      <p:pic>
        <p:nvPicPr>
          <p:cNvPr id="8" name="Picture 7"/>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387627" y="908720"/>
            <a:ext cx="4412974" cy="2318849"/>
          </a:xfrm>
          <a:prstGeom prst="rect">
            <a:avLst/>
          </a:prstGeom>
          <a:noFill/>
          <a:ln>
            <a:noFill/>
          </a:ln>
        </p:spPr>
      </p:pic>
      <p:sp>
        <p:nvSpPr>
          <p:cNvPr id="11" name="Text Placeholder 12"/>
          <p:cNvSpPr>
            <a:spLocks noGrp="1"/>
          </p:cNvSpPr>
          <p:nvPr>
            <p:ph type="body" sz="quarter" idx="10" hasCustomPrompt="1"/>
          </p:nvPr>
        </p:nvSpPr>
        <p:spPr>
          <a:xfrm>
            <a:off x="1691681" y="5295602"/>
            <a:ext cx="7200800" cy="1301750"/>
          </a:xfrm>
        </p:spPr>
        <p:txBody>
          <a:bodyPr>
            <a:noAutofit/>
          </a:bodyPr>
          <a:lstStyle>
            <a:lvl1pPr marL="0" indent="0">
              <a:buFont typeface="Arial"/>
              <a:buNone/>
              <a:defRPr sz="1800" baseline="0">
                <a:solidFill>
                  <a:schemeClr val="tx2"/>
                </a:solidFill>
                <a:latin typeface="+mj-lt"/>
              </a:defRPr>
            </a:lvl1pPr>
          </a:lstStyle>
          <a:p>
            <a:pPr lvl="0"/>
            <a:r>
              <a:rPr lang="en-CA" noProof="0" smtClean="0"/>
              <a:t>Author and date</a:t>
            </a:r>
          </a:p>
        </p:txBody>
      </p:sp>
      <p:sp>
        <p:nvSpPr>
          <p:cNvPr id="12" name="Text Placeholder 12"/>
          <p:cNvSpPr>
            <a:spLocks noGrp="1"/>
          </p:cNvSpPr>
          <p:nvPr>
            <p:ph type="body" sz="quarter" idx="17" hasCustomPrompt="1"/>
          </p:nvPr>
        </p:nvSpPr>
        <p:spPr>
          <a:xfrm>
            <a:off x="1691681" y="4454680"/>
            <a:ext cx="7200800" cy="795645"/>
          </a:xfrm>
        </p:spPr>
        <p:txBody>
          <a:bodyPr>
            <a:noAutofit/>
          </a:bodyPr>
          <a:lstStyle>
            <a:lvl1pPr marL="0" indent="0">
              <a:buFont typeface="Arial"/>
              <a:buNone/>
              <a:defRPr sz="2400">
                <a:solidFill>
                  <a:schemeClr val="tx2"/>
                </a:solidFill>
                <a:latin typeface="+mj-lt"/>
              </a:defRPr>
            </a:lvl1pPr>
          </a:lstStyle>
          <a:p>
            <a:pPr lvl="0"/>
            <a:r>
              <a:rPr lang="en-CA" noProof="0" dirty="0" smtClean="0"/>
              <a:t>Subtitle</a:t>
            </a:r>
          </a:p>
        </p:txBody>
      </p:sp>
      <p:sp>
        <p:nvSpPr>
          <p:cNvPr id="13" name="Titre 4"/>
          <p:cNvSpPr>
            <a:spLocks noGrp="1"/>
          </p:cNvSpPr>
          <p:nvPr>
            <p:ph type="title" hasCustomPrompt="1"/>
          </p:nvPr>
        </p:nvSpPr>
        <p:spPr>
          <a:xfrm>
            <a:off x="1691681" y="3355678"/>
            <a:ext cx="7200800" cy="1056516"/>
          </a:xfrm>
        </p:spPr>
        <p:txBody>
          <a:bodyPr>
            <a:noAutofit/>
          </a:bodyPr>
          <a:lstStyle>
            <a:lvl1pPr>
              <a:defRPr>
                <a:latin typeface="+mj-lt"/>
              </a:defRPr>
            </a:lvl1pPr>
          </a:lstStyle>
          <a:p>
            <a:r>
              <a:rPr lang="en-CA" noProof="0" dirty="0" smtClean="0"/>
              <a:t>Title</a:t>
            </a:r>
            <a:endParaRPr lang="en-CA" noProof="0" dirty="0"/>
          </a:p>
        </p:txBody>
      </p:sp>
    </p:spTree>
    <p:extLst>
      <p:ext uri="{BB962C8B-B14F-4D97-AF65-F5344CB8AC3E}">
        <p14:creationId xmlns:p14="http://schemas.microsoft.com/office/powerpoint/2010/main" val="224424844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bod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5624" y="152400"/>
            <a:ext cx="8784976" cy="1143000"/>
          </a:xfrm>
        </p:spPr>
        <p:txBody>
          <a:bodyPr>
            <a:noAutofit/>
          </a:bodyPr>
          <a:lstStyle>
            <a:lvl1pPr algn="l" defTabSz="914400" rtl="0" eaLnBrk="1" latinLnBrk="0" hangingPunct="1">
              <a:spcBef>
                <a:spcPct val="0"/>
              </a:spcBef>
              <a:buNone/>
              <a:defRPr lang="en-CA" sz="3600" b="1" kern="1200" noProof="0" dirty="0">
                <a:solidFill>
                  <a:schemeClr val="tx2"/>
                </a:solidFill>
                <a:latin typeface="+mj-lt"/>
                <a:ea typeface="+mj-ea"/>
                <a:cs typeface="+mj-cs"/>
              </a:defRPr>
            </a:lvl1pPr>
          </a:lstStyle>
          <a:p>
            <a:r>
              <a:rPr lang="en-CA" noProof="0" dirty="0" smtClean="0"/>
              <a:t>Click to Edit Master Title Style</a:t>
            </a:r>
            <a:endParaRPr lang="en-CA" noProof="0" dirty="0"/>
          </a:p>
        </p:txBody>
      </p:sp>
      <p:sp>
        <p:nvSpPr>
          <p:cNvPr id="4" name="Text Placeholder 2"/>
          <p:cNvSpPr>
            <a:spLocks noGrp="1"/>
          </p:cNvSpPr>
          <p:nvPr>
            <p:ph idx="1" hasCustomPrompt="1"/>
          </p:nvPr>
        </p:nvSpPr>
        <p:spPr>
          <a:xfrm>
            <a:off x="179512" y="1524000"/>
            <a:ext cx="8784976" cy="4525963"/>
          </a:xfrm>
          <a:prstGeom prst="rect">
            <a:avLst/>
          </a:prstGeom>
        </p:spPr>
        <p:txBody>
          <a:bodyPr vert="horz" lIns="91440" tIns="45720" rIns="91440" bIns="45720" rtlCol="0">
            <a:noAutofit/>
          </a:bodyPr>
          <a:lstStyle>
            <a:lvl1pPr>
              <a:defRPr lang="en-CA" noProof="0" dirty="0" smtClean="0">
                <a:solidFill>
                  <a:srgbClr val="212121"/>
                </a:solidFill>
              </a:defRPr>
            </a:lvl1pPr>
            <a:lvl2pPr>
              <a:defRPr lang="en-CA" noProof="0" dirty="0" smtClean="0"/>
            </a:lvl2pPr>
            <a:lvl3pPr>
              <a:defRPr lang="en-CA" noProof="0" dirty="0" smtClean="0"/>
            </a:lvl3pPr>
            <a:lvl4pPr>
              <a:defRPr lang="en-CA" noProof="0" dirty="0" smtClean="0"/>
            </a:lvl4pPr>
          </a:lstStyle>
          <a:p>
            <a:pPr lvl="0"/>
            <a:r>
              <a:rPr lang="en-CA" noProof="0" dirty="0" smtClean="0"/>
              <a:t>Click to edit Master text styles sub headings</a:t>
            </a:r>
          </a:p>
          <a:p>
            <a:pPr lvl="1"/>
            <a:r>
              <a:rPr lang="en-CA" noProof="0" dirty="0" smtClean="0"/>
              <a:t>Second level body text</a:t>
            </a:r>
          </a:p>
          <a:p>
            <a:pPr lvl="2"/>
            <a:r>
              <a:rPr lang="en-CA" noProof="0" dirty="0" smtClean="0"/>
              <a:t>3rd level bullets</a:t>
            </a:r>
          </a:p>
          <a:p>
            <a:pPr lvl="3"/>
            <a:endParaRPr lang="en-CA" noProof="0" dirty="0" smtClean="0"/>
          </a:p>
        </p:txBody>
      </p:sp>
      <p:sp>
        <p:nvSpPr>
          <p:cNvPr id="5" name="Slide Number Placeholder 3"/>
          <p:cNvSpPr>
            <a:spLocks noGrp="1"/>
          </p:cNvSpPr>
          <p:nvPr>
            <p:ph type="sldNum" sz="quarter" idx="4"/>
          </p:nvPr>
        </p:nvSpPr>
        <p:spPr>
          <a:xfrm>
            <a:off x="84464" y="6525344"/>
            <a:ext cx="707355" cy="329982"/>
          </a:xfrm>
          <a:prstGeom prst="rect">
            <a:avLst/>
          </a:prstGeom>
        </p:spPr>
        <p:txBody>
          <a:bodyPr/>
          <a:lstStyle>
            <a:lvl1pPr>
              <a:defRPr sz="1050"/>
            </a:lvl1pPr>
          </a:lstStyle>
          <a:p>
            <a:fld id="{D5318631-5C24-4821-B8D4-FEB4A0C6167F}" type="slidenum">
              <a:rPr lang="en-CA" smtClean="0"/>
              <a:pPr/>
              <a:t>‹#›</a:t>
            </a:fld>
            <a:endParaRPr lang="en-CA" dirty="0"/>
          </a:p>
        </p:txBody>
      </p:sp>
    </p:spTree>
    <p:extLst>
      <p:ext uri="{BB962C8B-B14F-4D97-AF65-F5344CB8AC3E}">
        <p14:creationId xmlns:p14="http://schemas.microsoft.com/office/powerpoint/2010/main" val="211986039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5624" y="152400"/>
            <a:ext cx="8784976" cy="1143000"/>
          </a:xfrm>
        </p:spPr>
        <p:txBody>
          <a:bodyPr>
            <a:noAutofit/>
          </a:bodyPr>
          <a:lstStyle>
            <a:lvl1pPr algn="l" defTabSz="914400" rtl="0" eaLnBrk="1" latinLnBrk="0" hangingPunct="1">
              <a:spcBef>
                <a:spcPct val="0"/>
              </a:spcBef>
              <a:buNone/>
              <a:defRPr lang="en-CA" sz="3600" b="1" kern="1200" noProof="0" dirty="0">
                <a:solidFill>
                  <a:schemeClr val="tx2"/>
                </a:solidFill>
                <a:latin typeface="+mj-lt"/>
                <a:ea typeface="+mj-ea"/>
                <a:cs typeface="+mj-cs"/>
              </a:defRPr>
            </a:lvl1pPr>
          </a:lstStyle>
          <a:p>
            <a:r>
              <a:rPr lang="en-CA" noProof="0" dirty="0" smtClean="0"/>
              <a:t>Click to Edit Master Title Style</a:t>
            </a:r>
            <a:endParaRPr lang="en-CA" noProof="0" dirty="0"/>
          </a:p>
        </p:txBody>
      </p:sp>
      <p:sp>
        <p:nvSpPr>
          <p:cNvPr id="5" name="Slide Number Placeholder 3"/>
          <p:cNvSpPr>
            <a:spLocks noGrp="1"/>
          </p:cNvSpPr>
          <p:nvPr>
            <p:ph type="sldNum" sz="quarter" idx="4"/>
          </p:nvPr>
        </p:nvSpPr>
        <p:spPr>
          <a:xfrm>
            <a:off x="84464" y="6525344"/>
            <a:ext cx="707355" cy="329982"/>
          </a:xfrm>
          <a:prstGeom prst="rect">
            <a:avLst/>
          </a:prstGeom>
        </p:spPr>
        <p:txBody>
          <a:bodyPr/>
          <a:lstStyle>
            <a:lvl1pPr>
              <a:defRPr sz="1050"/>
            </a:lvl1pPr>
          </a:lstStyle>
          <a:p>
            <a:fld id="{D5318631-5C24-4821-B8D4-FEB4A0C6167F}" type="slidenum">
              <a:rPr lang="en-CA" smtClean="0"/>
              <a:pPr/>
              <a:t>‹#›</a:t>
            </a:fld>
            <a:endParaRPr lang="en-CA" dirty="0"/>
          </a:p>
        </p:txBody>
      </p:sp>
    </p:spTree>
    <p:extLst>
      <p:ext uri="{BB962C8B-B14F-4D97-AF65-F5344CB8AC3E}">
        <p14:creationId xmlns:p14="http://schemas.microsoft.com/office/powerpoint/2010/main" val="5467210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511" y="152400"/>
            <a:ext cx="8784977" cy="1143000"/>
          </a:xfrm>
        </p:spPr>
        <p:txBody>
          <a:bodyPr>
            <a:noAutofit/>
          </a:bodyPr>
          <a:lstStyle>
            <a:lvl1pPr>
              <a:lnSpc>
                <a:spcPct val="100000"/>
              </a:lnSpc>
              <a:defRPr sz="3600"/>
            </a:lvl1pPr>
          </a:lstStyle>
          <a:p>
            <a:r>
              <a:rPr lang="en-CA" noProof="0" dirty="0" smtClean="0"/>
              <a:t>Click to Edit Master Title Style</a:t>
            </a:r>
            <a:endParaRPr lang="en-CA" noProof="0" dirty="0"/>
          </a:p>
        </p:txBody>
      </p:sp>
      <p:sp>
        <p:nvSpPr>
          <p:cNvPr id="5" name="Text Placeholder 8"/>
          <p:cNvSpPr>
            <a:spLocks noGrp="1"/>
          </p:cNvSpPr>
          <p:nvPr>
            <p:ph type="body" sz="quarter" idx="16" hasCustomPrompt="1"/>
          </p:nvPr>
        </p:nvSpPr>
        <p:spPr bwMode="auto">
          <a:xfrm>
            <a:off x="4724400" y="1533525"/>
            <a:ext cx="4240088" cy="4486275"/>
          </a:xfrm>
        </p:spPr>
        <p:txBody>
          <a:bodyPr vert="horz" lIns="91440" tIns="45720" rIns="91440" bIns="45720" rtlCol="0">
            <a:noAutofit/>
          </a:bodyPr>
          <a:lstStyle>
            <a:lvl1pPr>
              <a:defRPr lang="en-CA" noProof="0" dirty="0" smtClean="0"/>
            </a:lvl1pPr>
            <a:lvl2pPr>
              <a:defRPr lang="en-CA" noProof="0" dirty="0" smtClean="0"/>
            </a:lvl2pPr>
            <a:lvl3pPr>
              <a:defRPr lang="en-CA" noProof="0" dirty="0" smtClean="0"/>
            </a:lvl3pPr>
          </a:lstStyle>
          <a:p>
            <a:pPr lvl="0"/>
            <a:r>
              <a:rPr lang="en-CA" noProof="0" dirty="0" smtClean="0"/>
              <a:t>Click to edit Master text styles</a:t>
            </a:r>
          </a:p>
          <a:p>
            <a:pPr lvl="1"/>
            <a:r>
              <a:rPr lang="en-CA" noProof="0" dirty="0" smtClean="0"/>
              <a:t>Second level</a:t>
            </a:r>
          </a:p>
          <a:p>
            <a:pPr lvl="2"/>
            <a:r>
              <a:rPr lang="en-CA" noProof="0" dirty="0" smtClean="0"/>
              <a:t>Third level</a:t>
            </a:r>
          </a:p>
        </p:txBody>
      </p:sp>
      <p:sp>
        <p:nvSpPr>
          <p:cNvPr id="7" name="Text Placeholder 8"/>
          <p:cNvSpPr>
            <a:spLocks noGrp="1"/>
          </p:cNvSpPr>
          <p:nvPr>
            <p:ph type="body" sz="quarter" idx="17" hasCustomPrompt="1"/>
          </p:nvPr>
        </p:nvSpPr>
        <p:spPr bwMode="auto">
          <a:xfrm>
            <a:off x="179512" y="1533525"/>
            <a:ext cx="4392488" cy="4486275"/>
          </a:xfrm>
        </p:spPr>
        <p:txBody>
          <a:bodyPr vert="horz" lIns="91440" tIns="45720" rIns="91440" bIns="45720" rtlCol="0">
            <a:noAutofit/>
          </a:bodyPr>
          <a:lstStyle>
            <a:lvl1pPr>
              <a:defRPr lang="en-CA" noProof="0" dirty="0" smtClean="0"/>
            </a:lvl1pPr>
            <a:lvl2pPr>
              <a:defRPr lang="en-CA" noProof="0" dirty="0" smtClean="0"/>
            </a:lvl2pPr>
            <a:lvl3pPr>
              <a:defRPr lang="en-CA" noProof="0" dirty="0" smtClean="0"/>
            </a:lvl3pPr>
          </a:lstStyle>
          <a:p>
            <a:pPr lvl="0"/>
            <a:r>
              <a:rPr lang="en-CA" noProof="0" dirty="0" smtClean="0"/>
              <a:t>Click to edit Master text styles</a:t>
            </a:r>
          </a:p>
          <a:p>
            <a:pPr lvl="1"/>
            <a:r>
              <a:rPr lang="en-CA" noProof="0" dirty="0" smtClean="0"/>
              <a:t>Second level</a:t>
            </a:r>
          </a:p>
          <a:p>
            <a:pPr lvl="2"/>
            <a:r>
              <a:rPr lang="en-CA" noProof="0" dirty="0" smtClean="0"/>
              <a:t>Third level</a:t>
            </a:r>
          </a:p>
        </p:txBody>
      </p:sp>
      <p:sp>
        <p:nvSpPr>
          <p:cNvPr id="8" name="Slide Number Placeholder 3"/>
          <p:cNvSpPr>
            <a:spLocks noGrp="1"/>
          </p:cNvSpPr>
          <p:nvPr>
            <p:ph type="sldNum" sz="quarter" idx="4"/>
          </p:nvPr>
        </p:nvSpPr>
        <p:spPr>
          <a:xfrm>
            <a:off x="84464" y="6525344"/>
            <a:ext cx="707355" cy="329982"/>
          </a:xfrm>
          <a:prstGeom prst="rect">
            <a:avLst/>
          </a:prstGeom>
        </p:spPr>
        <p:txBody>
          <a:bodyPr/>
          <a:lstStyle>
            <a:lvl1pPr>
              <a:lnSpc>
                <a:spcPct val="100000"/>
              </a:lnSpc>
              <a:defRPr sz="1050"/>
            </a:lvl1pPr>
          </a:lstStyle>
          <a:p>
            <a:fld id="{D5318631-5C24-4821-B8D4-FEB4A0C6167F}" type="slidenum">
              <a:rPr lang="en-CA" smtClean="0"/>
              <a:pPr/>
              <a:t>‹#›</a:t>
            </a:fld>
            <a:endParaRPr lang="en-CA" dirty="0"/>
          </a:p>
        </p:txBody>
      </p:sp>
    </p:spTree>
    <p:extLst>
      <p:ext uri="{BB962C8B-B14F-4D97-AF65-F5344CB8AC3E}">
        <p14:creationId xmlns:p14="http://schemas.microsoft.com/office/powerpoint/2010/main" val="24787954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1column1image">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79512" y="152400"/>
            <a:ext cx="8784976" cy="1143000"/>
          </a:xfrm>
        </p:spPr>
        <p:txBody>
          <a:bodyPr>
            <a:noAutofit/>
          </a:bodyPr>
          <a:lstStyle>
            <a:lvl1pPr>
              <a:lnSpc>
                <a:spcPct val="100000"/>
              </a:lnSpc>
              <a:defRPr sz="3600"/>
            </a:lvl1pPr>
          </a:lstStyle>
          <a:p>
            <a:r>
              <a:rPr lang="en-CA" noProof="0" dirty="0" smtClean="0"/>
              <a:t>Click to Edit Master Title Style</a:t>
            </a:r>
            <a:endParaRPr lang="en-CA" noProof="0" dirty="0"/>
          </a:p>
        </p:txBody>
      </p:sp>
      <p:sp>
        <p:nvSpPr>
          <p:cNvPr id="8" name="Bildplatzhalter 14"/>
          <p:cNvSpPr>
            <a:spLocks noGrp="1"/>
          </p:cNvSpPr>
          <p:nvPr>
            <p:ph type="pic" sz="quarter" idx="14" hasCustomPrompt="1"/>
          </p:nvPr>
        </p:nvSpPr>
        <p:spPr bwMode="auto">
          <a:xfrm>
            <a:off x="4891774" y="1533525"/>
            <a:ext cx="4072714" cy="4486275"/>
          </a:xfrm>
          <a:solidFill>
            <a:schemeClr val="bg1">
              <a:lumMod val="75000"/>
            </a:schemeClr>
          </a:solidFill>
        </p:spPr>
        <p:txBody>
          <a:bodyPr/>
          <a:lstStyle>
            <a:lvl1pPr>
              <a:lnSpc>
                <a:spcPct val="100000"/>
              </a:lnSpc>
              <a:defRPr/>
            </a:lvl1pPr>
          </a:lstStyle>
          <a:p>
            <a:r>
              <a:rPr lang="en-CA" noProof="0" dirty="0" smtClean="0"/>
              <a:t>Click to add an image</a:t>
            </a:r>
            <a:endParaRPr lang="en-CA" noProof="0" dirty="0"/>
          </a:p>
        </p:txBody>
      </p:sp>
      <p:sp>
        <p:nvSpPr>
          <p:cNvPr id="10" name="Text Placeholder 8"/>
          <p:cNvSpPr>
            <a:spLocks noGrp="1"/>
          </p:cNvSpPr>
          <p:nvPr>
            <p:ph type="body" sz="quarter" idx="16" hasCustomPrompt="1"/>
          </p:nvPr>
        </p:nvSpPr>
        <p:spPr bwMode="auto">
          <a:xfrm>
            <a:off x="179512" y="1533525"/>
            <a:ext cx="4536504" cy="4486275"/>
          </a:xfrm>
        </p:spPr>
        <p:txBody>
          <a:bodyPr vert="horz" lIns="91440" tIns="45720" rIns="91440" bIns="45720" rtlCol="0">
            <a:noAutofit/>
          </a:bodyPr>
          <a:lstStyle>
            <a:lvl1pPr>
              <a:defRPr lang="en-CA" noProof="0" dirty="0" smtClean="0"/>
            </a:lvl1pPr>
            <a:lvl2pPr>
              <a:defRPr lang="en-CA" noProof="0" dirty="0" smtClean="0"/>
            </a:lvl2pPr>
            <a:lvl3pPr>
              <a:defRPr lang="en-CA" noProof="0" dirty="0" smtClean="0"/>
            </a:lvl3pPr>
          </a:lstStyle>
          <a:p>
            <a:pPr lvl="0"/>
            <a:r>
              <a:rPr lang="en-CA" noProof="0" dirty="0" smtClean="0"/>
              <a:t>Click to edit Master text styles</a:t>
            </a:r>
          </a:p>
          <a:p>
            <a:pPr lvl="1"/>
            <a:r>
              <a:rPr lang="en-CA" noProof="0" dirty="0" smtClean="0"/>
              <a:t>Second level</a:t>
            </a:r>
          </a:p>
          <a:p>
            <a:pPr lvl="2"/>
            <a:r>
              <a:rPr lang="en-CA" noProof="0" dirty="0" smtClean="0"/>
              <a:t>Third level</a:t>
            </a:r>
          </a:p>
        </p:txBody>
      </p:sp>
      <p:pic>
        <p:nvPicPr>
          <p:cNvPr id="11" name="Picture 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6251673"/>
            <a:ext cx="1371600" cy="606327"/>
          </a:xfrm>
          <a:prstGeom prst="rect">
            <a:avLst/>
          </a:prstGeom>
        </p:spPr>
      </p:pic>
      <p:sp>
        <p:nvSpPr>
          <p:cNvPr id="7" name="Slide Number Placeholder 3"/>
          <p:cNvSpPr>
            <a:spLocks noGrp="1"/>
          </p:cNvSpPr>
          <p:nvPr>
            <p:ph type="sldNum" sz="quarter" idx="4"/>
          </p:nvPr>
        </p:nvSpPr>
        <p:spPr>
          <a:xfrm>
            <a:off x="84464" y="6525344"/>
            <a:ext cx="707355" cy="329982"/>
          </a:xfrm>
          <a:prstGeom prst="rect">
            <a:avLst/>
          </a:prstGeom>
        </p:spPr>
        <p:txBody>
          <a:bodyPr/>
          <a:lstStyle>
            <a:lvl1pPr>
              <a:lnSpc>
                <a:spcPct val="100000"/>
              </a:lnSpc>
              <a:defRPr sz="1050"/>
            </a:lvl1pPr>
          </a:lstStyle>
          <a:p>
            <a:fld id="{D5318631-5C24-4821-B8D4-FEB4A0C6167F}" type="slidenum">
              <a:rPr lang="en-CA" smtClean="0"/>
              <a:pPr/>
              <a:t>‹#›</a:t>
            </a:fld>
            <a:endParaRPr lang="en-CA" dirty="0"/>
          </a:p>
        </p:txBody>
      </p:sp>
      <p:sp>
        <p:nvSpPr>
          <p:cNvPr id="12" name="Rectangle 11"/>
          <p:cNvSpPr/>
          <p:nvPr userDrawn="1"/>
        </p:nvSpPr>
        <p:spPr>
          <a:xfrm>
            <a:off x="899592" y="6597352"/>
            <a:ext cx="6534590" cy="18466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600" noProof="0" dirty="0" smtClean="0">
                <a:solidFill>
                  <a:schemeClr val="tx1">
                    <a:lumMod val="75000"/>
                  </a:schemeClr>
                </a:solidFill>
                <a:effectLst/>
              </a:rPr>
              <a:t>© 2015 FPInnovations. All rights reserved. Copying and redistribution prohibited. ® FPInnovations, its marks and logos are trademarks of FPInnovations. </a:t>
            </a:r>
            <a:endParaRPr lang="fr-CA" sz="600" noProof="0" dirty="0">
              <a:solidFill>
                <a:schemeClr val="tx1">
                  <a:lumMod val="75000"/>
                </a:schemeClr>
              </a:solidFill>
            </a:endParaRPr>
          </a:p>
        </p:txBody>
      </p:sp>
    </p:spTree>
    <p:extLst>
      <p:ext uri="{BB962C8B-B14F-4D97-AF65-F5344CB8AC3E}">
        <p14:creationId xmlns:p14="http://schemas.microsoft.com/office/powerpoint/2010/main" val="190417398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Vide">
    <p:spTree>
      <p:nvGrpSpPr>
        <p:cNvPr id="1" name=""/>
        <p:cNvGrpSpPr/>
        <p:nvPr/>
      </p:nvGrpSpPr>
      <p:grpSpPr>
        <a:xfrm>
          <a:off x="0" y="0"/>
          <a:ext cx="0" cy="0"/>
          <a:chOff x="0" y="0"/>
          <a:chExt cx="0" cy="0"/>
        </a:xfrm>
      </p:grpSpPr>
      <p:sp>
        <p:nvSpPr>
          <p:cNvPr id="17" name="TextBox 16"/>
          <p:cNvSpPr txBox="1"/>
          <p:nvPr/>
        </p:nvSpPr>
        <p:spPr>
          <a:xfrm>
            <a:off x="3429000" y="2057400"/>
            <a:ext cx="184731" cy="369332"/>
          </a:xfrm>
          <a:prstGeom prst="rect">
            <a:avLst/>
          </a:prstGeom>
          <a:noFill/>
        </p:spPr>
        <p:txBody>
          <a:bodyPr wrap="none" rtlCol="0">
            <a:spAutoFit/>
          </a:bodyPr>
          <a:lstStyle/>
          <a:p>
            <a:endParaRPr lang="en-US" dirty="0"/>
          </a:p>
        </p:txBody>
      </p:sp>
      <p:pic>
        <p:nvPicPr>
          <p:cNvPr id="6" name="Picture 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6251673"/>
            <a:ext cx="1371600" cy="606327"/>
          </a:xfrm>
          <a:prstGeom prst="rect">
            <a:avLst/>
          </a:prstGeom>
        </p:spPr>
      </p:pic>
      <p:sp>
        <p:nvSpPr>
          <p:cNvPr id="5" name="Slide Number Placeholder 3"/>
          <p:cNvSpPr>
            <a:spLocks noGrp="1"/>
          </p:cNvSpPr>
          <p:nvPr>
            <p:ph type="sldNum" sz="quarter" idx="4"/>
          </p:nvPr>
        </p:nvSpPr>
        <p:spPr>
          <a:xfrm>
            <a:off x="84464" y="6525344"/>
            <a:ext cx="707355" cy="329982"/>
          </a:xfrm>
          <a:prstGeom prst="rect">
            <a:avLst/>
          </a:prstGeom>
        </p:spPr>
        <p:txBody>
          <a:bodyPr/>
          <a:lstStyle>
            <a:lvl1pPr>
              <a:defRPr sz="1050"/>
            </a:lvl1pPr>
          </a:lstStyle>
          <a:p>
            <a:fld id="{D5318631-5C24-4821-B8D4-FEB4A0C6167F}" type="slidenum">
              <a:rPr lang="en-CA" smtClean="0"/>
              <a:pPr/>
              <a:t>‹#›</a:t>
            </a:fld>
            <a:endParaRPr lang="en-CA" dirty="0"/>
          </a:p>
        </p:txBody>
      </p:sp>
      <p:sp>
        <p:nvSpPr>
          <p:cNvPr id="7" name="Rectangle 6"/>
          <p:cNvSpPr/>
          <p:nvPr userDrawn="1"/>
        </p:nvSpPr>
        <p:spPr>
          <a:xfrm>
            <a:off x="899592" y="6597352"/>
            <a:ext cx="6534590" cy="18466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600" noProof="0" dirty="0" smtClean="0">
                <a:solidFill>
                  <a:schemeClr val="tx1">
                    <a:lumMod val="75000"/>
                  </a:schemeClr>
                </a:solidFill>
                <a:effectLst/>
              </a:rPr>
              <a:t>© 2015 FPInnovations. All rights reserved. Copying and redistribution prohibited. ® FPInnovations, its marks and logos are trademarks of FPInnovations. </a:t>
            </a:r>
            <a:endParaRPr lang="fr-CA" sz="600" noProof="0" dirty="0">
              <a:solidFill>
                <a:schemeClr val="tx1">
                  <a:lumMod val="75000"/>
                </a:schemeClr>
              </a:solidFill>
            </a:endParaRPr>
          </a:p>
        </p:txBody>
      </p:sp>
    </p:spTree>
    <p:extLst>
      <p:ext uri="{BB962C8B-B14F-4D97-AF65-F5344CB8AC3E}">
        <p14:creationId xmlns:p14="http://schemas.microsoft.com/office/powerpoint/2010/main" val="187945158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 y="1219200"/>
            <a:ext cx="9159240" cy="1828800"/>
          </a:xfrm>
          <a:prstGeom prst="rect">
            <a:avLst/>
          </a:prstGeom>
        </p:spPr>
      </p:pic>
      <p:sp>
        <p:nvSpPr>
          <p:cNvPr id="2" name="Title 1"/>
          <p:cNvSpPr>
            <a:spLocks noGrp="1"/>
          </p:cNvSpPr>
          <p:nvPr>
            <p:ph type="ctrTitle" hasCustomPrompt="1"/>
          </p:nvPr>
        </p:nvSpPr>
        <p:spPr>
          <a:xfrm>
            <a:off x="3352800" y="3093719"/>
            <a:ext cx="5257800" cy="623313"/>
          </a:xfrm>
        </p:spPr>
        <p:txBody>
          <a:bodyPr>
            <a:noAutofit/>
          </a:bodyPr>
          <a:lstStyle>
            <a:lvl1pPr>
              <a:defRPr sz="3600" baseline="0">
                <a:solidFill>
                  <a:schemeClr val="tx1">
                    <a:lumMod val="75000"/>
                  </a:schemeClr>
                </a:solidFill>
              </a:defRPr>
            </a:lvl1pPr>
          </a:lstStyle>
          <a:p>
            <a:r>
              <a:rPr lang="en-US" dirty="0" smtClean="0"/>
              <a:t>Thank you</a:t>
            </a:r>
            <a:endParaRPr lang="en-US" dirty="0"/>
          </a:p>
        </p:txBody>
      </p:sp>
      <p:sp>
        <p:nvSpPr>
          <p:cNvPr id="3" name="Subtitle 2"/>
          <p:cNvSpPr>
            <a:spLocks noGrp="1"/>
          </p:cNvSpPr>
          <p:nvPr>
            <p:ph type="subTitle" idx="1" hasCustomPrompt="1"/>
          </p:nvPr>
        </p:nvSpPr>
        <p:spPr>
          <a:xfrm>
            <a:off x="3352800" y="3717032"/>
            <a:ext cx="5257800" cy="1464568"/>
          </a:xfrm>
        </p:spPr>
        <p:txBody>
          <a:bodyPr>
            <a:noAutofit/>
          </a:bodyPr>
          <a:lstStyle>
            <a:lvl1pPr marL="0" indent="0" algn="l">
              <a:buNone/>
              <a:defRPr sz="1600" b="0">
                <a:solidFill>
                  <a:schemeClr val="tx1">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For more information contact:</a:t>
            </a:r>
          </a:p>
          <a:p>
            <a:endParaRPr lang="en-US" dirty="0"/>
          </a:p>
        </p:txBody>
      </p:sp>
      <p:sp>
        <p:nvSpPr>
          <p:cNvPr id="26" name="Subtitle 2"/>
          <p:cNvSpPr txBox="1">
            <a:spLocks/>
          </p:cNvSpPr>
          <p:nvPr/>
        </p:nvSpPr>
        <p:spPr>
          <a:xfrm>
            <a:off x="3352800" y="5715001"/>
            <a:ext cx="5257800" cy="533399"/>
          </a:xfrm>
          <a:prstGeom prst="rect">
            <a:avLst/>
          </a:prstGeom>
        </p:spPr>
        <p:txBody>
          <a:bodyPr vert="horz" lIns="91440" tIns="45720" rIns="91440" bIns="45720" rtlCol="0">
            <a:normAutofit/>
          </a:bodyPr>
          <a:lstStyle>
            <a:lvl1pPr marL="0" indent="0" algn="l" defTabSz="914400" rtl="0" eaLnBrk="1" latinLnBrk="0" hangingPunct="1">
              <a:spcBef>
                <a:spcPct val="20000"/>
              </a:spcBef>
              <a:buClr>
                <a:schemeClr val="tx2"/>
              </a:buClr>
              <a:buFont typeface="Wingdings" pitchFamily="2" charset="2"/>
              <a:buNone/>
              <a:defRPr sz="1600" b="0" kern="1200">
                <a:solidFill>
                  <a:schemeClr val="tx2"/>
                </a:solidFill>
                <a:latin typeface="+mn-lt"/>
                <a:ea typeface="+mn-ea"/>
                <a:cs typeface="+mn-cs"/>
              </a:defRPr>
            </a:lvl1pPr>
            <a:lvl2pPr marL="457200" indent="0" algn="ctr" defTabSz="914400" rtl="0" eaLnBrk="1" latinLnBrk="0" hangingPunct="1">
              <a:spcBef>
                <a:spcPct val="20000"/>
              </a:spcBef>
              <a:buClr>
                <a:schemeClr val="tx2"/>
              </a:buClr>
              <a:buFont typeface="Arial"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tx2">
                  <a:lumMod val="60000"/>
                  <a:lumOff val="40000"/>
                </a:schemeClr>
              </a:buClr>
              <a:buFont typeface="Wingdings" pitchFamily="2"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dirty="0" smtClean="0">
                <a:hlinkClick r:id="rId3"/>
              </a:rPr>
              <a:t>www.fpinnovations.ca</a:t>
            </a:r>
            <a:endParaRPr lang="en-US" dirty="0" smtClean="0"/>
          </a:p>
        </p:txBody>
      </p:sp>
      <p:pic>
        <p:nvPicPr>
          <p:cNvPr id="27" name="Picture 26"/>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3433761" y="5411293"/>
            <a:ext cx="214901" cy="214901"/>
          </a:xfrm>
          <a:prstGeom prst="rect">
            <a:avLst/>
          </a:prstGeom>
        </p:spPr>
      </p:pic>
      <p:pic>
        <p:nvPicPr>
          <p:cNvPr id="28" name="Picture 27"/>
          <p:cNvPicPr>
            <a:picLocks noChangeAspect="1"/>
          </p:cNvPicPr>
          <p:nvPr/>
        </p:nvPicPr>
        <p:blipFill rotWithShape="1">
          <a:blip r:embed="rId5" cstate="screen">
            <a:extLst>
              <a:ext uri="{28A0092B-C50C-407E-A947-70E740481C1C}">
                <a14:useLocalDpi xmlns:a14="http://schemas.microsoft.com/office/drawing/2010/main" val="0"/>
              </a:ext>
            </a:extLst>
          </a:blip>
          <a:srcRect r="10937"/>
          <a:stretch/>
        </p:blipFill>
        <p:spPr>
          <a:xfrm>
            <a:off x="3700460" y="5410476"/>
            <a:ext cx="222958" cy="220482"/>
          </a:xfrm>
          <a:prstGeom prst="rect">
            <a:avLst/>
          </a:prstGeom>
        </p:spPr>
      </p:pic>
      <p:pic>
        <p:nvPicPr>
          <p:cNvPr id="29" name="Picture 28"/>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3962400" y="5410200"/>
            <a:ext cx="215994" cy="215994"/>
          </a:xfrm>
          <a:prstGeom prst="rect">
            <a:avLst/>
          </a:prstGeom>
        </p:spPr>
      </p:pic>
      <p:sp>
        <p:nvSpPr>
          <p:cNvPr id="30" name="TextBox 29"/>
          <p:cNvSpPr txBox="1"/>
          <p:nvPr/>
        </p:nvSpPr>
        <p:spPr>
          <a:xfrm>
            <a:off x="3352800" y="5181600"/>
            <a:ext cx="990600" cy="230832"/>
          </a:xfrm>
          <a:prstGeom prst="rect">
            <a:avLst/>
          </a:prstGeom>
          <a:noFill/>
        </p:spPr>
        <p:txBody>
          <a:bodyPr wrap="square" rtlCol="0">
            <a:spAutoFit/>
          </a:bodyPr>
          <a:lstStyle/>
          <a:p>
            <a:pPr lvl="0" algn="l"/>
            <a:r>
              <a:rPr lang="en-US" sz="900" dirty="0" smtClean="0">
                <a:solidFill>
                  <a:schemeClr val="tx1">
                    <a:lumMod val="75000"/>
                  </a:schemeClr>
                </a:solidFill>
                <a:latin typeface="+mn-lt"/>
                <a:ea typeface="Verdana" pitchFamily="-107" charset="0"/>
                <a:cs typeface="Verdana" pitchFamily="-107" charset="0"/>
              </a:rPr>
              <a:t>Follow us</a:t>
            </a:r>
            <a:r>
              <a:rPr lang="en-US" sz="900" baseline="0" dirty="0" smtClean="0">
                <a:solidFill>
                  <a:schemeClr val="tx1">
                    <a:lumMod val="75000"/>
                  </a:schemeClr>
                </a:solidFill>
                <a:latin typeface="+mn-lt"/>
                <a:ea typeface="Verdana" pitchFamily="-107" charset="0"/>
                <a:cs typeface="Verdana" pitchFamily="-107" charset="0"/>
              </a:rPr>
              <a:t> </a:t>
            </a:r>
            <a:r>
              <a:rPr lang="en-US" sz="900" dirty="0" smtClean="0">
                <a:solidFill>
                  <a:schemeClr val="tx1">
                    <a:lumMod val="75000"/>
                  </a:schemeClr>
                </a:solidFill>
                <a:latin typeface="+mn-lt"/>
                <a:ea typeface="Verdana" pitchFamily="-107" charset="0"/>
                <a:cs typeface="Verdana" pitchFamily="-107" charset="0"/>
              </a:rPr>
              <a:t>on</a:t>
            </a:r>
            <a:endParaRPr lang="en-US" sz="900" dirty="0">
              <a:solidFill>
                <a:schemeClr val="tx1">
                  <a:lumMod val="75000"/>
                </a:schemeClr>
              </a:solidFill>
            </a:endParaRPr>
          </a:p>
        </p:txBody>
      </p:sp>
      <p:sp>
        <p:nvSpPr>
          <p:cNvPr id="6" name="Rectangle 5"/>
          <p:cNvSpPr/>
          <p:nvPr/>
        </p:nvSpPr>
        <p:spPr>
          <a:xfrm>
            <a:off x="0" y="3048000"/>
            <a:ext cx="9144000" cy="45719"/>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7092280" y="228600"/>
            <a:ext cx="1708408" cy="801991"/>
          </a:xfrm>
          <a:prstGeom prst="rect">
            <a:avLst/>
          </a:prstGeom>
        </p:spPr>
      </p:pic>
      <p:sp>
        <p:nvSpPr>
          <p:cNvPr id="5" name="Rectangle 4"/>
          <p:cNvSpPr/>
          <p:nvPr/>
        </p:nvSpPr>
        <p:spPr>
          <a:xfrm>
            <a:off x="3352800" y="6477000"/>
            <a:ext cx="5565460" cy="184666"/>
          </a:xfrm>
          <a:prstGeom prst="rect">
            <a:avLst/>
          </a:prstGeom>
        </p:spPr>
        <p:txBody>
          <a:bodyPr wrap="square">
            <a:spAutoFit/>
          </a:bodyPr>
          <a:lstStyle/>
          <a:p>
            <a:r>
              <a:rPr lang="en-US" sz="600" dirty="0" smtClean="0">
                <a:solidFill>
                  <a:schemeClr val="tx1">
                    <a:lumMod val="75000"/>
                  </a:schemeClr>
                </a:solidFill>
                <a:effectLst/>
              </a:rPr>
              <a:t>© 2015 </a:t>
            </a:r>
            <a:r>
              <a:rPr lang="en-US" sz="600" dirty="0" err="1" smtClean="0">
                <a:solidFill>
                  <a:schemeClr val="tx1">
                    <a:lumMod val="75000"/>
                  </a:schemeClr>
                </a:solidFill>
                <a:effectLst/>
              </a:rPr>
              <a:t>FPInnovations</a:t>
            </a:r>
            <a:r>
              <a:rPr lang="en-US" sz="600" dirty="0" smtClean="0">
                <a:solidFill>
                  <a:schemeClr val="tx1">
                    <a:lumMod val="75000"/>
                  </a:schemeClr>
                </a:solidFill>
                <a:effectLst/>
              </a:rPr>
              <a:t>. All rights reserved. Copying and redistribution prohibited. ® </a:t>
            </a:r>
            <a:r>
              <a:rPr lang="en-US" sz="600" dirty="0" err="1" smtClean="0">
                <a:solidFill>
                  <a:schemeClr val="tx1">
                    <a:lumMod val="75000"/>
                  </a:schemeClr>
                </a:solidFill>
                <a:effectLst/>
              </a:rPr>
              <a:t>FPInnovations</a:t>
            </a:r>
            <a:r>
              <a:rPr lang="en-US" sz="600" dirty="0" smtClean="0">
                <a:solidFill>
                  <a:schemeClr val="tx1">
                    <a:lumMod val="75000"/>
                  </a:schemeClr>
                </a:solidFill>
                <a:effectLst/>
              </a:rPr>
              <a:t>, its marks and logos are trademarks of </a:t>
            </a:r>
            <a:r>
              <a:rPr lang="en-US" sz="600" dirty="0" err="1" smtClean="0">
                <a:solidFill>
                  <a:schemeClr val="tx1">
                    <a:lumMod val="75000"/>
                  </a:schemeClr>
                </a:solidFill>
                <a:effectLst/>
              </a:rPr>
              <a:t>FPInnovations</a:t>
            </a:r>
            <a:r>
              <a:rPr lang="en-US" sz="600" dirty="0" smtClean="0">
                <a:solidFill>
                  <a:schemeClr val="tx1">
                    <a:lumMod val="75000"/>
                  </a:schemeClr>
                </a:solidFill>
                <a:effectLst/>
              </a:rPr>
              <a:t>.</a:t>
            </a:r>
            <a:endParaRPr lang="en-US" sz="600" dirty="0">
              <a:solidFill>
                <a:schemeClr val="tx1">
                  <a:lumMod val="75000"/>
                </a:schemeClr>
              </a:solidFill>
            </a:endParaRPr>
          </a:p>
        </p:txBody>
      </p:sp>
      <p:pic>
        <p:nvPicPr>
          <p:cNvPr id="16" name="Picture 6"/>
          <p:cNvPicPr>
            <a:picLocks noChangeAspect="1"/>
          </p:cNvPicPr>
          <p:nvPr/>
        </p:nvPicPr>
        <p:blipFill>
          <a:blip r:embed="rId8">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 y="1196752"/>
            <a:ext cx="9143999" cy="1828800"/>
          </a:xfrm>
          <a:prstGeom prst="rect">
            <a:avLst/>
          </a:prstGeom>
        </p:spPr>
      </p:pic>
      <p:pic>
        <p:nvPicPr>
          <p:cNvPr id="13" name="Picture 7"/>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231034" y="980728"/>
            <a:ext cx="4412974" cy="2318849"/>
          </a:xfrm>
          <a:prstGeom prst="rect">
            <a:avLst/>
          </a:prstGeom>
          <a:noFill/>
          <a:ln>
            <a:noFill/>
          </a:ln>
        </p:spPr>
      </p:pic>
    </p:spTree>
    <p:extLst>
      <p:ext uri="{BB962C8B-B14F-4D97-AF65-F5344CB8AC3E}">
        <p14:creationId xmlns:p14="http://schemas.microsoft.com/office/powerpoint/2010/main" val="90679763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7632" y="76200"/>
            <a:ext cx="8663880" cy="1408584"/>
          </a:xfrm>
          <a:prstGeom prst="rect">
            <a:avLst/>
          </a:prstGeom>
        </p:spPr>
        <p:txBody>
          <a:bodyPr vert="horz" lIns="91440" tIns="45720" rIns="91440" bIns="45720" rtlCol="0" anchor="ctr">
            <a:noAutofit/>
          </a:bodyPr>
          <a:lstStyle/>
          <a:p>
            <a:r>
              <a:rPr lang="fr-FR" noProof="0" smtClean="0"/>
              <a:t>Modifiez le style du titre</a:t>
            </a:r>
            <a:endParaRPr lang="en-CA" noProof="0" dirty="0"/>
          </a:p>
        </p:txBody>
      </p:sp>
      <p:sp>
        <p:nvSpPr>
          <p:cNvPr id="3" name="Text Placeholder 2"/>
          <p:cNvSpPr>
            <a:spLocks noGrp="1"/>
          </p:cNvSpPr>
          <p:nvPr>
            <p:ph type="body" idx="1"/>
          </p:nvPr>
        </p:nvSpPr>
        <p:spPr>
          <a:xfrm>
            <a:off x="251520" y="1600200"/>
            <a:ext cx="8663880" cy="4525963"/>
          </a:xfrm>
          <a:prstGeom prst="rect">
            <a:avLst/>
          </a:prstGeom>
        </p:spPr>
        <p:txBody>
          <a:bodyPr vert="horz" lIns="91440" tIns="45720" rIns="91440" bIns="45720" rtlCol="0">
            <a:noAutofit/>
          </a:bodyPr>
          <a:lstStyle/>
          <a:p>
            <a:pPr lvl="0"/>
            <a:r>
              <a:rPr lang="en-CA" noProof="0" dirty="0" smtClean="0"/>
              <a:t>Click to edit Master text styles sub headings</a:t>
            </a:r>
          </a:p>
          <a:p>
            <a:pPr lvl="1"/>
            <a:r>
              <a:rPr lang="en-CA" noProof="0" dirty="0" smtClean="0"/>
              <a:t>Second level body text</a:t>
            </a:r>
          </a:p>
          <a:p>
            <a:pPr lvl="2"/>
            <a:r>
              <a:rPr lang="en-CA" noProof="0" dirty="0" smtClean="0"/>
              <a:t>3rd level bullets</a:t>
            </a:r>
          </a:p>
          <a:p>
            <a:pPr lvl="3"/>
            <a:endParaRPr lang="en-CA" noProof="0" dirty="0" smtClean="0"/>
          </a:p>
        </p:txBody>
      </p:sp>
      <p:pic>
        <p:nvPicPr>
          <p:cNvPr id="48" name="Picture 4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43800" y="6251673"/>
            <a:ext cx="1371600" cy="606327"/>
          </a:xfrm>
          <a:prstGeom prst="rect">
            <a:avLst/>
          </a:prstGeom>
        </p:spPr>
      </p:pic>
      <p:sp>
        <p:nvSpPr>
          <p:cNvPr id="11" name="Slide Number Placeholder 3"/>
          <p:cNvSpPr>
            <a:spLocks noGrp="1"/>
          </p:cNvSpPr>
          <p:nvPr>
            <p:ph type="sldNum" sz="quarter" idx="4"/>
          </p:nvPr>
        </p:nvSpPr>
        <p:spPr>
          <a:xfrm>
            <a:off x="84464" y="6525344"/>
            <a:ext cx="707355" cy="329982"/>
          </a:xfrm>
          <a:prstGeom prst="rect">
            <a:avLst/>
          </a:prstGeom>
        </p:spPr>
        <p:txBody>
          <a:bodyPr/>
          <a:lstStyle>
            <a:lvl1pPr>
              <a:defRPr sz="1050">
                <a:solidFill>
                  <a:schemeClr val="tx1">
                    <a:lumMod val="75000"/>
                  </a:schemeClr>
                </a:solidFill>
              </a:defRPr>
            </a:lvl1pPr>
          </a:lstStyle>
          <a:p>
            <a:fld id="{D5318631-5C24-4821-B8D4-FEB4A0C6167F}" type="slidenum">
              <a:rPr lang="en-CA" smtClean="0"/>
              <a:pPr/>
              <a:t>‹#›</a:t>
            </a:fld>
            <a:endParaRPr lang="en-CA" dirty="0"/>
          </a:p>
        </p:txBody>
      </p:sp>
      <p:sp>
        <p:nvSpPr>
          <p:cNvPr id="6" name="Rectangle 5"/>
          <p:cNvSpPr/>
          <p:nvPr/>
        </p:nvSpPr>
        <p:spPr>
          <a:xfrm>
            <a:off x="899592" y="6597352"/>
            <a:ext cx="6534590" cy="18466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600" noProof="0" dirty="0" smtClean="0">
                <a:solidFill>
                  <a:schemeClr val="tx1">
                    <a:lumMod val="75000"/>
                  </a:schemeClr>
                </a:solidFill>
                <a:effectLst/>
              </a:rPr>
              <a:t>© 2016 FPInnovations. All rights reserved. Copying and redistribution prohibited. ® FPInnovations, its marks and logos are trademarks of FPInnovations. </a:t>
            </a:r>
            <a:endParaRPr lang="fr-CA" sz="600" noProof="0" dirty="0">
              <a:solidFill>
                <a:schemeClr val="tx1">
                  <a:lumMod val="75000"/>
                </a:schemeClr>
              </a:solidFill>
            </a:endParaRPr>
          </a:p>
        </p:txBody>
      </p:sp>
    </p:spTree>
    <p:extLst>
      <p:ext uri="{BB962C8B-B14F-4D97-AF65-F5344CB8AC3E}">
        <p14:creationId xmlns:p14="http://schemas.microsoft.com/office/powerpoint/2010/main" val="178442128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9" r:id="rId3"/>
    <p:sldLayoutId id="2147483697" r:id="rId4"/>
    <p:sldLayoutId id="2147483693" r:id="rId5"/>
    <p:sldLayoutId id="2147483698" r:id="rId6"/>
    <p:sldLayoutId id="2147483688" r:id="rId7"/>
  </p:sldLayoutIdLst>
  <p:timing>
    <p:tnLst>
      <p:par>
        <p:cTn id="1" dur="indefinite" restart="never" nodeType="tmRoot"/>
      </p:par>
    </p:tnLst>
  </p:timing>
  <p:hf hdr="0" ftr="0" dt="0"/>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58775" indent="-358775" algn="l" defTabSz="914400" rtl="0" eaLnBrk="1" latinLnBrk="0" hangingPunct="1">
        <a:spcBef>
          <a:spcPct val="20000"/>
        </a:spcBef>
        <a:buClr>
          <a:schemeClr val="tx2"/>
        </a:buClr>
        <a:buFont typeface="Wingdings" pitchFamily="2" charset="2"/>
        <a:buChar char="§"/>
        <a:defRPr sz="3200" kern="1200">
          <a:solidFill>
            <a:schemeClr val="tx1">
              <a:lumMod val="75000"/>
            </a:schemeClr>
          </a:solidFill>
          <a:latin typeface="+mn-lt"/>
          <a:ea typeface="+mn-ea"/>
          <a:cs typeface="+mn-cs"/>
        </a:defRPr>
      </a:lvl1pPr>
      <a:lvl2pPr marL="717550" indent="-358775" algn="l" defTabSz="914400" rtl="0" eaLnBrk="1" latinLnBrk="0" hangingPunct="1">
        <a:spcBef>
          <a:spcPct val="20000"/>
        </a:spcBef>
        <a:buClr>
          <a:schemeClr val="tx2"/>
        </a:buClr>
        <a:buFont typeface="Arial" pitchFamily="34" charset="0"/>
        <a:buChar char="▫"/>
        <a:defRPr sz="2800" kern="1200">
          <a:solidFill>
            <a:schemeClr val="tx1">
              <a:lumMod val="75000"/>
            </a:schemeClr>
          </a:solidFill>
          <a:latin typeface="+mn-lt"/>
          <a:ea typeface="+mn-ea"/>
          <a:cs typeface="+mn-cs"/>
        </a:defRPr>
      </a:lvl2pPr>
      <a:lvl3pPr marL="1074738" indent="-314325" algn="l" defTabSz="914400" rtl="0" eaLnBrk="1" latinLnBrk="0" hangingPunct="1">
        <a:spcBef>
          <a:spcPct val="20000"/>
        </a:spcBef>
        <a:buClr>
          <a:schemeClr val="tx2"/>
        </a:buClr>
        <a:buFont typeface="Arial" pitchFamily="34" charset="0"/>
        <a:buChar char="-"/>
        <a:defRPr sz="24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2800" kern="1200">
          <a:solidFill>
            <a:schemeClr val="bg1">
              <a:lumMod val="5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800" kern="1200">
          <a:solidFill>
            <a:schemeClr val="bg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3.xml"/><Relationship Id="rId6" Type="http://schemas.openxmlformats.org/officeDocument/2006/relationships/image" Target="../media/image32.emf"/><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 Id="rId5" Type="http://schemas.openxmlformats.org/officeDocument/2006/relationships/image" Target="../media/image20.emf"/><Relationship Id="rId4" Type="http://schemas.openxmlformats.org/officeDocument/2006/relationships/image" Target="../media/image19.emf"/></Relationships>
</file>

<file path=ppt/slides/_rels/slide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0"/>
          </p:nvPr>
        </p:nvSpPr>
        <p:spPr>
          <a:xfrm>
            <a:off x="228600" y="5410200"/>
            <a:ext cx="8511481" cy="1143000"/>
          </a:xfrm>
        </p:spPr>
        <p:txBody>
          <a:bodyPr/>
          <a:lstStyle/>
          <a:p>
            <a:r>
              <a:rPr lang="en-CA" dirty="0" smtClean="0"/>
              <a:t>Dr. Marian Marinescu, Sr. Researcher, </a:t>
            </a:r>
          </a:p>
          <a:p>
            <a:r>
              <a:rPr lang="en-CA" dirty="0" smtClean="0"/>
              <a:t>FPInnovations, Vancouver, BC, Canada</a:t>
            </a:r>
          </a:p>
          <a:p>
            <a:r>
              <a:rPr lang="en-CA" dirty="0" smtClean="0"/>
              <a:t>IEA Bioenergy Workshop, Vancouver, BC – September 22, 2016</a:t>
            </a:r>
          </a:p>
        </p:txBody>
      </p:sp>
      <p:sp>
        <p:nvSpPr>
          <p:cNvPr id="2" name="Titre 1"/>
          <p:cNvSpPr>
            <a:spLocks noGrp="1"/>
          </p:cNvSpPr>
          <p:nvPr>
            <p:ph type="title"/>
          </p:nvPr>
        </p:nvSpPr>
        <p:spPr>
          <a:xfrm>
            <a:off x="228600" y="3657600"/>
            <a:ext cx="8663881" cy="1056516"/>
          </a:xfrm>
        </p:spPr>
        <p:txBody>
          <a:bodyPr/>
          <a:lstStyle/>
          <a:p>
            <a:r>
              <a:rPr lang="en-CA" sz="3200" dirty="0"/>
              <a:t>Sustainability Impact Assessment of </a:t>
            </a:r>
            <a:r>
              <a:rPr lang="en-CA" sz="3200" dirty="0" smtClean="0"/>
              <a:t>Bioenergy Generation </a:t>
            </a:r>
            <a:r>
              <a:rPr lang="en-CA" sz="3200" dirty="0"/>
              <a:t>from Logging Residues in </a:t>
            </a:r>
            <a:r>
              <a:rPr lang="en-CA" sz="3200" dirty="0" smtClean="0"/>
              <a:t>Canada</a:t>
            </a:r>
            <a:endParaRPr lang="en-US" sz="3200" dirty="0"/>
          </a:p>
        </p:txBody>
      </p:sp>
    </p:spTree>
    <p:extLst>
      <p:ext uri="{BB962C8B-B14F-4D97-AF65-F5344CB8AC3E}">
        <p14:creationId xmlns:p14="http://schemas.microsoft.com/office/powerpoint/2010/main" val="36997008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CA" noProof="0" dirty="0" smtClean="0"/>
              <a:t>Results</a:t>
            </a:r>
            <a:endParaRPr lang="en-CA" noProof="0" dirty="0"/>
          </a:p>
        </p:txBody>
      </p:sp>
      <p:sp>
        <p:nvSpPr>
          <p:cNvPr id="5" name="Slide Number Placeholder 3"/>
          <p:cNvSpPr>
            <a:spLocks noGrp="1"/>
          </p:cNvSpPr>
          <p:nvPr>
            <p:ph type="sldNum" sz="quarter" idx="4"/>
          </p:nvPr>
        </p:nvSpPr>
        <p:spPr/>
        <p:txBody>
          <a:bodyPr/>
          <a:lstStyle>
            <a:lvl1pPr>
              <a:defRPr sz="1050"/>
            </a:lvl1pPr>
          </a:lstStyle>
          <a:p>
            <a:fld id="{D5318631-5C24-4821-B8D4-FEB4A0C6167F}" type="slidenum">
              <a:rPr lang="en-CA" smtClean="0"/>
              <a:pPr/>
              <a:t>10</a:t>
            </a:fld>
            <a:endParaRPr lang="en-CA"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270000"/>
            <a:ext cx="5956300" cy="432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2209800" y="5715000"/>
            <a:ext cx="5173211" cy="584775"/>
          </a:xfrm>
          <a:prstGeom prst="rect">
            <a:avLst/>
          </a:prstGeom>
        </p:spPr>
        <p:txBody>
          <a:bodyPr wrap="none">
            <a:spAutoFit/>
          </a:bodyPr>
          <a:lstStyle/>
          <a:p>
            <a:r>
              <a:rPr lang="en-CA" sz="3200" b="1" dirty="0" smtClean="0"/>
              <a:t>Salaries and Employment</a:t>
            </a:r>
            <a:endParaRPr lang="en-CA" sz="3200" b="1" dirty="0"/>
          </a:p>
        </p:txBody>
      </p:sp>
    </p:spTree>
    <p:extLst>
      <p:ext uri="{BB962C8B-B14F-4D97-AF65-F5344CB8AC3E}">
        <p14:creationId xmlns:p14="http://schemas.microsoft.com/office/powerpoint/2010/main" val="12497726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CA" noProof="0" dirty="0" smtClean="0"/>
              <a:t>Results</a:t>
            </a:r>
            <a:endParaRPr lang="en-CA" noProof="0" dirty="0"/>
          </a:p>
        </p:txBody>
      </p:sp>
      <p:sp>
        <p:nvSpPr>
          <p:cNvPr id="5" name="Slide Number Placeholder 3"/>
          <p:cNvSpPr>
            <a:spLocks noGrp="1"/>
          </p:cNvSpPr>
          <p:nvPr>
            <p:ph type="sldNum" sz="quarter" idx="4"/>
          </p:nvPr>
        </p:nvSpPr>
        <p:spPr/>
        <p:txBody>
          <a:bodyPr/>
          <a:lstStyle>
            <a:lvl1pPr>
              <a:defRPr sz="1050"/>
            </a:lvl1pPr>
          </a:lstStyle>
          <a:p>
            <a:fld id="{D5318631-5C24-4821-B8D4-FEB4A0C6167F}" type="slidenum">
              <a:rPr lang="en-CA" smtClean="0"/>
              <a:pPr/>
              <a:t>11</a:t>
            </a:fld>
            <a:endParaRPr lang="en-CA"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8537" y="597187"/>
            <a:ext cx="6340750" cy="377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175043" y="4495800"/>
            <a:ext cx="2841957" cy="1948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85488" y="4504373"/>
            <a:ext cx="2882803" cy="1939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3080509" y="4495800"/>
            <a:ext cx="2993598" cy="1939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p:cNvSpPr/>
          <p:nvPr/>
        </p:nvSpPr>
        <p:spPr>
          <a:xfrm>
            <a:off x="3530370" y="12412"/>
            <a:ext cx="1322798" cy="584775"/>
          </a:xfrm>
          <a:prstGeom prst="rect">
            <a:avLst/>
          </a:prstGeom>
        </p:spPr>
        <p:txBody>
          <a:bodyPr wrap="none">
            <a:spAutoFit/>
          </a:bodyPr>
          <a:lstStyle/>
          <a:p>
            <a:r>
              <a:rPr lang="en-CA" sz="3200" b="1" dirty="0" smtClean="0"/>
              <a:t>Costs</a:t>
            </a:r>
            <a:endParaRPr lang="en-CA" sz="3200" b="1" dirty="0"/>
          </a:p>
        </p:txBody>
      </p:sp>
    </p:spTree>
    <p:extLst>
      <p:ext uri="{BB962C8B-B14F-4D97-AF65-F5344CB8AC3E}">
        <p14:creationId xmlns:p14="http://schemas.microsoft.com/office/powerpoint/2010/main" val="28749068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CA" noProof="0" dirty="0" smtClean="0"/>
              <a:t>Conclusions</a:t>
            </a:r>
            <a:endParaRPr lang="en-CA" noProof="0" dirty="0"/>
          </a:p>
        </p:txBody>
      </p:sp>
      <p:sp>
        <p:nvSpPr>
          <p:cNvPr id="3" name="Espace réservé du contenu 2"/>
          <p:cNvSpPr>
            <a:spLocks noGrp="1"/>
          </p:cNvSpPr>
          <p:nvPr>
            <p:ph idx="1"/>
          </p:nvPr>
        </p:nvSpPr>
        <p:spPr>
          <a:xfrm>
            <a:off x="179512" y="1066800"/>
            <a:ext cx="8784976" cy="5181600"/>
          </a:xfrm>
        </p:spPr>
        <p:txBody>
          <a:bodyPr/>
          <a:lstStyle/>
          <a:p>
            <a:r>
              <a:rPr lang="en-CA" sz="2000" dirty="0"/>
              <a:t>Two </a:t>
            </a:r>
            <a:r>
              <a:rPr lang="en-CA" sz="2000" dirty="0" smtClean="0"/>
              <a:t>FPInnovations </a:t>
            </a:r>
            <a:r>
              <a:rPr lang="en-CA" sz="2000" dirty="0"/>
              <a:t>technical and economic </a:t>
            </a:r>
            <a:r>
              <a:rPr lang="en-CA" sz="2000" dirty="0" smtClean="0"/>
              <a:t>studies </a:t>
            </a:r>
            <a:r>
              <a:rPr lang="en-CA" sz="2000" dirty="0"/>
              <a:t>have contended that, </a:t>
            </a:r>
            <a:r>
              <a:rPr lang="en-CA" sz="2000" u="sng" dirty="0"/>
              <a:t>in addition to significant economic benefits</a:t>
            </a:r>
            <a:r>
              <a:rPr lang="en-CA" sz="2000" dirty="0"/>
              <a:t>, a fossil fuel replacement project that utilized logging and sawmilling residues to generate heat and/or electricity in Anahim Lake would have other </a:t>
            </a:r>
            <a:r>
              <a:rPr lang="en-CA" sz="2000" u="sng" dirty="0"/>
              <a:t>beneficial sustainability impacts to the </a:t>
            </a:r>
            <a:r>
              <a:rPr lang="en-CA" sz="2000" u="sng" dirty="0" smtClean="0"/>
              <a:t>community</a:t>
            </a:r>
            <a:r>
              <a:rPr lang="en-CA" sz="2000" dirty="0" smtClean="0"/>
              <a:t>.</a:t>
            </a:r>
          </a:p>
          <a:p>
            <a:r>
              <a:rPr lang="en-CA" sz="2000" dirty="0"/>
              <a:t>The results and the sustainability impact analysis proved without doubt that </a:t>
            </a:r>
            <a:r>
              <a:rPr lang="en-CA" sz="2000" u="sng" dirty="0"/>
              <a:t>major benefits would be achieved </a:t>
            </a:r>
            <a:r>
              <a:rPr lang="en-CA" sz="2000" u="sng" dirty="0" smtClean="0"/>
              <a:t>by each </a:t>
            </a:r>
            <a:r>
              <a:rPr lang="en-CA" sz="2000" u="sng" dirty="0"/>
              <a:t>sustainability </a:t>
            </a:r>
            <a:r>
              <a:rPr lang="en-CA" sz="2000" u="sng" dirty="0" smtClean="0"/>
              <a:t>indicator</a:t>
            </a:r>
            <a:r>
              <a:rPr lang="en-CA" sz="2000" dirty="0" smtClean="0"/>
              <a:t>, </a:t>
            </a:r>
            <a:r>
              <a:rPr lang="en-CA" sz="2000" dirty="0"/>
              <a:t>environmental, social, and economic, by the Canadian and Nordic scenarios</a:t>
            </a:r>
            <a:r>
              <a:rPr lang="en-CA" sz="2000" dirty="0" smtClean="0"/>
              <a:t>.</a:t>
            </a:r>
          </a:p>
          <a:p>
            <a:r>
              <a:rPr lang="en-CA" sz="2000" dirty="0"/>
              <a:t>Future research may be required to include additional sustainability indicators that could bring more conclusiveness to this study. For example, differentiating further between the Canadian and Nordic scenarios may require the addition of soil impact indicators</a:t>
            </a:r>
            <a:r>
              <a:rPr lang="en-CA" sz="2000" dirty="0" smtClean="0"/>
              <a:t>.</a:t>
            </a:r>
          </a:p>
          <a:p>
            <a:r>
              <a:rPr lang="en-CA" sz="2000" noProof="0" dirty="0" smtClean="0"/>
              <a:t>Other two sustainability impact studies using </a:t>
            </a:r>
            <a:r>
              <a:rPr lang="en-CA" sz="2000" noProof="0" dirty="0" err="1" smtClean="0"/>
              <a:t>ToSIA</a:t>
            </a:r>
            <a:r>
              <a:rPr lang="en-CA" sz="2000" dirty="0" smtClean="0"/>
              <a:t>:</a:t>
            </a:r>
          </a:p>
          <a:p>
            <a:pPr lvl="1"/>
            <a:r>
              <a:rPr lang="en-CA" sz="1600" noProof="0" dirty="0" smtClean="0"/>
              <a:t>Mechanized firewood operation using logging residues in a FN community in BC</a:t>
            </a:r>
          </a:p>
          <a:p>
            <a:pPr lvl="1"/>
            <a:r>
              <a:rPr lang="en-CA" sz="1600" dirty="0" smtClean="0"/>
              <a:t>Utilizing forest biomass residuals to replace fossil fuels in a cement plant in Quebec</a:t>
            </a:r>
            <a:endParaRPr lang="en-CA" sz="1600" noProof="0" dirty="0"/>
          </a:p>
        </p:txBody>
      </p:sp>
      <p:sp>
        <p:nvSpPr>
          <p:cNvPr id="5" name="Slide Number Placeholder 3"/>
          <p:cNvSpPr>
            <a:spLocks noGrp="1"/>
          </p:cNvSpPr>
          <p:nvPr>
            <p:ph type="sldNum" sz="quarter" idx="4"/>
          </p:nvPr>
        </p:nvSpPr>
        <p:spPr/>
        <p:txBody>
          <a:bodyPr/>
          <a:lstStyle>
            <a:lvl1pPr>
              <a:defRPr sz="1050"/>
            </a:lvl1pPr>
          </a:lstStyle>
          <a:p>
            <a:fld id="{D5318631-5C24-4821-B8D4-FEB4A0C6167F}" type="slidenum">
              <a:rPr lang="en-CA" smtClean="0"/>
              <a:pPr/>
              <a:t>12</a:t>
            </a:fld>
            <a:endParaRPr lang="en-CA" dirty="0"/>
          </a:p>
        </p:txBody>
      </p:sp>
    </p:spTree>
    <p:extLst>
      <p:ext uri="{BB962C8B-B14F-4D97-AF65-F5344CB8AC3E}">
        <p14:creationId xmlns:p14="http://schemas.microsoft.com/office/powerpoint/2010/main" val="11841198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08" y="152400"/>
            <a:ext cx="4843576" cy="1143000"/>
          </a:xfrm>
        </p:spPr>
        <p:txBody>
          <a:bodyPr/>
          <a:lstStyle/>
          <a:p>
            <a:r>
              <a:rPr lang="en-CA" sz="2400" dirty="0" smtClean="0"/>
              <a:t>Cheakamus Community Forest Mechanized Firewood Operation</a:t>
            </a:r>
            <a:endParaRPr lang="en-CA" sz="2400" dirty="0"/>
          </a:p>
        </p:txBody>
      </p:sp>
      <p:sp>
        <p:nvSpPr>
          <p:cNvPr id="3" name="Slide Number Placeholder 2"/>
          <p:cNvSpPr>
            <a:spLocks noGrp="1"/>
          </p:cNvSpPr>
          <p:nvPr>
            <p:ph type="sldNum" sz="quarter" idx="4"/>
          </p:nvPr>
        </p:nvSpPr>
        <p:spPr/>
        <p:txBody>
          <a:bodyPr/>
          <a:lstStyle/>
          <a:p>
            <a:fld id="{D5318631-5C24-4821-B8D4-FEB4A0C6167F}" type="slidenum">
              <a:rPr lang="en-CA" smtClean="0"/>
              <a:pPr/>
              <a:t>13</a:t>
            </a:fld>
            <a:endParaRPr lang="en-CA" dirty="0"/>
          </a:p>
        </p:txBody>
      </p:sp>
      <p:pic>
        <p:nvPicPr>
          <p:cNvPr id="1025" name="Picture 1"/>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b="28825"/>
          <a:stretch/>
        </p:blipFill>
        <p:spPr bwMode="auto">
          <a:xfrm>
            <a:off x="359391" y="5486400"/>
            <a:ext cx="8458200" cy="917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59391" y="1371599"/>
            <a:ext cx="4720088" cy="2667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5089169" y="381000"/>
            <a:ext cx="3728422" cy="270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5089168" y="3182250"/>
            <a:ext cx="3728423" cy="2092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Oval 11"/>
          <p:cNvSpPr/>
          <p:nvPr/>
        </p:nvSpPr>
        <p:spPr>
          <a:xfrm>
            <a:off x="3755410" y="5308024"/>
            <a:ext cx="1221474" cy="1274632"/>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029" name="Picture 5"/>
          <p:cNvPicPr>
            <a:picLocks noChangeAspect="1" noChangeArrowheads="1"/>
          </p:cNvPicPr>
          <p:nvPr/>
        </p:nvPicPr>
        <p:blipFill rotWithShape="1">
          <a:blip r:embed="rId6" cstate="screen">
            <a:extLst>
              <a:ext uri="{28A0092B-C50C-407E-A947-70E740481C1C}">
                <a14:useLocalDpi xmlns:a14="http://schemas.microsoft.com/office/drawing/2010/main" val="0"/>
              </a:ext>
            </a:extLst>
          </a:blip>
          <a:srcRect l="6014" r="6223" b="20385"/>
          <a:stretch/>
        </p:blipFill>
        <p:spPr bwMode="auto">
          <a:xfrm>
            <a:off x="359391" y="4122483"/>
            <a:ext cx="4720088" cy="104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Oval 14"/>
          <p:cNvSpPr/>
          <p:nvPr/>
        </p:nvSpPr>
        <p:spPr>
          <a:xfrm>
            <a:off x="3352800" y="4995649"/>
            <a:ext cx="1624084" cy="190500"/>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933242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p:txBody>
          <a:bodyPr/>
          <a:lstStyle/>
          <a:p>
            <a:endParaRPr lang="fr-CA"/>
          </a:p>
        </p:txBody>
      </p:sp>
      <p:sp>
        <p:nvSpPr>
          <p:cNvPr id="5" name="Sous-titre 4"/>
          <p:cNvSpPr>
            <a:spLocks noGrp="1"/>
          </p:cNvSpPr>
          <p:nvPr>
            <p:ph type="subTitle" idx="1"/>
          </p:nvPr>
        </p:nvSpPr>
        <p:spPr/>
        <p:txBody>
          <a:bodyPr/>
          <a:lstStyle/>
          <a:p>
            <a:r>
              <a:rPr lang="en-CA" b="1" dirty="0" smtClean="0"/>
              <a:t>For more information contact:</a:t>
            </a:r>
          </a:p>
          <a:p>
            <a:r>
              <a:rPr lang="en-CA" dirty="0" smtClean="0"/>
              <a:t>Marian </a:t>
            </a:r>
            <a:r>
              <a:rPr lang="en-CA" dirty="0"/>
              <a:t>Marinescu, Sr. </a:t>
            </a:r>
            <a:r>
              <a:rPr lang="en-CA" dirty="0" smtClean="0"/>
              <a:t>Researcher </a:t>
            </a:r>
          </a:p>
          <a:p>
            <a:r>
              <a:rPr lang="en-CA" dirty="0" smtClean="0"/>
              <a:t>FPInnovations </a:t>
            </a:r>
            <a:r>
              <a:rPr lang="en-CA" dirty="0"/>
              <a:t>Canada, 2665 East Mall, Vancouver BC V6T 1Z4, 604 222 5609, marian.marinescu@fpinnovations.ca</a:t>
            </a:r>
            <a:endParaRPr lang="en-US" dirty="0"/>
          </a:p>
          <a:p>
            <a:endParaRPr lang="fr-CA" dirty="0"/>
          </a:p>
        </p:txBody>
      </p:sp>
    </p:spTree>
    <p:extLst>
      <p:ext uri="{BB962C8B-B14F-4D97-AF65-F5344CB8AC3E}">
        <p14:creationId xmlns:p14="http://schemas.microsoft.com/office/powerpoint/2010/main" val="2120901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CA" noProof="0" dirty="0" smtClean="0"/>
              <a:t>Overview</a:t>
            </a:r>
            <a:endParaRPr lang="en-CA" noProof="0" dirty="0"/>
          </a:p>
        </p:txBody>
      </p:sp>
      <p:sp>
        <p:nvSpPr>
          <p:cNvPr id="3" name="Espace réservé du contenu 2"/>
          <p:cNvSpPr>
            <a:spLocks noGrp="1"/>
          </p:cNvSpPr>
          <p:nvPr>
            <p:ph idx="1"/>
          </p:nvPr>
        </p:nvSpPr>
        <p:spPr/>
        <p:txBody>
          <a:bodyPr/>
          <a:lstStyle/>
          <a:p>
            <a:r>
              <a:rPr lang="en-CA" dirty="0" smtClean="0"/>
              <a:t>Introduction</a:t>
            </a:r>
          </a:p>
          <a:p>
            <a:r>
              <a:rPr lang="en-CA" noProof="0" dirty="0" smtClean="0"/>
              <a:t>Methodology</a:t>
            </a:r>
          </a:p>
          <a:p>
            <a:r>
              <a:rPr lang="en-CA" noProof="0" dirty="0" smtClean="0"/>
              <a:t>Case Study</a:t>
            </a:r>
          </a:p>
          <a:p>
            <a:r>
              <a:rPr lang="en-CA" dirty="0" smtClean="0"/>
              <a:t>Data Input</a:t>
            </a:r>
            <a:endParaRPr lang="en-CA" noProof="0" dirty="0" smtClean="0"/>
          </a:p>
          <a:p>
            <a:r>
              <a:rPr lang="en-CA" dirty="0" smtClean="0"/>
              <a:t>Results</a:t>
            </a:r>
          </a:p>
          <a:p>
            <a:r>
              <a:rPr lang="en-CA" noProof="0" dirty="0" smtClean="0"/>
              <a:t>Conclusions</a:t>
            </a:r>
            <a:endParaRPr lang="en-CA" noProof="0" dirty="0"/>
          </a:p>
        </p:txBody>
      </p:sp>
      <p:sp>
        <p:nvSpPr>
          <p:cNvPr id="5" name="Slide Number Placeholder 3"/>
          <p:cNvSpPr>
            <a:spLocks noGrp="1"/>
          </p:cNvSpPr>
          <p:nvPr>
            <p:ph type="sldNum" sz="quarter" idx="4"/>
          </p:nvPr>
        </p:nvSpPr>
        <p:spPr/>
        <p:txBody>
          <a:bodyPr/>
          <a:lstStyle>
            <a:lvl1pPr>
              <a:defRPr sz="1050"/>
            </a:lvl1pPr>
          </a:lstStyle>
          <a:p>
            <a:fld id="{D5318631-5C24-4821-B8D4-FEB4A0C6167F}" type="slidenum">
              <a:rPr lang="en-CA" smtClean="0"/>
              <a:pPr/>
              <a:t>2</a:t>
            </a:fld>
            <a:endParaRPr lang="en-CA" dirty="0"/>
          </a:p>
        </p:txBody>
      </p:sp>
    </p:spTree>
    <p:extLst>
      <p:ext uri="{BB962C8B-B14F-4D97-AF65-F5344CB8AC3E}">
        <p14:creationId xmlns:p14="http://schemas.microsoft.com/office/powerpoint/2010/main" val="5058806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CA" noProof="0" dirty="0" smtClean="0"/>
              <a:t>Introduction</a:t>
            </a:r>
            <a:endParaRPr lang="en-CA" noProof="0" dirty="0"/>
          </a:p>
        </p:txBody>
      </p:sp>
      <p:sp>
        <p:nvSpPr>
          <p:cNvPr id="3" name="Espace réservé du contenu 2"/>
          <p:cNvSpPr>
            <a:spLocks noGrp="1"/>
          </p:cNvSpPr>
          <p:nvPr>
            <p:ph idx="1"/>
          </p:nvPr>
        </p:nvSpPr>
        <p:spPr>
          <a:xfrm>
            <a:off x="179512" y="1066800"/>
            <a:ext cx="8784976" cy="5181600"/>
          </a:xfrm>
        </p:spPr>
        <p:txBody>
          <a:bodyPr/>
          <a:lstStyle/>
          <a:p>
            <a:r>
              <a:rPr lang="en-CA" sz="2000" noProof="0" dirty="0" smtClean="0"/>
              <a:t>Forest sustainability evolution:</a:t>
            </a:r>
          </a:p>
          <a:p>
            <a:pPr lvl="1"/>
            <a:r>
              <a:rPr lang="en-CA" sz="2000" dirty="0" smtClean="0"/>
              <a:t>Sustained yield </a:t>
            </a:r>
            <a:r>
              <a:rPr lang="en-CA" sz="2000" dirty="0" smtClean="0">
                <a:sym typeface="Wingdings" panose="05000000000000000000" pitchFamily="2" charset="2"/>
              </a:rPr>
              <a:t> Sustainable Forest Management</a:t>
            </a:r>
          </a:p>
          <a:p>
            <a:r>
              <a:rPr lang="en-CA" sz="2000" noProof="0" dirty="0" smtClean="0"/>
              <a:t>Forest management </a:t>
            </a:r>
            <a:r>
              <a:rPr lang="en-CA" sz="2000" noProof="0" dirty="0" smtClean="0">
                <a:sym typeface="Wingdings" panose="05000000000000000000" pitchFamily="2" charset="2"/>
              </a:rPr>
              <a:t> multi-criteria in nature  sustainability indicators:</a:t>
            </a:r>
          </a:p>
          <a:p>
            <a:pPr lvl="1"/>
            <a:r>
              <a:rPr lang="en-CA" sz="1800" noProof="0" dirty="0" smtClean="0"/>
              <a:t>Revenue/profit, employment, riparian management area, wildlife habitat, soil disturbance, recreation potential, green house gas emissions, etc.</a:t>
            </a:r>
          </a:p>
          <a:p>
            <a:r>
              <a:rPr lang="en-CA" sz="2000" noProof="0" dirty="0" smtClean="0"/>
              <a:t>Sustainability indicators </a:t>
            </a:r>
            <a:r>
              <a:rPr lang="en-CA" sz="2000" noProof="0" dirty="0" smtClean="0">
                <a:sym typeface="Wingdings" panose="05000000000000000000" pitchFamily="2" charset="2"/>
              </a:rPr>
              <a:t> inputs in sustainability assessment models:</a:t>
            </a:r>
          </a:p>
          <a:p>
            <a:pPr lvl="1"/>
            <a:r>
              <a:rPr lang="en-CA" sz="1800" dirty="0" smtClean="0">
                <a:sym typeface="Wingdings" panose="05000000000000000000" pitchFamily="2" charset="2"/>
              </a:rPr>
              <a:t>Trade-off analyses to support various policies at national, state/provincial, and local levels</a:t>
            </a:r>
          </a:p>
          <a:p>
            <a:pPr lvl="1"/>
            <a:r>
              <a:rPr lang="en-CA" sz="1800" noProof="0" dirty="0" smtClean="0"/>
              <a:t>Sustainable forest management </a:t>
            </a:r>
            <a:r>
              <a:rPr lang="en-CA" sz="1800" noProof="0" dirty="0" smtClean="0">
                <a:sym typeface="Wingdings" panose="05000000000000000000" pitchFamily="2" charset="2"/>
              </a:rPr>
              <a:t> impacts on downstream processes (sawmilling, value-added, pulp and paper, bio-products, energy)</a:t>
            </a:r>
          </a:p>
          <a:p>
            <a:pPr lvl="1"/>
            <a:r>
              <a:rPr lang="en-CA" sz="1800" noProof="0" dirty="0" smtClean="0">
                <a:sym typeface="Wingdings" panose="05000000000000000000" pitchFamily="2" charset="2"/>
              </a:rPr>
              <a:t>Company certification, carbon foot print reduction, positive public image, carbon offsets, or just meeting legislated sustainability constraints.</a:t>
            </a:r>
          </a:p>
          <a:p>
            <a:pPr marL="358775" lvl="1" indent="0">
              <a:buNone/>
            </a:pPr>
            <a:endParaRPr lang="en-CA" sz="1800" noProof="0" dirty="0" smtClean="0">
              <a:sym typeface="Wingdings" panose="05000000000000000000" pitchFamily="2" charset="2"/>
            </a:endParaRPr>
          </a:p>
          <a:p>
            <a:r>
              <a:rPr lang="en-CA" sz="2000" b="1" dirty="0" smtClean="0">
                <a:sym typeface="Wingdings" panose="05000000000000000000" pitchFamily="2" charset="2"/>
              </a:rPr>
              <a:t>Objectives: to assess sustainability impacts of generating electricity from forest biomass residuals in and, in one study, to also compare them with a similar case in Finland</a:t>
            </a:r>
            <a:endParaRPr lang="en-CA" sz="2000" b="1" noProof="0" dirty="0"/>
          </a:p>
        </p:txBody>
      </p:sp>
      <p:sp>
        <p:nvSpPr>
          <p:cNvPr id="5" name="Slide Number Placeholder 3"/>
          <p:cNvSpPr>
            <a:spLocks noGrp="1"/>
          </p:cNvSpPr>
          <p:nvPr>
            <p:ph type="sldNum" sz="quarter" idx="4"/>
          </p:nvPr>
        </p:nvSpPr>
        <p:spPr/>
        <p:txBody>
          <a:bodyPr/>
          <a:lstStyle>
            <a:lvl1pPr>
              <a:defRPr sz="1050"/>
            </a:lvl1pPr>
          </a:lstStyle>
          <a:p>
            <a:fld id="{D5318631-5C24-4821-B8D4-FEB4A0C6167F}" type="slidenum">
              <a:rPr lang="en-CA" smtClean="0"/>
              <a:pPr/>
              <a:t>3</a:t>
            </a:fld>
            <a:endParaRPr lang="en-CA" dirty="0"/>
          </a:p>
        </p:txBody>
      </p:sp>
    </p:spTree>
    <p:extLst>
      <p:ext uri="{BB962C8B-B14F-4D97-AF65-F5344CB8AC3E}">
        <p14:creationId xmlns:p14="http://schemas.microsoft.com/office/powerpoint/2010/main" val="14425224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CA" noProof="0" dirty="0" smtClean="0"/>
              <a:t>Methodology</a:t>
            </a:r>
            <a:endParaRPr lang="en-CA" noProof="0" dirty="0"/>
          </a:p>
        </p:txBody>
      </p:sp>
      <p:sp>
        <p:nvSpPr>
          <p:cNvPr id="3" name="Espace réservé du contenu 2"/>
          <p:cNvSpPr>
            <a:spLocks noGrp="1"/>
          </p:cNvSpPr>
          <p:nvPr>
            <p:ph idx="1"/>
          </p:nvPr>
        </p:nvSpPr>
        <p:spPr>
          <a:xfrm>
            <a:off x="179512" y="1066800"/>
            <a:ext cx="8784976" cy="5486400"/>
          </a:xfrm>
        </p:spPr>
        <p:txBody>
          <a:bodyPr/>
          <a:lstStyle/>
          <a:p>
            <a:r>
              <a:rPr lang="en-CA" sz="2000" dirty="0"/>
              <a:t>Tool for Sustainability Impact Assessment (</a:t>
            </a:r>
            <a:r>
              <a:rPr lang="en-CA" sz="2000" dirty="0" err="1"/>
              <a:t>ToSIA</a:t>
            </a:r>
            <a:r>
              <a:rPr lang="en-CA" sz="2000" dirty="0" smtClean="0"/>
              <a:t>) </a:t>
            </a:r>
            <a:r>
              <a:rPr lang="en-CA" sz="2000" dirty="0" smtClean="0">
                <a:sym typeface="Wingdings" panose="05000000000000000000" pitchFamily="2" charset="2"/>
              </a:rPr>
              <a:t></a:t>
            </a:r>
            <a:r>
              <a:rPr lang="en-CA" sz="2000" dirty="0" smtClean="0"/>
              <a:t> developed by the European Forest Institute (EFI), Joensuu, Finland </a:t>
            </a:r>
            <a:r>
              <a:rPr lang="en-CA" sz="2000" dirty="0" smtClean="0">
                <a:sym typeface="Wingdings" panose="05000000000000000000" pitchFamily="2" charset="2"/>
              </a:rPr>
              <a:t> </a:t>
            </a:r>
            <a:r>
              <a:rPr lang="en-CA" sz="2000" dirty="0" smtClean="0"/>
              <a:t>dynamic </a:t>
            </a:r>
            <a:r>
              <a:rPr lang="en-CA" sz="2000" dirty="0"/>
              <a:t>calculation of </a:t>
            </a:r>
            <a:r>
              <a:rPr lang="en-CA" sz="2000" i="1" dirty="0"/>
              <a:t>material flows </a:t>
            </a:r>
            <a:r>
              <a:rPr lang="en-CA" sz="2000" dirty="0"/>
              <a:t>and the </a:t>
            </a:r>
            <a:r>
              <a:rPr lang="en-CA" sz="2000" i="1" dirty="0"/>
              <a:t>associated environmental, economic, and social indicator </a:t>
            </a:r>
            <a:r>
              <a:rPr lang="en-CA" sz="2000" dirty="0"/>
              <a:t>values along </a:t>
            </a:r>
            <a:r>
              <a:rPr lang="en-CA" sz="2000" i="1" dirty="0"/>
              <a:t>Forest Wood Chains (FWC)</a:t>
            </a:r>
            <a:r>
              <a:rPr lang="en-CA" sz="2000" dirty="0"/>
              <a:t>, from the forest to the end-of-life of </a:t>
            </a:r>
            <a:r>
              <a:rPr lang="en-CA" sz="2000" dirty="0" smtClean="0"/>
              <a:t>products </a:t>
            </a:r>
          </a:p>
          <a:p>
            <a:r>
              <a:rPr lang="en-CA" sz="2000" dirty="0" smtClean="0"/>
              <a:t>Scale of analysis: local </a:t>
            </a:r>
            <a:r>
              <a:rPr lang="en-CA" sz="2000" dirty="0" smtClean="0">
                <a:sym typeface="Wingdings" panose="05000000000000000000" pitchFamily="2" charset="2"/>
              </a:rPr>
              <a:t> </a:t>
            </a:r>
            <a:r>
              <a:rPr lang="en-CA" sz="2000" dirty="0" smtClean="0"/>
              <a:t>(</a:t>
            </a:r>
            <a:r>
              <a:rPr lang="en-CA" sz="2000" dirty="0"/>
              <a:t>inter-) continental</a:t>
            </a:r>
            <a:endParaRPr lang="en-CA" sz="2000" dirty="0" smtClean="0"/>
          </a:p>
          <a:p>
            <a:r>
              <a:rPr lang="en-CA" sz="2000" dirty="0" smtClean="0"/>
              <a:t>Target users:</a:t>
            </a:r>
            <a:r>
              <a:rPr lang="en-CA" sz="2000" dirty="0" smtClean="0">
                <a:sym typeface="Wingdings" panose="05000000000000000000" pitchFamily="2" charset="2"/>
              </a:rPr>
              <a:t> </a:t>
            </a:r>
            <a:r>
              <a:rPr lang="en-CA" sz="2000" dirty="0" smtClean="0"/>
              <a:t>scientists</a:t>
            </a:r>
            <a:r>
              <a:rPr lang="en-CA" sz="2000" dirty="0"/>
              <a:t>, consultants, </a:t>
            </a:r>
            <a:r>
              <a:rPr lang="en-CA" sz="2000" dirty="0" smtClean="0"/>
              <a:t>policy makers, forestry practitioners</a:t>
            </a:r>
          </a:p>
          <a:p>
            <a:r>
              <a:rPr lang="en-CA" sz="2000" dirty="0" smtClean="0"/>
              <a:t>Tool package contains:</a:t>
            </a:r>
          </a:p>
          <a:p>
            <a:pPr lvl="1"/>
            <a:r>
              <a:rPr lang="en-CA" sz="1600" dirty="0" smtClean="0"/>
              <a:t>Database </a:t>
            </a:r>
            <a:r>
              <a:rPr lang="en-CA" sz="1600" dirty="0"/>
              <a:t>with an interface for designing FWC topologies and chain related data entry</a:t>
            </a:r>
            <a:r>
              <a:rPr lang="en-CA" sz="1600" dirty="0" smtClean="0"/>
              <a:t>.</a:t>
            </a:r>
          </a:p>
          <a:p>
            <a:pPr lvl="1"/>
            <a:r>
              <a:rPr lang="en-CA" sz="1600" dirty="0"/>
              <a:t>M</a:t>
            </a:r>
            <a:r>
              <a:rPr lang="en-CA" sz="1600" dirty="0" smtClean="0"/>
              <a:t>ulti-criteria </a:t>
            </a:r>
            <a:r>
              <a:rPr lang="en-CA" sz="1600" dirty="0"/>
              <a:t>analysis (MCA</a:t>
            </a:r>
            <a:r>
              <a:rPr lang="en-CA" sz="1600" dirty="0" smtClean="0"/>
              <a:t>) module</a:t>
            </a:r>
          </a:p>
          <a:p>
            <a:pPr lvl="1"/>
            <a:r>
              <a:rPr lang="en-CA" sz="1600" dirty="0"/>
              <a:t>C</a:t>
            </a:r>
            <a:r>
              <a:rPr lang="en-CA" sz="1600" dirty="0" smtClean="0"/>
              <a:t>ost-benefit </a:t>
            </a:r>
            <a:r>
              <a:rPr lang="en-CA" sz="1600" dirty="0"/>
              <a:t>analysis (CBA) </a:t>
            </a:r>
            <a:r>
              <a:rPr lang="en-CA" sz="1600" dirty="0" smtClean="0"/>
              <a:t>module</a:t>
            </a:r>
          </a:p>
          <a:p>
            <a:r>
              <a:rPr lang="en-CA" sz="2000" noProof="0" dirty="0" smtClean="0"/>
              <a:t>Validated in numerous cases </a:t>
            </a:r>
            <a:r>
              <a:rPr lang="en-CA" sz="2000" dirty="0" smtClean="0">
                <a:sym typeface="Wingdings" panose="05000000000000000000" pitchFamily="2" charset="2"/>
              </a:rPr>
              <a:t> </a:t>
            </a:r>
            <a:r>
              <a:rPr lang="en-CA" sz="2000" b="1" dirty="0" smtClean="0">
                <a:solidFill>
                  <a:srgbClr val="1528DD"/>
                </a:solidFill>
              </a:rPr>
              <a:t>tosia.efi.int</a:t>
            </a:r>
            <a:endParaRPr lang="en-CA" sz="2000" b="1" noProof="0" dirty="0" smtClean="0">
              <a:solidFill>
                <a:srgbClr val="1528DD"/>
              </a:solidFill>
            </a:endParaRPr>
          </a:p>
          <a:p>
            <a:pPr lvl="1"/>
            <a:r>
              <a:rPr lang="en-CA" sz="1600" dirty="0"/>
              <a:t>T</a:t>
            </a:r>
            <a:r>
              <a:rPr lang="en-CA" sz="1600" dirty="0" smtClean="0"/>
              <a:t>echnological </a:t>
            </a:r>
            <a:r>
              <a:rPr lang="en-CA" sz="1600" dirty="0"/>
              <a:t>innovation in forest value chains in </a:t>
            </a:r>
            <a:r>
              <a:rPr lang="en-CA" sz="1600" dirty="0" smtClean="0"/>
              <a:t>Germany</a:t>
            </a:r>
          </a:p>
          <a:p>
            <a:pPr lvl="1"/>
            <a:r>
              <a:rPr lang="en-CA" sz="1600" dirty="0" smtClean="0"/>
              <a:t>Consumption </a:t>
            </a:r>
            <a:r>
              <a:rPr lang="en-CA" sz="1600" dirty="0"/>
              <a:t>growth in the pulp and paper industry in Portugal and </a:t>
            </a:r>
            <a:r>
              <a:rPr lang="en-CA" sz="1600" dirty="0" smtClean="0"/>
              <a:t>Spain</a:t>
            </a:r>
          </a:p>
          <a:p>
            <a:pPr lvl="1"/>
            <a:r>
              <a:rPr lang="en-CA" sz="1600" dirty="0" smtClean="0"/>
              <a:t>Attaining </a:t>
            </a:r>
            <a:r>
              <a:rPr lang="en-CA" sz="1600" dirty="0"/>
              <a:t>the 2020 emissions target by using forest-based </a:t>
            </a:r>
            <a:r>
              <a:rPr lang="en-CA" sz="1600" dirty="0" smtClean="0"/>
              <a:t>biomass </a:t>
            </a:r>
            <a:r>
              <a:rPr lang="en-CA" sz="1600" dirty="0"/>
              <a:t>in </a:t>
            </a:r>
            <a:r>
              <a:rPr lang="en-CA" sz="1600" dirty="0" smtClean="0"/>
              <a:t>Finland</a:t>
            </a:r>
          </a:p>
          <a:p>
            <a:pPr lvl="1"/>
            <a:r>
              <a:rPr lang="en-CA" sz="1600" dirty="0" smtClean="0"/>
              <a:t>Reorganizing </a:t>
            </a:r>
            <a:r>
              <a:rPr lang="en-CA" sz="1600" dirty="0"/>
              <a:t>the sawmilling industry in </a:t>
            </a:r>
            <a:r>
              <a:rPr lang="en-CA" sz="1600" dirty="0" smtClean="0"/>
              <a:t>Norway</a:t>
            </a:r>
          </a:p>
          <a:p>
            <a:pPr lvl="1"/>
            <a:r>
              <a:rPr lang="en-CA" sz="1600" dirty="0" smtClean="0"/>
              <a:t>Increasing </a:t>
            </a:r>
            <a:r>
              <a:rPr lang="en-CA" sz="1600" dirty="0"/>
              <a:t>protected forest areas on the EU forest products trade</a:t>
            </a:r>
            <a:endParaRPr lang="en-CA" sz="1600" noProof="0" dirty="0"/>
          </a:p>
        </p:txBody>
      </p:sp>
      <p:sp>
        <p:nvSpPr>
          <p:cNvPr id="5" name="Slide Number Placeholder 3"/>
          <p:cNvSpPr>
            <a:spLocks noGrp="1"/>
          </p:cNvSpPr>
          <p:nvPr>
            <p:ph type="sldNum" sz="quarter" idx="4"/>
          </p:nvPr>
        </p:nvSpPr>
        <p:spPr/>
        <p:txBody>
          <a:bodyPr/>
          <a:lstStyle>
            <a:lvl1pPr>
              <a:defRPr sz="1050"/>
            </a:lvl1pPr>
          </a:lstStyle>
          <a:p>
            <a:fld id="{D5318631-5C24-4821-B8D4-FEB4A0C6167F}" type="slidenum">
              <a:rPr lang="en-CA" smtClean="0"/>
              <a:pPr/>
              <a:t>4</a:t>
            </a:fld>
            <a:endParaRPr lang="en-CA" dirty="0"/>
          </a:p>
        </p:txBody>
      </p:sp>
    </p:spTree>
    <p:extLst>
      <p:ext uri="{BB962C8B-B14F-4D97-AF65-F5344CB8AC3E}">
        <p14:creationId xmlns:p14="http://schemas.microsoft.com/office/powerpoint/2010/main" val="32101024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CA" noProof="0" dirty="0" smtClean="0"/>
              <a:t>Case Study</a:t>
            </a:r>
            <a:endParaRPr lang="en-CA" noProof="0" dirty="0"/>
          </a:p>
        </p:txBody>
      </p:sp>
      <p:sp>
        <p:nvSpPr>
          <p:cNvPr id="5" name="Slide Number Placeholder 3"/>
          <p:cNvSpPr>
            <a:spLocks noGrp="1"/>
          </p:cNvSpPr>
          <p:nvPr>
            <p:ph type="sldNum" sz="quarter" idx="4"/>
          </p:nvPr>
        </p:nvSpPr>
        <p:spPr/>
        <p:txBody>
          <a:bodyPr/>
          <a:lstStyle>
            <a:lvl1pPr>
              <a:defRPr sz="1050"/>
            </a:lvl1pPr>
          </a:lstStyle>
          <a:p>
            <a:fld id="{D5318631-5C24-4821-B8D4-FEB4A0C6167F}" type="slidenum">
              <a:rPr lang="en-CA" smtClean="0"/>
              <a:pPr/>
              <a:t>5</a:t>
            </a:fld>
            <a:endParaRPr lang="en-CA" dirty="0"/>
          </a:p>
        </p:txBody>
      </p:sp>
      <p:pic>
        <p:nvPicPr>
          <p:cNvPr id="7" name="Content Placeholder 6"/>
          <p:cNvPicPr>
            <a:picLocks noGrp="1"/>
          </p:cNvPicPr>
          <p:nvPr>
            <p:ph idx="1"/>
          </p:nvPr>
        </p:nvPicPr>
        <p:blipFill rotWithShape="1">
          <a:blip r:embed="rId2" cstate="print">
            <a:extLst>
              <a:ext uri="{28A0092B-C50C-407E-A947-70E740481C1C}">
                <a14:useLocalDpi xmlns:a14="http://schemas.microsoft.com/office/drawing/2010/main" val="0"/>
              </a:ext>
            </a:extLst>
          </a:blip>
          <a:srcRect r="21280" b="8734"/>
          <a:stretch/>
        </p:blipFill>
        <p:spPr bwMode="auto">
          <a:xfrm>
            <a:off x="609600" y="990600"/>
            <a:ext cx="7801257" cy="5486400"/>
          </a:xfrm>
          <a:prstGeom prst="rect">
            <a:avLst/>
          </a:prstGeom>
          <a:ln>
            <a:noFill/>
          </a:ln>
          <a:extLst>
            <a:ext uri="{53640926-AAD7-44D8-BBD7-CCE9431645EC}">
              <a14:shadowObscured xmlns:a14="http://schemas.microsoft.com/office/drawing/2010/main"/>
            </a:ext>
          </a:extLst>
        </p:spPr>
      </p:pic>
      <p:cxnSp>
        <p:nvCxnSpPr>
          <p:cNvPr id="9" name="Straight Arrow Connector 8"/>
          <p:cNvCxnSpPr/>
          <p:nvPr/>
        </p:nvCxnSpPr>
        <p:spPr>
          <a:xfrm>
            <a:off x="4038600" y="2971800"/>
            <a:ext cx="1600200" cy="4572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5334000" y="3581400"/>
            <a:ext cx="457200" cy="27432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rot="878217">
            <a:off x="4679988" y="2976131"/>
            <a:ext cx="771365" cy="307777"/>
          </a:xfrm>
          <a:prstGeom prst="rect">
            <a:avLst/>
          </a:prstGeom>
          <a:noFill/>
        </p:spPr>
        <p:txBody>
          <a:bodyPr wrap="none" rtlCol="0">
            <a:spAutoFit/>
          </a:bodyPr>
          <a:lstStyle/>
          <a:p>
            <a:r>
              <a:rPr lang="en-CA" sz="1400" dirty="0" smtClean="0">
                <a:solidFill>
                  <a:schemeClr val="bg2"/>
                </a:solidFill>
              </a:rPr>
              <a:t>300 km</a:t>
            </a:r>
            <a:endParaRPr lang="en-CA" sz="1400" dirty="0">
              <a:solidFill>
                <a:schemeClr val="bg2"/>
              </a:solidFill>
            </a:endParaRPr>
          </a:p>
        </p:txBody>
      </p:sp>
      <p:sp>
        <p:nvSpPr>
          <p:cNvPr id="15" name="TextBox 14"/>
          <p:cNvSpPr txBox="1"/>
          <p:nvPr/>
        </p:nvSpPr>
        <p:spPr>
          <a:xfrm rot="16752400">
            <a:off x="5160460" y="4255945"/>
            <a:ext cx="771365" cy="307777"/>
          </a:xfrm>
          <a:prstGeom prst="rect">
            <a:avLst/>
          </a:prstGeom>
          <a:noFill/>
        </p:spPr>
        <p:txBody>
          <a:bodyPr wrap="none" rtlCol="0">
            <a:spAutoFit/>
          </a:bodyPr>
          <a:lstStyle/>
          <a:p>
            <a:r>
              <a:rPr lang="en-CA" sz="1400" dirty="0">
                <a:solidFill>
                  <a:schemeClr val="bg2"/>
                </a:solidFill>
              </a:rPr>
              <a:t>5</a:t>
            </a:r>
            <a:r>
              <a:rPr lang="en-CA" sz="1400" dirty="0" smtClean="0">
                <a:solidFill>
                  <a:schemeClr val="bg2"/>
                </a:solidFill>
              </a:rPr>
              <a:t>50 km</a:t>
            </a:r>
            <a:endParaRPr lang="en-CA" sz="1400" dirty="0">
              <a:solidFill>
                <a:schemeClr val="bg2"/>
              </a:solidFill>
            </a:endParaRPr>
          </a:p>
        </p:txBody>
      </p:sp>
      <p:cxnSp>
        <p:nvCxnSpPr>
          <p:cNvPr id="16" name="Straight Arrow Connector 15"/>
          <p:cNvCxnSpPr/>
          <p:nvPr/>
        </p:nvCxnSpPr>
        <p:spPr>
          <a:xfrm>
            <a:off x="5638800" y="1828800"/>
            <a:ext cx="135319" cy="14478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rot="15877061">
            <a:off x="5207709" y="2475971"/>
            <a:ext cx="771365" cy="307777"/>
          </a:xfrm>
          <a:prstGeom prst="rect">
            <a:avLst/>
          </a:prstGeom>
          <a:noFill/>
        </p:spPr>
        <p:txBody>
          <a:bodyPr wrap="none" rtlCol="0">
            <a:spAutoFit/>
          </a:bodyPr>
          <a:lstStyle/>
          <a:p>
            <a:r>
              <a:rPr lang="en-CA" sz="1400" dirty="0" smtClean="0">
                <a:solidFill>
                  <a:schemeClr val="bg2"/>
                </a:solidFill>
              </a:rPr>
              <a:t>240 km</a:t>
            </a:r>
            <a:endParaRPr lang="en-CA" sz="1400" dirty="0">
              <a:solidFill>
                <a:schemeClr val="bg2"/>
              </a:solidFill>
            </a:endParaRPr>
          </a:p>
        </p:txBody>
      </p:sp>
      <p:sp>
        <p:nvSpPr>
          <p:cNvPr id="22" name="Rectangular Callout 21"/>
          <p:cNvSpPr/>
          <p:nvPr/>
        </p:nvSpPr>
        <p:spPr>
          <a:xfrm rot="10800000" flipV="1">
            <a:off x="685800" y="3516315"/>
            <a:ext cx="3352800" cy="1208085"/>
          </a:xfrm>
          <a:prstGeom prst="wedgeRectCallout">
            <a:avLst>
              <a:gd name="adj1" fmla="val -48381"/>
              <a:gd name="adj2" fmla="val -912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1,000 </a:t>
            </a:r>
            <a:r>
              <a:rPr lang="en-CA" sz="1400" dirty="0" err="1">
                <a:solidFill>
                  <a:schemeClr val="tx1"/>
                </a:solidFill>
              </a:rPr>
              <a:t>Ulkatcho</a:t>
            </a:r>
            <a:r>
              <a:rPr lang="en-CA" sz="1400" dirty="0">
                <a:solidFill>
                  <a:schemeClr val="tx1"/>
                </a:solidFill>
              </a:rPr>
              <a:t> </a:t>
            </a:r>
            <a:r>
              <a:rPr lang="en-CA" sz="1400" dirty="0" smtClean="0">
                <a:solidFill>
                  <a:schemeClr val="tx1"/>
                </a:solidFill>
              </a:rPr>
              <a:t>FN inhabitants</a:t>
            </a:r>
            <a:endParaRPr lang="en-CA" sz="1400" dirty="0">
              <a:solidFill>
                <a:schemeClr val="tx1"/>
              </a:solidFill>
            </a:endParaRPr>
          </a:p>
          <a:p>
            <a:r>
              <a:rPr lang="en-CA" sz="1400" dirty="0">
                <a:solidFill>
                  <a:schemeClr val="tx1"/>
                </a:solidFill>
              </a:rPr>
              <a:t>Off-grid community</a:t>
            </a:r>
          </a:p>
          <a:p>
            <a:r>
              <a:rPr lang="en-CA" sz="1400" dirty="0">
                <a:solidFill>
                  <a:schemeClr val="tx1"/>
                </a:solidFill>
              </a:rPr>
              <a:t>2 MW diesel </a:t>
            </a:r>
            <a:r>
              <a:rPr lang="en-CA" sz="1400" dirty="0" smtClean="0">
                <a:solidFill>
                  <a:schemeClr val="tx1"/>
                </a:solidFill>
              </a:rPr>
              <a:t>generators @ sawmill</a:t>
            </a:r>
            <a:endParaRPr lang="en-CA" sz="1400" dirty="0">
              <a:solidFill>
                <a:schemeClr val="tx1"/>
              </a:solidFill>
            </a:endParaRPr>
          </a:p>
          <a:p>
            <a:r>
              <a:rPr lang="en-CA" sz="1400" dirty="0">
                <a:solidFill>
                  <a:schemeClr val="tx1"/>
                </a:solidFill>
              </a:rPr>
              <a:t>3 MW diesel </a:t>
            </a:r>
            <a:r>
              <a:rPr lang="en-CA" sz="1400" dirty="0" smtClean="0">
                <a:solidFill>
                  <a:schemeClr val="tx1"/>
                </a:solidFill>
              </a:rPr>
              <a:t>generators @ community</a:t>
            </a:r>
          </a:p>
          <a:p>
            <a:r>
              <a:rPr lang="en-CA" sz="1400" dirty="0" smtClean="0">
                <a:solidFill>
                  <a:schemeClr val="tx1"/>
                </a:solidFill>
              </a:rPr>
              <a:t>150,000 ODt logging residues/annually</a:t>
            </a:r>
            <a:endParaRPr lang="en-CA" sz="1400" dirty="0">
              <a:solidFill>
                <a:schemeClr val="tx1"/>
              </a:solidFill>
            </a:endParaRPr>
          </a:p>
        </p:txBody>
      </p:sp>
    </p:spTree>
    <p:extLst>
      <p:ext uri="{BB962C8B-B14F-4D97-AF65-F5344CB8AC3E}">
        <p14:creationId xmlns:p14="http://schemas.microsoft.com/office/powerpoint/2010/main" val="5756518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arian.marinescu\Pictures\2013_02_20 River West\IMG_4404.JPG"/>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5673766" y="161564"/>
            <a:ext cx="3013034" cy="2259776"/>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p:txBody>
          <a:bodyPr/>
          <a:lstStyle/>
          <a:p>
            <a:r>
              <a:rPr lang="en-CA" noProof="0" dirty="0" smtClean="0"/>
              <a:t>Case Study</a:t>
            </a:r>
            <a:endParaRPr lang="en-CA" noProof="0" dirty="0"/>
          </a:p>
        </p:txBody>
      </p:sp>
      <p:sp>
        <p:nvSpPr>
          <p:cNvPr id="5" name="Slide Number Placeholder 3"/>
          <p:cNvSpPr>
            <a:spLocks noGrp="1"/>
          </p:cNvSpPr>
          <p:nvPr>
            <p:ph type="sldNum" sz="quarter" idx="4"/>
          </p:nvPr>
        </p:nvSpPr>
        <p:spPr/>
        <p:txBody>
          <a:bodyPr/>
          <a:lstStyle>
            <a:lvl1pPr>
              <a:defRPr sz="1050"/>
            </a:lvl1pPr>
          </a:lstStyle>
          <a:p>
            <a:fld id="{D5318631-5C24-4821-B8D4-FEB4A0C6167F}" type="slidenum">
              <a:rPr lang="en-CA" smtClean="0"/>
              <a:pPr/>
              <a:t>6</a:t>
            </a:fld>
            <a:endParaRPr lang="en-CA" dirty="0"/>
          </a:p>
        </p:txBody>
      </p:sp>
      <p:sp>
        <p:nvSpPr>
          <p:cNvPr id="2" name="Content Placeholder 1"/>
          <p:cNvSpPr>
            <a:spLocks noGrp="1"/>
          </p:cNvSpPr>
          <p:nvPr>
            <p:ph idx="1"/>
          </p:nvPr>
        </p:nvSpPr>
        <p:spPr>
          <a:xfrm>
            <a:off x="179512" y="1291452"/>
            <a:ext cx="5103850" cy="5185548"/>
          </a:xfrm>
        </p:spPr>
        <p:txBody>
          <a:bodyPr/>
          <a:lstStyle/>
          <a:p>
            <a:r>
              <a:rPr lang="en-CA" sz="2000" dirty="0" smtClean="0"/>
              <a:t>Logging and sawmilling activities </a:t>
            </a:r>
            <a:r>
              <a:rPr lang="en-CA" sz="2000" dirty="0" smtClean="0">
                <a:sym typeface="Wingdings" panose="05000000000000000000" pitchFamily="2" charset="2"/>
              </a:rPr>
              <a:t> jobs and income</a:t>
            </a:r>
          </a:p>
          <a:p>
            <a:r>
              <a:rPr lang="en-CA" sz="2000" dirty="0" smtClean="0">
                <a:sym typeface="Wingdings" panose="05000000000000000000" pitchFamily="2" charset="2"/>
              </a:rPr>
              <a:t>FPInnovations studies:</a:t>
            </a:r>
          </a:p>
          <a:p>
            <a:pPr lvl="1"/>
            <a:r>
              <a:rPr lang="en-CA" sz="1600" dirty="0" smtClean="0">
                <a:sym typeface="Wingdings" panose="05000000000000000000" pitchFamily="2" charset="2"/>
              </a:rPr>
              <a:t>75,000 ODt /year logging residues @ 50$/ODt</a:t>
            </a:r>
          </a:p>
          <a:p>
            <a:pPr lvl="1"/>
            <a:r>
              <a:rPr lang="en-CA" sz="1600" dirty="0" smtClean="0">
                <a:sym typeface="Wingdings" panose="05000000000000000000" pitchFamily="2" charset="2"/>
              </a:rPr>
              <a:t>40,000 ODt wood chips at cost (</a:t>
            </a:r>
            <a:r>
              <a:rPr lang="en-CA" sz="1600" dirty="0">
                <a:sym typeface="Wingdings" panose="05000000000000000000" pitchFamily="2" charset="2"/>
              </a:rPr>
              <a:t>when sawmill </a:t>
            </a:r>
            <a:r>
              <a:rPr lang="en-CA" sz="1600" dirty="0" smtClean="0">
                <a:sym typeface="Wingdings" panose="05000000000000000000" pitchFamily="2" charset="2"/>
              </a:rPr>
              <a:t>running)</a:t>
            </a:r>
          </a:p>
          <a:p>
            <a:r>
              <a:rPr lang="en-CA" sz="2000" dirty="0" smtClean="0"/>
              <a:t>5 MW biomass power plant  would require approx. 45,000 ODt/year biomass</a:t>
            </a:r>
          </a:p>
          <a:p>
            <a:r>
              <a:rPr lang="en-CA" sz="2000" dirty="0" smtClean="0"/>
              <a:t>Due to location, social and economic realities (unemployment, high energy cost) and availability of biomass, </a:t>
            </a:r>
            <a:r>
              <a:rPr lang="en-CA" sz="2000" dirty="0" err="1" smtClean="0"/>
              <a:t>Anahim</a:t>
            </a:r>
            <a:r>
              <a:rPr lang="en-CA" sz="2000" dirty="0" smtClean="0"/>
              <a:t> Lake is a prime location for  locating a biomass power plant</a:t>
            </a:r>
          </a:p>
          <a:p>
            <a:r>
              <a:rPr lang="en-CA" sz="2000" dirty="0" smtClean="0"/>
              <a:t>FPInnovations studies </a:t>
            </a:r>
            <a:r>
              <a:rPr lang="en-CA" sz="2000" dirty="0" smtClean="0">
                <a:sym typeface="Wingdings" panose="05000000000000000000" pitchFamily="2" charset="2"/>
              </a:rPr>
              <a:t> feasible</a:t>
            </a:r>
          </a:p>
          <a:p>
            <a:r>
              <a:rPr lang="en-CA" sz="2000" dirty="0" smtClean="0">
                <a:sym typeface="Wingdings" panose="05000000000000000000" pitchFamily="2" charset="2"/>
              </a:rPr>
              <a:t>But how sustainable it is?</a:t>
            </a:r>
            <a:endParaRPr lang="en-CA" sz="2000" dirty="0"/>
          </a:p>
        </p:txBody>
      </p:sp>
      <p:pic>
        <p:nvPicPr>
          <p:cNvPr id="1026" name="Picture 2" descr="C:\Users\marian.marinescu\Pictures\2013_02_21 Anahim lake\IMG_4418.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499265" y="3810000"/>
            <a:ext cx="335280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arian.marinescu\Pictures\2012_10_03 Anahim Lake BC Sawmill\IMG_2908.JPG"/>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l="16234" t="16970" b="15152"/>
          <a:stretch/>
        </p:blipFill>
        <p:spPr bwMode="auto">
          <a:xfrm>
            <a:off x="5283362" y="2209800"/>
            <a:ext cx="3727208" cy="2265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0931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CA" noProof="0" dirty="0" smtClean="0"/>
              <a:t>Case Study</a:t>
            </a:r>
            <a:endParaRPr lang="en-CA" noProof="0" dirty="0"/>
          </a:p>
        </p:txBody>
      </p:sp>
      <p:sp>
        <p:nvSpPr>
          <p:cNvPr id="5" name="Slide Number Placeholder 3"/>
          <p:cNvSpPr>
            <a:spLocks noGrp="1"/>
          </p:cNvSpPr>
          <p:nvPr>
            <p:ph type="sldNum" sz="quarter" idx="4"/>
          </p:nvPr>
        </p:nvSpPr>
        <p:spPr/>
        <p:txBody>
          <a:bodyPr/>
          <a:lstStyle>
            <a:lvl1pPr>
              <a:defRPr sz="1050"/>
            </a:lvl1pPr>
          </a:lstStyle>
          <a:p>
            <a:fld id="{D5318631-5C24-4821-B8D4-FEB4A0C6167F}" type="slidenum">
              <a:rPr lang="en-CA" smtClean="0"/>
              <a:pPr/>
              <a:t>7</a:t>
            </a:fld>
            <a:endParaRPr lang="en-CA" dirty="0"/>
          </a:p>
        </p:txBody>
      </p:sp>
      <p:sp>
        <p:nvSpPr>
          <p:cNvPr id="2" name="Content Placeholder 1"/>
          <p:cNvSpPr>
            <a:spLocks noGrp="1"/>
          </p:cNvSpPr>
          <p:nvPr>
            <p:ph idx="1"/>
          </p:nvPr>
        </p:nvSpPr>
        <p:spPr>
          <a:xfrm>
            <a:off x="179512" y="1066800"/>
            <a:ext cx="8354888" cy="5410200"/>
          </a:xfrm>
        </p:spPr>
        <p:txBody>
          <a:bodyPr/>
          <a:lstStyle/>
          <a:p>
            <a:r>
              <a:rPr lang="en-CA" sz="2000" dirty="0" smtClean="0"/>
              <a:t>Three scenarios were developed:</a:t>
            </a:r>
          </a:p>
          <a:p>
            <a:endParaRPr lang="en-CA" sz="2000" dirty="0"/>
          </a:p>
        </p:txBody>
      </p:sp>
      <p:pic>
        <p:nvPicPr>
          <p:cNvPr id="8" name="Picture 7"/>
          <p:cNvPicPr/>
          <p:nvPr/>
        </p:nvPicPr>
        <p:blipFill>
          <a:blip r:embed="rId2" cstate="print">
            <a:extLst>
              <a:ext uri="{28A0092B-C50C-407E-A947-70E740481C1C}">
                <a14:useLocalDpi xmlns:a14="http://schemas.microsoft.com/office/drawing/2010/main" val="0"/>
              </a:ext>
            </a:extLst>
          </a:blip>
          <a:stretch>
            <a:fillRect/>
          </a:stretch>
        </p:blipFill>
        <p:spPr>
          <a:xfrm>
            <a:off x="621030" y="1447800"/>
            <a:ext cx="2590800" cy="1447800"/>
          </a:xfrm>
          <a:prstGeom prst="rect">
            <a:avLst/>
          </a:prstGeom>
          <a:ln>
            <a:solidFill>
              <a:schemeClr val="tx1"/>
            </a:solidFill>
          </a:ln>
        </p:spPr>
      </p:pic>
      <p:pic>
        <p:nvPicPr>
          <p:cNvPr id="9" name="Picture 8"/>
          <p:cNvPicPr/>
          <p:nvPr/>
        </p:nvPicPr>
        <p:blipFill>
          <a:blip r:embed="rId3" cstate="print">
            <a:extLst>
              <a:ext uri="{28A0092B-C50C-407E-A947-70E740481C1C}">
                <a14:useLocalDpi xmlns:a14="http://schemas.microsoft.com/office/drawing/2010/main" val="0"/>
              </a:ext>
            </a:extLst>
          </a:blip>
          <a:stretch>
            <a:fillRect/>
          </a:stretch>
        </p:blipFill>
        <p:spPr>
          <a:xfrm>
            <a:off x="621030" y="3211920"/>
            <a:ext cx="5486400" cy="1295400"/>
          </a:xfrm>
          <a:prstGeom prst="rect">
            <a:avLst/>
          </a:prstGeom>
        </p:spPr>
      </p:pic>
      <p:pic>
        <p:nvPicPr>
          <p:cNvPr id="10" name="Picture 9"/>
          <p:cNvPicPr/>
          <p:nvPr/>
        </p:nvPicPr>
        <p:blipFill>
          <a:blip r:embed="rId4" cstate="print">
            <a:extLst>
              <a:ext uri="{28A0092B-C50C-407E-A947-70E740481C1C}">
                <a14:useLocalDpi xmlns:a14="http://schemas.microsoft.com/office/drawing/2010/main" val="0"/>
              </a:ext>
            </a:extLst>
          </a:blip>
          <a:stretch>
            <a:fillRect/>
          </a:stretch>
        </p:blipFill>
        <p:spPr>
          <a:xfrm>
            <a:off x="621030" y="4876652"/>
            <a:ext cx="5486400" cy="1295400"/>
          </a:xfrm>
          <a:prstGeom prst="rect">
            <a:avLst/>
          </a:prstGeom>
        </p:spPr>
      </p:pic>
      <p:sp>
        <p:nvSpPr>
          <p:cNvPr id="3" name="TextBox 2"/>
          <p:cNvSpPr txBox="1"/>
          <p:nvPr/>
        </p:nvSpPr>
        <p:spPr>
          <a:xfrm>
            <a:off x="477672" y="2887512"/>
            <a:ext cx="4814138" cy="369332"/>
          </a:xfrm>
          <a:prstGeom prst="rect">
            <a:avLst/>
          </a:prstGeom>
          <a:noFill/>
        </p:spPr>
        <p:txBody>
          <a:bodyPr wrap="none" rtlCol="0">
            <a:spAutoFit/>
          </a:bodyPr>
          <a:lstStyle/>
          <a:p>
            <a:r>
              <a:rPr lang="en-CA" b="1" dirty="0" smtClean="0"/>
              <a:t>Scenario 1 – Base Case (current situation)</a:t>
            </a:r>
            <a:endParaRPr lang="en-CA" b="1" dirty="0"/>
          </a:p>
        </p:txBody>
      </p:sp>
      <p:sp>
        <p:nvSpPr>
          <p:cNvPr id="12" name="TextBox 11"/>
          <p:cNvSpPr txBox="1"/>
          <p:nvPr/>
        </p:nvSpPr>
        <p:spPr>
          <a:xfrm>
            <a:off x="621030" y="4507320"/>
            <a:ext cx="5352747" cy="369332"/>
          </a:xfrm>
          <a:prstGeom prst="rect">
            <a:avLst/>
          </a:prstGeom>
          <a:noFill/>
        </p:spPr>
        <p:txBody>
          <a:bodyPr wrap="none" rtlCol="0">
            <a:spAutoFit/>
          </a:bodyPr>
          <a:lstStyle/>
          <a:p>
            <a:r>
              <a:rPr lang="en-CA" b="1" dirty="0" smtClean="0"/>
              <a:t>Scenario 2 – Canadian Biomass Supply Chain</a:t>
            </a:r>
            <a:endParaRPr lang="en-CA" b="1" dirty="0"/>
          </a:p>
        </p:txBody>
      </p:sp>
      <p:sp>
        <p:nvSpPr>
          <p:cNvPr id="13" name="TextBox 12"/>
          <p:cNvSpPr txBox="1"/>
          <p:nvPr/>
        </p:nvSpPr>
        <p:spPr>
          <a:xfrm>
            <a:off x="621029" y="6186837"/>
            <a:ext cx="4903907" cy="369332"/>
          </a:xfrm>
          <a:prstGeom prst="rect">
            <a:avLst/>
          </a:prstGeom>
          <a:noFill/>
        </p:spPr>
        <p:txBody>
          <a:bodyPr wrap="none" rtlCol="0">
            <a:spAutoFit/>
          </a:bodyPr>
          <a:lstStyle/>
          <a:p>
            <a:r>
              <a:rPr lang="en-CA" b="1" dirty="0" smtClean="0"/>
              <a:t>Scenario 3 – Nordic Biomass Supply Chain</a:t>
            </a:r>
            <a:endParaRPr lang="en-CA" b="1" dirty="0"/>
          </a:p>
        </p:txBody>
      </p:sp>
      <p:sp>
        <p:nvSpPr>
          <p:cNvPr id="4" name="TextBox 3"/>
          <p:cNvSpPr txBox="1"/>
          <p:nvPr/>
        </p:nvSpPr>
        <p:spPr>
          <a:xfrm>
            <a:off x="5524936" y="1295400"/>
            <a:ext cx="3390464" cy="1446550"/>
          </a:xfrm>
          <a:prstGeom prst="rect">
            <a:avLst/>
          </a:prstGeom>
          <a:noFill/>
        </p:spPr>
        <p:txBody>
          <a:bodyPr wrap="square" rtlCol="0">
            <a:spAutoFit/>
          </a:bodyPr>
          <a:lstStyle/>
          <a:p>
            <a:r>
              <a:rPr lang="en-CA" b="1" u="sng" dirty="0" smtClean="0"/>
              <a:t>Assumptions:</a:t>
            </a:r>
          </a:p>
          <a:p>
            <a:pPr marL="285750" indent="-285750">
              <a:buFont typeface="Arial" panose="020B0604020202020204" pitchFamily="34" charset="0"/>
              <a:buChar char="•"/>
            </a:pPr>
            <a:r>
              <a:rPr lang="en-CA" sz="1400" dirty="0"/>
              <a:t>No harvesting costs were transferred to </a:t>
            </a:r>
            <a:r>
              <a:rPr lang="en-CA" sz="1400" dirty="0" smtClean="0"/>
              <a:t>logging </a:t>
            </a:r>
            <a:r>
              <a:rPr lang="en-CA" sz="1400" dirty="0"/>
              <a:t>residues. </a:t>
            </a:r>
            <a:endParaRPr lang="en-CA" sz="1400" dirty="0" smtClean="0"/>
          </a:p>
          <a:p>
            <a:pPr marL="285750" indent="-285750">
              <a:buFont typeface="Arial" panose="020B0604020202020204" pitchFamily="34" charset="0"/>
              <a:buChar char="•"/>
            </a:pPr>
            <a:r>
              <a:rPr lang="en-CA" sz="1400" dirty="0"/>
              <a:t>No operational costs inside the biomass or diesel generation plants were </a:t>
            </a:r>
            <a:r>
              <a:rPr lang="en-CA" sz="1400" dirty="0" smtClean="0"/>
              <a:t>included.</a:t>
            </a:r>
            <a:endParaRPr lang="en-CA" sz="1400" dirty="0"/>
          </a:p>
        </p:txBody>
      </p:sp>
    </p:spTree>
    <p:extLst>
      <p:ext uri="{BB962C8B-B14F-4D97-AF65-F5344CB8AC3E}">
        <p14:creationId xmlns:p14="http://schemas.microsoft.com/office/powerpoint/2010/main" val="9452045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CA" dirty="0" smtClean="0"/>
              <a:t>Data Input</a:t>
            </a:r>
            <a:endParaRPr lang="en-CA" noProof="0" dirty="0"/>
          </a:p>
        </p:txBody>
      </p:sp>
      <p:pic>
        <p:nvPicPr>
          <p:cNvPr id="2049" name="Picture 1"/>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b="26619"/>
          <a:stretch/>
        </p:blipFill>
        <p:spPr bwMode="auto">
          <a:xfrm>
            <a:off x="228600" y="1625350"/>
            <a:ext cx="6559550" cy="795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l="2106" r="2301" b="21973"/>
          <a:stretch/>
        </p:blipFill>
        <p:spPr bwMode="auto">
          <a:xfrm>
            <a:off x="210403" y="4038599"/>
            <a:ext cx="6264323" cy="1040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l="13190" r="12669" b="24213"/>
          <a:stretch/>
        </p:blipFill>
        <p:spPr bwMode="auto">
          <a:xfrm>
            <a:off x="228600" y="5562600"/>
            <a:ext cx="4858603" cy="875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228600" y="1313191"/>
            <a:ext cx="5334000" cy="307777"/>
          </a:xfrm>
          <a:prstGeom prst="rect">
            <a:avLst/>
          </a:prstGeom>
        </p:spPr>
        <p:txBody>
          <a:bodyPr wrap="square">
            <a:spAutoFit/>
          </a:bodyPr>
          <a:lstStyle/>
          <a:p>
            <a:r>
              <a:rPr lang="en-CA" sz="1400" b="1" dirty="0" smtClean="0">
                <a:solidFill>
                  <a:srgbClr val="1528DD"/>
                </a:solidFill>
              </a:rPr>
              <a:t>Biomass/diesel fuel inputs and emission factors</a:t>
            </a:r>
            <a:endParaRPr lang="en-CA" sz="1400" b="1" dirty="0">
              <a:solidFill>
                <a:srgbClr val="1528DD"/>
              </a:solidFill>
            </a:endParaRPr>
          </a:p>
        </p:txBody>
      </p:sp>
      <p:pic>
        <p:nvPicPr>
          <p:cNvPr id="2055" name="Picture 7"/>
          <p:cNvPicPr>
            <a:picLocks noChangeAspect="1" noChangeArrowheads="1"/>
          </p:cNvPicPr>
          <p:nvPr/>
        </p:nvPicPr>
        <p:blipFill rotWithShape="1">
          <a:blip r:embed="rId5" cstate="screen">
            <a:extLst>
              <a:ext uri="{28A0092B-C50C-407E-A947-70E740481C1C}">
                <a14:useLocalDpi xmlns:a14="http://schemas.microsoft.com/office/drawing/2010/main" val="0"/>
              </a:ext>
            </a:extLst>
          </a:blip>
          <a:srcRect l="13971" r="13971" b="26658"/>
          <a:stretch/>
        </p:blipFill>
        <p:spPr bwMode="auto">
          <a:xfrm>
            <a:off x="228600" y="2743200"/>
            <a:ext cx="4722126" cy="839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Rectangle 20"/>
          <p:cNvSpPr/>
          <p:nvPr/>
        </p:nvSpPr>
        <p:spPr>
          <a:xfrm>
            <a:off x="201304" y="2444458"/>
            <a:ext cx="3841116" cy="307777"/>
          </a:xfrm>
          <a:prstGeom prst="rect">
            <a:avLst/>
          </a:prstGeom>
        </p:spPr>
        <p:txBody>
          <a:bodyPr wrap="none">
            <a:spAutoFit/>
          </a:bodyPr>
          <a:lstStyle/>
          <a:p>
            <a:r>
              <a:rPr lang="en-CA" sz="1400" b="1" dirty="0">
                <a:solidFill>
                  <a:srgbClr val="1528DD"/>
                </a:solidFill>
              </a:rPr>
              <a:t>C</a:t>
            </a:r>
            <a:r>
              <a:rPr lang="en-CA" sz="1400" b="1" dirty="0" smtClean="0">
                <a:solidFill>
                  <a:srgbClr val="1528DD"/>
                </a:solidFill>
              </a:rPr>
              <a:t>ost </a:t>
            </a:r>
            <a:r>
              <a:rPr lang="en-CA" sz="1400" b="1" dirty="0">
                <a:solidFill>
                  <a:srgbClr val="1528DD"/>
                </a:solidFill>
              </a:rPr>
              <a:t>of biomass pre-processing equipment</a:t>
            </a:r>
          </a:p>
        </p:txBody>
      </p:sp>
      <p:sp>
        <p:nvSpPr>
          <p:cNvPr id="22" name="Rectangle 21"/>
          <p:cNvSpPr/>
          <p:nvPr/>
        </p:nvSpPr>
        <p:spPr>
          <a:xfrm>
            <a:off x="228600" y="3730822"/>
            <a:ext cx="3869714" cy="307777"/>
          </a:xfrm>
          <a:prstGeom prst="rect">
            <a:avLst/>
          </a:prstGeom>
        </p:spPr>
        <p:txBody>
          <a:bodyPr wrap="none">
            <a:spAutoFit/>
          </a:bodyPr>
          <a:lstStyle/>
          <a:p>
            <a:r>
              <a:rPr lang="en-CA" sz="1400" b="1" dirty="0">
                <a:solidFill>
                  <a:srgbClr val="1528DD"/>
                </a:solidFill>
              </a:rPr>
              <a:t>Transportation costs of biomass and diesel</a:t>
            </a:r>
          </a:p>
        </p:txBody>
      </p:sp>
      <p:sp>
        <p:nvSpPr>
          <p:cNvPr id="23" name="Rectangle 22"/>
          <p:cNvSpPr/>
          <p:nvPr/>
        </p:nvSpPr>
        <p:spPr>
          <a:xfrm>
            <a:off x="224051" y="5248294"/>
            <a:ext cx="2935419" cy="307777"/>
          </a:xfrm>
          <a:prstGeom prst="rect">
            <a:avLst/>
          </a:prstGeom>
        </p:spPr>
        <p:txBody>
          <a:bodyPr wrap="none">
            <a:spAutoFit/>
          </a:bodyPr>
          <a:lstStyle/>
          <a:p>
            <a:r>
              <a:rPr lang="en-CA" sz="1400" b="1" dirty="0">
                <a:solidFill>
                  <a:srgbClr val="1528DD"/>
                </a:solidFill>
              </a:rPr>
              <a:t>Costs of slash burning activities</a:t>
            </a:r>
          </a:p>
        </p:txBody>
      </p:sp>
      <p:sp>
        <p:nvSpPr>
          <p:cNvPr id="2" name="Oval 1"/>
          <p:cNvSpPr/>
          <p:nvPr/>
        </p:nvSpPr>
        <p:spPr>
          <a:xfrm>
            <a:off x="4378657" y="1385857"/>
            <a:ext cx="1221474" cy="1274632"/>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800359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CA" noProof="0" dirty="0" smtClean="0"/>
              <a:t>Results</a:t>
            </a:r>
            <a:endParaRPr lang="en-CA" noProof="0" dirty="0"/>
          </a:p>
        </p:txBody>
      </p:sp>
      <p:sp>
        <p:nvSpPr>
          <p:cNvPr id="5" name="Slide Number Placeholder 3"/>
          <p:cNvSpPr>
            <a:spLocks noGrp="1"/>
          </p:cNvSpPr>
          <p:nvPr>
            <p:ph type="sldNum" sz="quarter" idx="4"/>
          </p:nvPr>
        </p:nvSpPr>
        <p:spPr/>
        <p:txBody>
          <a:bodyPr/>
          <a:lstStyle>
            <a:lvl1pPr>
              <a:defRPr sz="1050"/>
            </a:lvl1pPr>
          </a:lstStyle>
          <a:p>
            <a:fld id="{D5318631-5C24-4821-B8D4-FEB4A0C6167F}" type="slidenum">
              <a:rPr lang="en-CA" smtClean="0"/>
              <a:pPr/>
              <a:t>9</a:t>
            </a:fld>
            <a:endParaRPr lang="en-CA"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0637" y="1142998"/>
            <a:ext cx="5956300" cy="355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990600" y="4800600"/>
            <a:ext cx="6556375" cy="173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2667000" y="491318"/>
            <a:ext cx="3397084" cy="584775"/>
          </a:xfrm>
          <a:prstGeom prst="rect">
            <a:avLst/>
          </a:prstGeom>
        </p:spPr>
        <p:txBody>
          <a:bodyPr wrap="none">
            <a:spAutoFit/>
          </a:bodyPr>
          <a:lstStyle/>
          <a:p>
            <a:r>
              <a:rPr lang="en-CA" sz="3200" b="1" dirty="0"/>
              <a:t>GHG </a:t>
            </a:r>
            <a:r>
              <a:rPr lang="en-CA" sz="3200" b="1" dirty="0" smtClean="0"/>
              <a:t>Emissions </a:t>
            </a:r>
            <a:endParaRPr lang="en-CA" sz="3200" b="1" dirty="0"/>
          </a:p>
        </p:txBody>
      </p:sp>
    </p:spTree>
    <p:extLst>
      <p:ext uri="{BB962C8B-B14F-4D97-AF65-F5344CB8AC3E}">
        <p14:creationId xmlns:p14="http://schemas.microsoft.com/office/powerpoint/2010/main" val="1804780520"/>
      </p:ext>
    </p:extLst>
  </p:cSld>
  <p:clrMapOvr>
    <a:masterClrMapping/>
  </p:clrMapOvr>
  <p:timing>
    <p:tnLst>
      <p:par>
        <p:cTn id="1" dur="indefinite" restart="never" nodeType="tmRoot"/>
      </p:par>
    </p:tnLst>
  </p:timing>
</p:sld>
</file>

<file path=ppt/theme/theme1.xml><?xml version="1.0" encoding="utf-8"?>
<a:theme xmlns:a="http://schemas.openxmlformats.org/drawingml/2006/main" name="CompanyPresentation">
  <a:themeElements>
    <a:clrScheme name="FPInnovations">
      <a:dk1>
        <a:srgbClr val="2C2C2C"/>
      </a:dk1>
      <a:lt1>
        <a:srgbClr val="FFFFFF"/>
      </a:lt1>
      <a:dk2>
        <a:srgbClr val="ED6E00"/>
      </a:dk2>
      <a:lt2>
        <a:srgbClr val="FFFFFF"/>
      </a:lt2>
      <a:accent1>
        <a:srgbClr val="74F200"/>
      </a:accent1>
      <a:accent2>
        <a:srgbClr val="26CFFF"/>
      </a:accent2>
      <a:accent3>
        <a:srgbClr val="ED6E00"/>
      </a:accent3>
      <a:accent4>
        <a:srgbClr val="0D4000"/>
      </a:accent4>
      <a:accent5>
        <a:srgbClr val="FF0F00"/>
      </a:accent5>
      <a:accent6>
        <a:srgbClr val="FFC000"/>
      </a:accent6>
      <a:hlink>
        <a:srgbClr val="74F200"/>
      </a:hlink>
      <a:folHlink>
        <a:srgbClr val="FFF5C4"/>
      </a:folHlink>
    </a:clrScheme>
    <a:fontScheme name="Arial - corp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0351EB5172064C8CD4DB8C8636A961" ma:contentTypeVersion="2" ma:contentTypeDescription="Create a new document." ma:contentTypeScope="" ma:versionID="98864bc9de7c13566bae6dde94ae47d4">
  <xsd:schema xmlns:xsd="http://www.w3.org/2001/XMLSchema" xmlns:xs="http://www.w3.org/2001/XMLSchema" xmlns:p="http://schemas.microsoft.com/office/2006/metadata/properties" xmlns:ns1="http://schemas.microsoft.com/sharepoint/v3" targetNamespace="http://schemas.microsoft.com/office/2006/metadata/properties" ma:root="true" ma:fieldsID="8d79913e6e1c7fa35c9fb858e0a1f023"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209207BF-5BFA-4F2B-857A-EEB228199F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6DA5BF-53FC-4584-9420-84C94C19B451}">
  <ds:schemaRefs>
    <ds:schemaRef ds:uri="http://schemas.microsoft.com/sharepoint/v3/contenttype/forms"/>
  </ds:schemaRefs>
</ds:datastoreItem>
</file>

<file path=customXml/itemProps3.xml><?xml version="1.0" encoding="utf-8"?>
<ds:datastoreItem xmlns:ds="http://schemas.openxmlformats.org/officeDocument/2006/customXml" ds:itemID="{63502A19-3072-4AF6-BD5E-80F62C57E364}">
  <ds:schemaRefs>
    <ds:schemaRef ds:uri="http://schemas.microsoft.com/office/2006/documentManagement/types"/>
    <ds:schemaRef ds:uri="http://purl.org/dc/terms/"/>
    <ds:schemaRef ds:uri="http://schemas.microsoft.com/sharepoint/v3"/>
    <ds:schemaRef ds:uri="http://purl.org/dc/dcmitype/"/>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CompanyPresentation</Template>
  <TotalTime>0</TotalTime>
  <Words>755</Words>
  <Application>Microsoft Office PowerPoint</Application>
  <PresentationFormat>On-screen Show (4:3)</PresentationFormat>
  <Paragraphs>97</Paragraphs>
  <Slides>14</Slides>
  <Notes>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CompanyPresentation</vt:lpstr>
      <vt:lpstr>Sustainability Impact Assessment of Bioenergy Generation from Logging Residues in Canada</vt:lpstr>
      <vt:lpstr>Overview</vt:lpstr>
      <vt:lpstr>Introduction</vt:lpstr>
      <vt:lpstr>Methodology</vt:lpstr>
      <vt:lpstr>Case Study</vt:lpstr>
      <vt:lpstr>Case Study</vt:lpstr>
      <vt:lpstr>Case Study</vt:lpstr>
      <vt:lpstr>Data Input</vt:lpstr>
      <vt:lpstr>Results</vt:lpstr>
      <vt:lpstr>Results</vt:lpstr>
      <vt:lpstr>Results</vt:lpstr>
      <vt:lpstr>Conclusions</vt:lpstr>
      <vt:lpstr>Cheakamus Community Forest Mechanized Firewood Operation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keywords>Template</cp:keywords>
  <cp:lastModifiedBy/>
  <cp:revision>1</cp:revision>
  <dcterms:created xsi:type="dcterms:W3CDTF">2015-03-03T19:44:27Z</dcterms:created>
  <dcterms:modified xsi:type="dcterms:W3CDTF">2016-09-22T06:15:57Z</dcterms:modified>
  <cp:category>Presentation, Pulp, paper and Bioproducts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PIDepartment">
    <vt:lpwstr>2;#Communications|90386448-2691-49d0-ae91-b0a8821de2f3</vt:lpwstr>
  </property>
  <property fmtid="{D5CDD505-2E9C-101B-9397-08002B2CF9AE}" pid="3" name="ContentTypeId">
    <vt:lpwstr>0x010100070351EB5172064C8CD4DB8C8636A961</vt:lpwstr>
  </property>
  <property fmtid="{D5CDD505-2E9C-101B-9397-08002B2CF9AE}" pid="4" name="FPIDocumentRestrictions">
    <vt:lpwstr>1;#Internal|69302f89-3e8b-4cca-8948-dc1973d5ae5f</vt:lpwstr>
  </property>
</Properties>
</file>