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60" r:id="rId5"/>
    <p:sldId id="261" r:id="rId6"/>
    <p:sldId id="267" r:id="rId7"/>
    <p:sldId id="268" r:id="rId8"/>
    <p:sldId id="262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669" autoAdjust="0"/>
  </p:normalViewPr>
  <p:slideViewPr>
    <p:cSldViewPr snapToGrid="0" snapToObjects="1">
      <p:cViewPr varScale="1">
        <p:scale>
          <a:sx n="86" d="100"/>
          <a:sy n="86" d="100"/>
        </p:scale>
        <p:origin x="-164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septembre 20, 2016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CA" smtClean="0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septembre 20,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29813" y="95217"/>
            <a:ext cx="3313355" cy="170216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CA" sz="4000" dirty="0" smtClean="0">
                <a:solidFill>
                  <a:srgbClr val="CAF278"/>
                </a:solidFill>
              </a:rPr>
              <a:t>A northern</a:t>
            </a:r>
            <a:br>
              <a:rPr lang="en-CA" sz="4000" dirty="0" smtClean="0">
                <a:solidFill>
                  <a:srgbClr val="CAF278"/>
                </a:solidFill>
              </a:rPr>
            </a:br>
            <a:r>
              <a:rPr lang="en-CA" sz="4000" dirty="0" err="1" smtClean="0">
                <a:solidFill>
                  <a:srgbClr val="CAF278"/>
                </a:solidFill>
              </a:rPr>
              <a:t>biorefinery</a:t>
            </a:r>
            <a:r>
              <a:rPr lang="en-CA" sz="4000" dirty="0" smtClean="0">
                <a:solidFill>
                  <a:srgbClr val="CAF278"/>
                </a:solidFill>
              </a:rPr>
              <a:t> in Canada</a:t>
            </a:r>
            <a:endParaRPr lang="en-CA" sz="4000" dirty="0">
              <a:solidFill>
                <a:srgbClr val="CAF278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61930" y="1805209"/>
            <a:ext cx="3510520" cy="495080"/>
          </a:xfrm>
        </p:spPr>
        <p:txBody>
          <a:bodyPr/>
          <a:lstStyle/>
          <a:p>
            <a:pPr algn="ctr"/>
            <a:r>
              <a:rPr lang="fr-FR" sz="2000" dirty="0" smtClean="0">
                <a:solidFill>
                  <a:schemeClr val="bg2"/>
                </a:solidFill>
              </a:rPr>
              <a:t>Chibougamau, </a:t>
            </a:r>
            <a:r>
              <a:rPr lang="fr-FR" sz="2000" dirty="0" err="1" smtClean="0">
                <a:solidFill>
                  <a:schemeClr val="bg2"/>
                </a:solidFill>
              </a:rPr>
              <a:t>Quebec</a:t>
            </a:r>
            <a:endParaRPr lang="fr-FR" sz="2400" dirty="0" smtClean="0">
              <a:solidFill>
                <a:schemeClr val="bg2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4729813" y="2642988"/>
            <a:ext cx="3309803" cy="2781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dirty="0" smtClean="0">
                <a:solidFill>
                  <a:schemeClr val="tx2"/>
                </a:solidFill>
              </a:rPr>
              <a:t>Alexandre Moreau</a:t>
            </a:r>
            <a:r>
              <a:rPr lang="fr-FR" sz="2000" baseline="30000" dirty="0" smtClean="0">
                <a:solidFill>
                  <a:schemeClr val="tx2"/>
                </a:solidFill>
              </a:rPr>
              <a:t>1,2</a:t>
            </a:r>
          </a:p>
          <a:p>
            <a:pPr algn="ctr"/>
            <a:r>
              <a:rPr lang="fr-FR" sz="2000" dirty="0" smtClean="0"/>
              <a:t>Pierre-Olivier Lemire</a:t>
            </a:r>
            <a:r>
              <a:rPr lang="fr-FR" sz="2000" baseline="30000" dirty="0" smtClean="0"/>
              <a:t>1</a:t>
            </a:r>
          </a:p>
          <a:p>
            <a:pPr algn="ctr"/>
            <a:r>
              <a:rPr lang="fr-FR" sz="2000" dirty="0" smtClean="0"/>
              <a:t>Clément Villemont</a:t>
            </a:r>
            <a:r>
              <a:rPr lang="fr-FR" sz="2000" baseline="30000" dirty="0" smtClean="0"/>
              <a:t>1</a:t>
            </a:r>
          </a:p>
          <a:p>
            <a:pPr algn="ctr"/>
            <a:r>
              <a:rPr lang="fr-FR" sz="2000" dirty="0" smtClean="0"/>
              <a:t>Benoit Delcroix</a:t>
            </a:r>
            <a:r>
              <a:rPr lang="fr-FR" sz="2000" baseline="30000" dirty="0" smtClean="0"/>
              <a:t>1,2</a:t>
            </a:r>
          </a:p>
          <a:p>
            <a:pPr algn="ctr"/>
            <a:endParaRPr lang="fr-FR" dirty="0"/>
          </a:p>
          <a:p>
            <a:pPr algn="ctr"/>
            <a:r>
              <a:rPr lang="fr-FR" baseline="30000" dirty="0" smtClean="0"/>
              <a:t>1</a:t>
            </a:r>
            <a:r>
              <a:rPr lang="fr-FR" dirty="0" smtClean="0"/>
              <a:t>University of Québec at Trois-Rivières</a:t>
            </a:r>
            <a:endParaRPr lang="fr-FR" dirty="0"/>
          </a:p>
          <a:p>
            <a:pPr algn="ctr"/>
            <a:r>
              <a:rPr lang="fr-FR" baseline="30000" dirty="0" smtClean="0"/>
              <a:t>2</a:t>
            </a:r>
            <a:r>
              <a:rPr lang="fr-FR" dirty="0" smtClean="0"/>
              <a:t>International </a:t>
            </a:r>
            <a:r>
              <a:rPr lang="fr-FR" dirty="0" err="1" smtClean="0"/>
              <a:t>summer</a:t>
            </a:r>
            <a:r>
              <a:rPr lang="fr-FR" dirty="0" smtClean="0"/>
              <a:t> </a:t>
            </a:r>
            <a:r>
              <a:rPr lang="fr-FR" dirty="0" err="1" smtClean="0"/>
              <a:t>school</a:t>
            </a:r>
            <a:r>
              <a:rPr lang="fr-FR" dirty="0" smtClean="0"/>
              <a:t> on </a:t>
            </a:r>
            <a:r>
              <a:rPr lang="fr-FR" dirty="0" err="1" smtClean="0"/>
              <a:t>renewable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r>
              <a:rPr lang="fr-FR" dirty="0" smtClean="0"/>
              <a:t> 2016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6569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5601" y="2397288"/>
            <a:ext cx="985849" cy="940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Storage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5658" y="2388213"/>
            <a:ext cx="1803594" cy="940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Grinding / Drying (Kinetic </a:t>
            </a:r>
            <a:r>
              <a:rPr lang="en-US" sz="1200" dirty="0" err="1">
                <a:solidFill>
                  <a:schemeClr val="tx1"/>
                </a:solidFill>
              </a:rPr>
              <a:t>Disintigration</a:t>
            </a:r>
            <a:r>
              <a:rPr lang="en-US" sz="1200" dirty="0">
                <a:solidFill>
                  <a:schemeClr val="tx1"/>
                </a:solidFill>
              </a:rPr>
              <a:t> System - </a:t>
            </a:r>
            <a:r>
              <a:rPr lang="en-US" sz="1200" dirty="0" err="1">
                <a:solidFill>
                  <a:schemeClr val="tx1"/>
                </a:solidFill>
              </a:rPr>
              <a:t>Micronex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3425" y="2388213"/>
            <a:ext cx="2113087" cy="940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Catalytic pyrolysis (</a:t>
            </a:r>
            <a:r>
              <a:rPr lang="en-US" sz="1200" dirty="0" err="1">
                <a:solidFill>
                  <a:schemeClr val="tx1"/>
                </a:solidFill>
              </a:rPr>
              <a:t>Fraunhofer</a:t>
            </a:r>
            <a:r>
              <a:rPr lang="en-US" sz="1200" dirty="0">
                <a:solidFill>
                  <a:schemeClr val="tx1"/>
                </a:solidFill>
              </a:rPr>
              <a:t> – Thermo-Catalytic Reformer)</a:t>
            </a:r>
          </a:p>
        </p:txBody>
      </p:sp>
      <p:sp>
        <p:nvSpPr>
          <p:cNvPr id="7" name="TextBox 9"/>
          <p:cNvSpPr txBox="1"/>
          <p:nvPr/>
        </p:nvSpPr>
        <p:spPr>
          <a:xfrm>
            <a:off x="612324" y="1848487"/>
            <a:ext cx="193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Transport 320 t/d</a:t>
            </a:r>
          </a:p>
          <a:p>
            <a:endParaRPr lang="en-US" sz="1200" dirty="0"/>
          </a:p>
        </p:txBody>
      </p:sp>
      <p:cxnSp>
        <p:nvCxnSpPr>
          <p:cNvPr id="8" name="Straight Arrow Connector 10"/>
          <p:cNvCxnSpPr>
            <a:stCxn id="2" idx="3"/>
            <a:endCxn id="3" idx="1"/>
          </p:cNvCxnSpPr>
          <p:nvPr/>
        </p:nvCxnSpPr>
        <p:spPr>
          <a:xfrm flipV="1">
            <a:off x="2091450" y="2858602"/>
            <a:ext cx="824208" cy="9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11"/>
          <p:cNvCxnSpPr>
            <a:stCxn id="3" idx="3"/>
            <a:endCxn id="4" idx="1"/>
          </p:cNvCxnSpPr>
          <p:nvPr/>
        </p:nvCxnSpPr>
        <p:spPr>
          <a:xfrm>
            <a:off x="4719252" y="2858602"/>
            <a:ext cx="13741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69687" y="2121339"/>
            <a:ext cx="7699129" cy="26533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TextBox 13"/>
          <p:cNvSpPr txBox="1"/>
          <p:nvPr/>
        </p:nvSpPr>
        <p:spPr>
          <a:xfrm>
            <a:off x="869686" y="4436121"/>
            <a:ext cx="2225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Regional </a:t>
            </a:r>
            <a:r>
              <a:rPr lang="en-US" sz="1600" b="1" dirty="0" err="1">
                <a:solidFill>
                  <a:srgbClr val="FF0000"/>
                </a:solidFill>
              </a:rPr>
              <a:t>b</a:t>
            </a:r>
            <a:r>
              <a:rPr lang="en-US" sz="1600" b="1" dirty="0" err="1" smtClean="0">
                <a:solidFill>
                  <a:srgbClr val="FF0000"/>
                </a:solidFill>
              </a:rPr>
              <a:t>iorefinery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2020267" y="2524052"/>
            <a:ext cx="958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Residues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4817872" y="2406012"/>
            <a:ext cx="120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Wood powder</a:t>
            </a:r>
          </a:p>
        </p:txBody>
      </p:sp>
      <p:cxnSp>
        <p:nvCxnSpPr>
          <p:cNvPr id="14" name="Straight Arrow Connector 16"/>
          <p:cNvCxnSpPr>
            <a:stCxn id="4" idx="2"/>
          </p:cNvCxnSpPr>
          <p:nvPr/>
        </p:nvCxnSpPr>
        <p:spPr>
          <a:xfrm>
            <a:off x="7149969" y="3328990"/>
            <a:ext cx="1467" cy="35846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/>
        </p:nvCxnSpPr>
        <p:spPr>
          <a:xfrm flipH="1">
            <a:off x="6190141" y="3687458"/>
            <a:ext cx="19035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8"/>
          <p:cNvCxnSpPr/>
          <p:nvPr/>
        </p:nvCxnSpPr>
        <p:spPr>
          <a:xfrm>
            <a:off x="8093678" y="3692403"/>
            <a:ext cx="1467" cy="22658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/>
          <p:nvPr/>
        </p:nvCxnSpPr>
        <p:spPr>
          <a:xfrm>
            <a:off x="7149968" y="3687827"/>
            <a:ext cx="1467" cy="22658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0"/>
          <p:cNvCxnSpPr/>
          <p:nvPr/>
        </p:nvCxnSpPr>
        <p:spPr>
          <a:xfrm>
            <a:off x="6190141" y="3687458"/>
            <a:ext cx="1467" cy="22658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1"/>
          <p:cNvSpPr txBox="1"/>
          <p:nvPr/>
        </p:nvSpPr>
        <p:spPr>
          <a:xfrm>
            <a:off x="5737337" y="3918803"/>
            <a:ext cx="958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Biochar (15 %)</a:t>
            </a:r>
          </a:p>
          <a:p>
            <a:pPr algn="ctr"/>
            <a:r>
              <a:rPr lang="en-US" sz="1200" dirty="0"/>
              <a:t>10700 T</a:t>
            </a:r>
          </a:p>
        </p:txBody>
      </p:sp>
      <p:sp>
        <p:nvSpPr>
          <p:cNvPr id="20" name="TextBox 22"/>
          <p:cNvSpPr txBox="1"/>
          <p:nvPr/>
        </p:nvSpPr>
        <p:spPr>
          <a:xfrm>
            <a:off x="6559541" y="3920554"/>
            <a:ext cx="1038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Bio-oil 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(</a:t>
            </a:r>
            <a:r>
              <a:rPr lang="en-US" sz="1200" dirty="0"/>
              <a:t>55 %)</a:t>
            </a:r>
          </a:p>
          <a:p>
            <a:pPr algn="ctr"/>
            <a:r>
              <a:rPr lang="en-US" sz="1200" dirty="0"/>
              <a:t>39200 T</a:t>
            </a:r>
          </a:p>
        </p:txBody>
      </p:sp>
      <p:sp>
        <p:nvSpPr>
          <p:cNvPr id="21" name="TextBox 23"/>
          <p:cNvSpPr txBox="1"/>
          <p:nvPr/>
        </p:nvSpPr>
        <p:spPr>
          <a:xfrm>
            <a:off x="7598378" y="3926698"/>
            <a:ext cx="958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Syngas (30 %)</a:t>
            </a:r>
          </a:p>
          <a:p>
            <a:pPr algn="ctr"/>
            <a:r>
              <a:rPr lang="en-US" sz="1200" dirty="0"/>
              <a:t>21380 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9687" y="5045920"/>
            <a:ext cx="7699129" cy="126806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TextBox 25"/>
          <p:cNvSpPr txBox="1"/>
          <p:nvPr/>
        </p:nvSpPr>
        <p:spPr>
          <a:xfrm>
            <a:off x="911480" y="5964934"/>
            <a:ext cx="7702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</a:rPr>
              <a:t>LOCAL </a:t>
            </a:r>
            <a:r>
              <a:rPr lang="en-US" sz="1600" b="1" dirty="0" smtClean="0">
                <a:solidFill>
                  <a:srgbClr val="0070C0"/>
                </a:solidFill>
              </a:rPr>
              <a:t>applications</a:t>
            </a:r>
            <a:endParaRPr lang="en-US" sz="1600" b="1" dirty="0">
              <a:solidFill>
                <a:srgbClr val="0070C0"/>
              </a:solidFill>
            </a:endParaRPr>
          </a:p>
        </p:txBody>
      </p:sp>
      <p:cxnSp>
        <p:nvCxnSpPr>
          <p:cNvPr id="24" name="Straight Arrow Connector 26"/>
          <p:cNvCxnSpPr/>
          <p:nvPr/>
        </p:nvCxnSpPr>
        <p:spPr>
          <a:xfrm>
            <a:off x="5040758" y="2858602"/>
            <a:ext cx="19776" cy="104552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7"/>
          <p:cNvSpPr txBox="1"/>
          <p:nvPr/>
        </p:nvSpPr>
        <p:spPr>
          <a:xfrm>
            <a:off x="4644339" y="3926698"/>
            <a:ext cx="85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Wood powder</a:t>
            </a:r>
          </a:p>
          <a:p>
            <a:pPr algn="ctr"/>
            <a:r>
              <a:rPr lang="en-US" sz="1200" dirty="0"/>
              <a:t>19800 T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57502" y="5274246"/>
            <a:ext cx="1233650" cy="6354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Combined Heat &amp; Power (CHP)</a:t>
            </a:r>
          </a:p>
        </p:txBody>
      </p:sp>
      <p:cxnSp>
        <p:nvCxnSpPr>
          <p:cNvPr id="27" name="Straight Arrow Connector 29"/>
          <p:cNvCxnSpPr>
            <a:stCxn id="21" idx="2"/>
            <a:endCxn id="26" idx="0"/>
          </p:cNvCxnSpPr>
          <p:nvPr/>
        </p:nvCxnSpPr>
        <p:spPr>
          <a:xfrm flipH="1">
            <a:off x="7874327" y="4573029"/>
            <a:ext cx="203232" cy="70121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0"/>
          <p:cNvSpPr txBox="1"/>
          <p:nvPr/>
        </p:nvSpPr>
        <p:spPr>
          <a:xfrm>
            <a:off x="6018968" y="5277639"/>
            <a:ext cx="117533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Renewable biofuel or green diesel</a:t>
            </a:r>
            <a:endParaRPr lang="en-US" sz="1200" dirty="0"/>
          </a:p>
        </p:txBody>
      </p:sp>
      <p:cxnSp>
        <p:nvCxnSpPr>
          <p:cNvPr id="29" name="Straight Arrow Connector 31"/>
          <p:cNvCxnSpPr>
            <a:stCxn id="20" idx="2"/>
            <a:endCxn id="28" idx="0"/>
          </p:cNvCxnSpPr>
          <p:nvPr/>
        </p:nvCxnSpPr>
        <p:spPr>
          <a:xfrm flipH="1">
            <a:off x="6606633" y="4566885"/>
            <a:ext cx="472327" cy="71075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2"/>
          <p:cNvSpPr txBox="1"/>
          <p:nvPr/>
        </p:nvSpPr>
        <p:spPr>
          <a:xfrm>
            <a:off x="3839954" y="5272502"/>
            <a:ext cx="20928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Activated char for treatment of mining wastewater or air</a:t>
            </a:r>
            <a:endParaRPr lang="en-US" sz="1200" dirty="0"/>
          </a:p>
        </p:txBody>
      </p:sp>
      <p:cxnSp>
        <p:nvCxnSpPr>
          <p:cNvPr id="31" name="Straight Arrow Connector 33"/>
          <p:cNvCxnSpPr>
            <a:stCxn id="19" idx="2"/>
            <a:endCxn id="30" idx="0"/>
          </p:cNvCxnSpPr>
          <p:nvPr/>
        </p:nvCxnSpPr>
        <p:spPr>
          <a:xfrm flipH="1">
            <a:off x="4886374" y="4565134"/>
            <a:ext cx="1330144" cy="70736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4"/>
          <p:cNvSpPr txBox="1"/>
          <p:nvPr/>
        </p:nvSpPr>
        <p:spPr>
          <a:xfrm>
            <a:off x="1021639" y="5275308"/>
            <a:ext cx="27315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 smtClean="0"/>
              <a:t>Mining site capping; reduction of humidity of other local residues for pyrolysis; additive for forest roads</a:t>
            </a:r>
            <a:endParaRPr lang="en-US" sz="1200" dirty="0"/>
          </a:p>
        </p:txBody>
      </p:sp>
      <p:cxnSp>
        <p:nvCxnSpPr>
          <p:cNvPr id="33" name="Straight Arrow Connector 35"/>
          <p:cNvCxnSpPr>
            <a:stCxn id="25" idx="2"/>
            <a:endCxn id="32" idx="0"/>
          </p:cNvCxnSpPr>
          <p:nvPr/>
        </p:nvCxnSpPr>
        <p:spPr>
          <a:xfrm flipH="1">
            <a:off x="2387416" y="4573029"/>
            <a:ext cx="2684814" cy="70227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8"/>
          <p:cNvSpPr txBox="1"/>
          <p:nvPr/>
        </p:nvSpPr>
        <p:spPr>
          <a:xfrm>
            <a:off x="1986328" y="2871398"/>
            <a:ext cx="981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12 T/h</a:t>
            </a:r>
          </a:p>
        </p:txBody>
      </p:sp>
      <p:sp>
        <p:nvSpPr>
          <p:cNvPr id="36" name="TextBox 39"/>
          <p:cNvSpPr txBox="1"/>
          <p:nvPr/>
        </p:nvSpPr>
        <p:spPr>
          <a:xfrm>
            <a:off x="5275187" y="2858233"/>
            <a:ext cx="818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9 T/h</a:t>
            </a:r>
          </a:p>
        </p:txBody>
      </p:sp>
      <p:sp>
        <p:nvSpPr>
          <p:cNvPr id="37" name="TextBox 40"/>
          <p:cNvSpPr txBox="1"/>
          <p:nvPr/>
        </p:nvSpPr>
        <p:spPr>
          <a:xfrm>
            <a:off x="4379972" y="3595641"/>
            <a:ext cx="734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2.5 T/h</a:t>
            </a:r>
          </a:p>
        </p:txBody>
      </p:sp>
      <p:sp>
        <p:nvSpPr>
          <p:cNvPr id="38" name="TextBox 41"/>
          <p:cNvSpPr txBox="1"/>
          <p:nvPr/>
        </p:nvSpPr>
        <p:spPr>
          <a:xfrm>
            <a:off x="2386384" y="1556590"/>
            <a:ext cx="1814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accent3"/>
                </a:solidFill>
              </a:rPr>
              <a:t>Loss factor:  20 %</a:t>
            </a:r>
          </a:p>
        </p:txBody>
      </p:sp>
      <p:sp>
        <p:nvSpPr>
          <p:cNvPr id="39" name="TextBox 43"/>
          <p:cNvSpPr txBox="1"/>
          <p:nvPr/>
        </p:nvSpPr>
        <p:spPr>
          <a:xfrm>
            <a:off x="1021639" y="2143358"/>
            <a:ext cx="1529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6700"/>
                </a:solidFill>
              </a:rPr>
              <a:t>Loss factor:  5 %</a:t>
            </a:r>
          </a:p>
        </p:txBody>
      </p:sp>
      <p:sp>
        <p:nvSpPr>
          <p:cNvPr id="40" name="TextBox 44"/>
          <p:cNvSpPr txBox="1"/>
          <p:nvPr/>
        </p:nvSpPr>
        <p:spPr>
          <a:xfrm>
            <a:off x="3250010" y="2143358"/>
            <a:ext cx="1814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6700"/>
                </a:solidFill>
              </a:rPr>
              <a:t>Loss factor:  5 %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69687" y="706332"/>
            <a:ext cx="3359905" cy="1152651"/>
          </a:xfrm>
          <a:prstGeom prst="rect">
            <a:avLst/>
          </a:prstGeom>
          <a:noFill/>
          <a:ln w="28575" cmpd="sng">
            <a:solidFill>
              <a:srgbClr val="94C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Forest </a:t>
            </a:r>
            <a:r>
              <a:rPr lang="en-US" sz="1400" dirty="0">
                <a:solidFill>
                  <a:schemeClr val="tx1"/>
                </a:solidFill>
              </a:rPr>
              <a:t>residues </a:t>
            </a:r>
            <a:r>
              <a:rPr lang="en-US" sz="1400" dirty="0" smtClean="0">
                <a:solidFill>
                  <a:schemeClr val="tx1"/>
                </a:solidFill>
              </a:rPr>
              <a:t>collection</a:t>
            </a:r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145 000 t/</a:t>
            </a:r>
            <a:r>
              <a:rPr lang="en-US" sz="1400" dirty="0" smtClean="0">
                <a:solidFill>
                  <a:schemeClr val="tx1"/>
                </a:solidFill>
              </a:rPr>
              <a:t>ye (</a:t>
            </a:r>
            <a:r>
              <a:rPr lang="en-US" sz="1400" dirty="0">
                <a:solidFill>
                  <a:schemeClr val="tx1"/>
                </a:solidFill>
              </a:rPr>
              <a:t>400 t/day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3" name="TextBox 13"/>
          <p:cNvSpPr txBox="1"/>
          <p:nvPr/>
        </p:nvSpPr>
        <p:spPr>
          <a:xfrm>
            <a:off x="921747" y="1494613"/>
            <a:ext cx="1353556" cy="338554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/>
                </a:solidFill>
              </a:rPr>
              <a:t>Sources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cxnSp>
        <p:nvCxnSpPr>
          <p:cNvPr id="106" name="Connecteur droit 105"/>
          <p:cNvCxnSpPr>
            <a:stCxn id="102" idx="1"/>
          </p:cNvCxnSpPr>
          <p:nvPr/>
        </p:nvCxnSpPr>
        <p:spPr>
          <a:xfrm flipH="1">
            <a:off x="640211" y="1282658"/>
            <a:ext cx="22947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110"/>
          <p:cNvCxnSpPr/>
          <p:nvPr/>
        </p:nvCxnSpPr>
        <p:spPr>
          <a:xfrm>
            <a:off x="640211" y="1282658"/>
            <a:ext cx="0" cy="1585019"/>
          </a:xfrm>
          <a:prstGeom prst="line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0"/>
          <p:cNvCxnSpPr/>
          <p:nvPr/>
        </p:nvCxnSpPr>
        <p:spPr>
          <a:xfrm flipV="1">
            <a:off x="640211" y="2853549"/>
            <a:ext cx="465390" cy="3721"/>
          </a:xfrm>
          <a:prstGeom prst="straightConnector1">
            <a:avLst/>
          </a:prstGeom>
          <a:ln w="127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itre 1"/>
          <p:cNvSpPr txBox="1">
            <a:spLocks/>
          </p:cNvSpPr>
          <p:nvPr/>
        </p:nvSpPr>
        <p:spPr>
          <a:xfrm>
            <a:off x="4240097" y="706332"/>
            <a:ext cx="4318111" cy="7461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dirty="0" smtClean="0">
                <a:solidFill>
                  <a:schemeClr val="accent2"/>
                </a:solidFill>
              </a:rPr>
              <a:t>Project </a:t>
            </a:r>
            <a:r>
              <a:rPr lang="en-CA" dirty="0" smtClean="0">
                <a:solidFill>
                  <a:schemeClr val="accent2"/>
                </a:solidFill>
              </a:rPr>
              <a:t>Diagram</a:t>
            </a:r>
            <a:endParaRPr lang="en-CA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92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650" y="508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rgbClr val="71685A"/>
                </a:solidFill>
              </a:rPr>
              <a:t>Equipment cost</a:t>
            </a:r>
            <a:endParaRPr lang="en-US" dirty="0">
              <a:solidFill>
                <a:srgbClr val="71685A"/>
              </a:solidFill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718147" y="1621019"/>
            <a:ext cx="6777317" cy="3910515"/>
          </a:xfrm>
        </p:spPr>
        <p:txBody>
          <a:bodyPr>
            <a:normAutofit/>
          </a:bodyPr>
          <a:lstStyle/>
          <a:p>
            <a:r>
              <a:rPr lang="en-CA" sz="2000" dirty="0" smtClean="0"/>
              <a:t>Grinder and Dryer </a:t>
            </a:r>
          </a:p>
          <a:p>
            <a:pPr lvl="1"/>
            <a:r>
              <a:rPr lang="en-CA" sz="1800" dirty="0" smtClean="0"/>
              <a:t>Capacity needed: 	12 tons/</a:t>
            </a:r>
            <a:r>
              <a:rPr lang="en-CA" sz="1800" dirty="0" smtClean="0"/>
              <a:t>hour</a:t>
            </a:r>
            <a:endParaRPr lang="en-CA" sz="1800" dirty="0" smtClean="0"/>
          </a:p>
          <a:p>
            <a:pPr lvl="1"/>
            <a:r>
              <a:rPr lang="en-CA" sz="1800" dirty="0" smtClean="0"/>
              <a:t>Purchase cost: 		1 500 000 $ </a:t>
            </a:r>
          </a:p>
          <a:p>
            <a:pPr lvl="1"/>
            <a:r>
              <a:rPr lang="en-CA" sz="1800" dirty="0" smtClean="0"/>
              <a:t>Operation cost:		10 $/ton</a:t>
            </a:r>
          </a:p>
          <a:p>
            <a:pPr lvl="1"/>
            <a:r>
              <a:rPr lang="en-CA" sz="1800" dirty="0" smtClean="0"/>
              <a:t>Cost model: </a:t>
            </a:r>
            <a:r>
              <a:rPr lang="en-US" sz="1800" dirty="0" err="1" smtClean="0">
                <a:solidFill>
                  <a:schemeClr val="tx1"/>
                </a:solidFill>
              </a:rPr>
              <a:t>Micronex</a:t>
            </a:r>
            <a:r>
              <a:rPr lang="en-CA" sz="1800" dirty="0" smtClean="0"/>
              <a:t> - </a:t>
            </a:r>
            <a:r>
              <a:rPr lang="en-US" sz="1800" dirty="0" smtClean="0">
                <a:solidFill>
                  <a:schemeClr val="tx1"/>
                </a:solidFill>
              </a:rPr>
              <a:t>Kinetic </a:t>
            </a:r>
            <a:r>
              <a:rPr lang="en-US" sz="1800" dirty="0" err="1">
                <a:solidFill>
                  <a:schemeClr val="tx1"/>
                </a:solidFill>
              </a:rPr>
              <a:t>Disintigration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System</a:t>
            </a:r>
          </a:p>
          <a:p>
            <a:pPr marL="365760" lvl="1" indent="0">
              <a:buNone/>
            </a:pPr>
            <a:endParaRPr lang="en-CA" sz="2000" dirty="0" smtClean="0"/>
          </a:p>
          <a:p>
            <a:r>
              <a:rPr lang="en-US" sz="2000" dirty="0">
                <a:solidFill>
                  <a:schemeClr val="tx1"/>
                </a:solidFill>
              </a:rPr>
              <a:t>Thermo-Catalytic </a:t>
            </a:r>
            <a:r>
              <a:rPr lang="en-US" sz="2000" dirty="0" smtClean="0">
                <a:solidFill>
                  <a:schemeClr val="tx1"/>
                </a:solidFill>
              </a:rPr>
              <a:t>Reformer</a:t>
            </a:r>
          </a:p>
          <a:p>
            <a:pPr lvl="1"/>
            <a:r>
              <a:rPr lang="en-CA" sz="1800" dirty="0" smtClean="0"/>
              <a:t>Capacity needed:		9 tons/</a:t>
            </a:r>
            <a:r>
              <a:rPr lang="en-CA" sz="1800" dirty="0" smtClean="0"/>
              <a:t>hour</a:t>
            </a:r>
            <a:endParaRPr lang="en-CA" sz="1800" dirty="0" smtClean="0"/>
          </a:p>
          <a:p>
            <a:pPr lvl="1"/>
            <a:r>
              <a:rPr lang="en-CA" sz="1800" dirty="0" smtClean="0"/>
              <a:t>Purchase cost:		45 000 000 $</a:t>
            </a:r>
          </a:p>
          <a:p>
            <a:pPr lvl="1"/>
            <a:r>
              <a:rPr lang="en-CA" sz="1800" dirty="0" smtClean="0"/>
              <a:t>Operation cost:		  8 000 000 $/year</a:t>
            </a:r>
          </a:p>
          <a:p>
            <a:pPr lvl="1"/>
            <a:r>
              <a:rPr lang="en-CA" sz="1800" dirty="0" smtClean="0"/>
              <a:t>Cost model: </a:t>
            </a:r>
            <a:r>
              <a:rPr lang="en-US" sz="1800" dirty="0" err="1">
                <a:solidFill>
                  <a:schemeClr val="tx1"/>
                </a:solidFill>
              </a:rPr>
              <a:t>Fraunhofer</a:t>
            </a:r>
            <a:r>
              <a:rPr lang="en-US" sz="1800" dirty="0">
                <a:solidFill>
                  <a:schemeClr val="tx1"/>
                </a:solidFill>
              </a:rPr>
              <a:t> – Thermo-Catalytic Reformer</a:t>
            </a:r>
            <a:endParaRPr lang="en-CA" sz="1800" dirty="0" smtClean="0"/>
          </a:p>
        </p:txBody>
      </p:sp>
    </p:spTree>
    <p:extLst>
      <p:ext uri="{BB962C8B-B14F-4D97-AF65-F5344CB8AC3E}">
        <p14:creationId xmlns:p14="http://schemas.microsoft.com/office/powerpoint/2010/main" val="2774801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650" y="508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rgbClr val="71685A"/>
                </a:solidFill>
              </a:rPr>
              <a:t>Product cost and values</a:t>
            </a:r>
            <a:endParaRPr lang="en-US" dirty="0">
              <a:solidFill>
                <a:srgbClr val="71685A"/>
              </a:solidFill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718147" y="1621019"/>
            <a:ext cx="6777317" cy="3910515"/>
          </a:xfrm>
        </p:spPr>
        <p:txBody>
          <a:bodyPr>
            <a:normAutofit/>
          </a:bodyPr>
          <a:lstStyle/>
          <a:p>
            <a:r>
              <a:rPr lang="en-CA" sz="2000" dirty="0" smtClean="0"/>
              <a:t>unused, residual wood from public forest:</a:t>
            </a:r>
          </a:p>
          <a:p>
            <a:pPr lvl="1"/>
            <a:r>
              <a:rPr lang="en-CA" sz="1800" dirty="0" smtClean="0"/>
              <a:t>Quantity available:	145 000 t/ye (400 t/day)</a:t>
            </a:r>
          </a:p>
          <a:p>
            <a:pPr lvl="1"/>
            <a:r>
              <a:rPr lang="en-CA" sz="1800" dirty="0" smtClean="0"/>
              <a:t>Purchase cost: 		50 $/ton</a:t>
            </a:r>
          </a:p>
          <a:p>
            <a:pPr lvl="1"/>
            <a:r>
              <a:rPr lang="en-CA" sz="1800" dirty="0" smtClean="0"/>
              <a:t>transport cost:		~10 $/ton</a:t>
            </a:r>
          </a:p>
          <a:p>
            <a:pPr marL="365760" lvl="1" indent="0">
              <a:buNone/>
            </a:pPr>
            <a:endParaRPr lang="en-CA" sz="2000" dirty="0" smtClean="0"/>
          </a:p>
          <a:p>
            <a:r>
              <a:rPr lang="en-CA" sz="2000" dirty="0" smtClean="0">
                <a:solidFill>
                  <a:schemeClr val="tx1"/>
                </a:solidFill>
              </a:rPr>
              <a:t>Products:</a:t>
            </a:r>
          </a:p>
          <a:p>
            <a:pPr lvl="1"/>
            <a:r>
              <a:rPr lang="en-CA" sz="1800" dirty="0" smtClean="0">
                <a:solidFill>
                  <a:schemeClr val="tx1"/>
                </a:solidFill>
              </a:rPr>
              <a:t>Wood powder		250 $/ton</a:t>
            </a:r>
          </a:p>
          <a:p>
            <a:pPr lvl="1"/>
            <a:r>
              <a:rPr lang="en-CA" sz="1800" dirty="0" err="1" smtClean="0">
                <a:solidFill>
                  <a:schemeClr val="tx1"/>
                </a:solidFill>
              </a:rPr>
              <a:t>Biochar</a:t>
            </a:r>
            <a:r>
              <a:rPr lang="en-CA" sz="1800" dirty="0" smtClean="0">
                <a:solidFill>
                  <a:schemeClr val="tx1"/>
                </a:solidFill>
              </a:rPr>
              <a:t>			200 $/ton</a:t>
            </a:r>
          </a:p>
          <a:p>
            <a:pPr lvl="1"/>
            <a:r>
              <a:rPr lang="en-CA" sz="1800" dirty="0" smtClean="0">
                <a:solidFill>
                  <a:schemeClr val="tx1"/>
                </a:solidFill>
              </a:rPr>
              <a:t>Bio-Oil at </a:t>
            </a:r>
            <a:r>
              <a:rPr lang="en-CA" sz="1800" dirty="0" smtClean="0">
                <a:solidFill>
                  <a:schemeClr val="tx1"/>
                </a:solidFill>
              </a:rPr>
              <a:t>0.50 </a:t>
            </a:r>
            <a:r>
              <a:rPr lang="en-CA" sz="1800" dirty="0" smtClean="0">
                <a:solidFill>
                  <a:schemeClr val="tx1"/>
                </a:solidFill>
              </a:rPr>
              <a:t>$/l		590 $/ton</a:t>
            </a:r>
          </a:p>
          <a:p>
            <a:pPr lvl="1"/>
            <a:r>
              <a:rPr lang="en-CA" sz="1800" dirty="0" smtClean="0">
                <a:solidFill>
                  <a:schemeClr val="tx1"/>
                </a:solidFill>
              </a:rPr>
              <a:t>Syngas 			233 $/ton</a:t>
            </a:r>
          </a:p>
          <a:p>
            <a:pPr lvl="2"/>
            <a:r>
              <a:rPr lang="en-CA" sz="1600" dirty="0" smtClean="0">
                <a:solidFill>
                  <a:schemeClr val="tx1"/>
                </a:solidFill>
              </a:rPr>
              <a:t>electricity + heat		0.075 $/kWh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image.shutterstock.com/z/stock-vector-money-tree-isolated-on-white-background-vector-illustration-8574851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2"/>
          <a:stretch/>
        </p:blipFill>
        <p:spPr bwMode="auto">
          <a:xfrm>
            <a:off x="6276083" y="4263395"/>
            <a:ext cx="2344217" cy="224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031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650" y="508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rgbClr val="71685A"/>
                </a:solidFill>
              </a:rPr>
              <a:t>Project economic value</a:t>
            </a:r>
            <a:endParaRPr lang="en-US" dirty="0">
              <a:solidFill>
                <a:srgbClr val="71685A"/>
              </a:solidFill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718147" y="1621019"/>
            <a:ext cx="7992923" cy="391051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CA" sz="2000" dirty="0" smtClean="0"/>
              <a:t>Biomass input capacity:			145 000 tons/year</a:t>
            </a:r>
            <a:endParaRPr lang="en-CA" sz="2000" dirty="0"/>
          </a:p>
          <a:p>
            <a:pPr marL="68580" indent="0">
              <a:buNone/>
            </a:pPr>
            <a:r>
              <a:rPr lang="en-CA" sz="2000" dirty="0" smtClean="0"/>
              <a:t>Capital expenditure (CAPEX):		100 000 000 $</a:t>
            </a:r>
          </a:p>
          <a:p>
            <a:pPr marL="68580" indent="0">
              <a:buNone/>
            </a:pPr>
            <a:r>
              <a:rPr lang="en-CA" sz="2000" dirty="0" smtClean="0"/>
              <a:t>Operational expenditure (OPEX):		  17 570 400 $/year</a:t>
            </a:r>
            <a:endParaRPr lang="en-CA" sz="2000" dirty="0"/>
          </a:p>
          <a:p>
            <a:pPr marL="68580" indent="0">
              <a:buNone/>
            </a:pPr>
            <a:r>
              <a:rPr lang="en-CA" sz="2000" dirty="0" smtClean="0"/>
              <a:t>Revenues:					  35 000 000 $/year</a:t>
            </a:r>
          </a:p>
        </p:txBody>
      </p:sp>
      <p:pic>
        <p:nvPicPr>
          <p:cNvPr id="4" name="Picture 2" descr="http://image.shutterstock.com/z/stock-vector-money-tree-isolated-on-white-background-vector-illustration-8574851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2"/>
          <a:stretch/>
        </p:blipFill>
        <p:spPr bwMode="auto">
          <a:xfrm>
            <a:off x="6276083" y="4263395"/>
            <a:ext cx="2344217" cy="224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438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650" y="508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rgbClr val="71685A"/>
                </a:solidFill>
              </a:rPr>
              <a:t>Socio-economic impacts</a:t>
            </a:r>
            <a:endParaRPr lang="en-US" dirty="0">
              <a:solidFill>
                <a:srgbClr val="71685A"/>
              </a:solidFill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718147" y="1621019"/>
            <a:ext cx="7992923" cy="4422594"/>
          </a:xfrm>
        </p:spPr>
        <p:txBody>
          <a:bodyPr>
            <a:normAutofit/>
          </a:bodyPr>
          <a:lstStyle/>
          <a:p>
            <a:r>
              <a:rPr lang="en-CA" sz="2000" dirty="0" smtClean="0"/>
              <a:t>Community scale </a:t>
            </a:r>
            <a:r>
              <a:rPr lang="en-CA" sz="2000" dirty="0" err="1" smtClean="0"/>
              <a:t>biorefinery</a:t>
            </a:r>
            <a:r>
              <a:rPr lang="en-CA" sz="2000" dirty="0" smtClean="0"/>
              <a:t> with </a:t>
            </a:r>
            <a:r>
              <a:rPr lang="en-CA" sz="2000" dirty="0" smtClean="0"/>
              <a:t>products </a:t>
            </a:r>
            <a:r>
              <a:rPr lang="en-CA" sz="2000" dirty="0" smtClean="0"/>
              <a:t>usable locally</a:t>
            </a:r>
          </a:p>
          <a:p>
            <a:endParaRPr lang="en-CA" sz="2000" dirty="0" smtClean="0"/>
          </a:p>
          <a:p>
            <a:r>
              <a:rPr lang="en-CA" sz="2000" dirty="0" smtClean="0"/>
              <a:t>May attract n</a:t>
            </a:r>
            <a:r>
              <a:rPr lang="en-CA" sz="2000" dirty="0" smtClean="0"/>
              <a:t>ew </a:t>
            </a:r>
            <a:r>
              <a:rPr lang="en-CA" sz="2000" dirty="0" smtClean="0"/>
              <a:t>businesses </a:t>
            </a:r>
            <a:r>
              <a:rPr lang="en-CA" sz="2000" dirty="0" smtClean="0"/>
              <a:t>or spin</a:t>
            </a:r>
            <a:r>
              <a:rPr lang="en-CA" sz="2000" dirty="0" smtClean="0"/>
              <a:t>-</a:t>
            </a:r>
            <a:r>
              <a:rPr lang="en-CA" sz="2000" dirty="0" smtClean="0"/>
              <a:t>offs in </a:t>
            </a:r>
            <a:r>
              <a:rPr lang="en-CA" sz="2000" dirty="0" smtClean="0"/>
              <a:t>the area to manufacture or </a:t>
            </a:r>
            <a:r>
              <a:rPr lang="en-CA" sz="2000" dirty="0" smtClean="0"/>
              <a:t>to use </a:t>
            </a:r>
            <a:r>
              <a:rPr lang="en-CA" sz="2000" dirty="0" smtClean="0"/>
              <a:t>the </a:t>
            </a:r>
            <a:r>
              <a:rPr lang="en-CA" sz="2000" dirty="0" smtClean="0"/>
              <a:t>products</a:t>
            </a:r>
            <a:endParaRPr lang="en-CA" sz="2000" dirty="0" smtClean="0"/>
          </a:p>
          <a:p>
            <a:endParaRPr lang="en-CA" sz="2000" dirty="0" smtClean="0"/>
          </a:p>
          <a:p>
            <a:r>
              <a:rPr lang="en-CA" sz="2000" dirty="0" smtClean="0"/>
              <a:t>Gives </a:t>
            </a:r>
            <a:r>
              <a:rPr lang="en-CA" sz="2000" dirty="0" smtClean="0"/>
              <a:t>a role to first nations </a:t>
            </a:r>
            <a:r>
              <a:rPr lang="en-CA" sz="2000" dirty="0" smtClean="0"/>
              <a:t>in</a:t>
            </a:r>
            <a:r>
              <a:rPr lang="en-CA" sz="2000" dirty="0" smtClean="0"/>
              <a:t> </a:t>
            </a:r>
            <a:r>
              <a:rPr lang="en-CA" sz="2000" dirty="0" err="1" smtClean="0"/>
              <a:t>biorefining</a:t>
            </a:r>
            <a:r>
              <a:rPr lang="en-CA" sz="2000" dirty="0" smtClean="0"/>
              <a:t> </a:t>
            </a:r>
            <a:r>
              <a:rPr lang="en-CA" sz="2000" dirty="0" smtClean="0"/>
              <a:t>activities</a:t>
            </a:r>
          </a:p>
          <a:p>
            <a:endParaRPr lang="en-CA" sz="2000" dirty="0" smtClean="0"/>
          </a:p>
          <a:p>
            <a:r>
              <a:rPr lang="en-CA" sz="2000" dirty="0" smtClean="0"/>
              <a:t>Creates bound between the forest </a:t>
            </a:r>
            <a:r>
              <a:rPr lang="en-CA" sz="2000" dirty="0" smtClean="0"/>
              <a:t>and</a:t>
            </a:r>
            <a:r>
              <a:rPr lang="en-CA" sz="2000" dirty="0" smtClean="0"/>
              <a:t> </a:t>
            </a:r>
            <a:r>
              <a:rPr lang="en-CA" sz="2000" dirty="0" smtClean="0"/>
              <a:t>the mining </a:t>
            </a:r>
            <a:r>
              <a:rPr lang="en-CA" sz="2000" dirty="0" smtClean="0"/>
              <a:t>industries</a:t>
            </a:r>
            <a:endParaRPr lang="en-CA" sz="2000" dirty="0" smtClean="0"/>
          </a:p>
          <a:p>
            <a:endParaRPr lang="en-CA" sz="2000" dirty="0" smtClean="0"/>
          </a:p>
          <a:p>
            <a:r>
              <a:rPr lang="en-CA" sz="2000" dirty="0" smtClean="0"/>
              <a:t>Fits perfectly with the Plan Nord of Quebec </a:t>
            </a:r>
            <a:r>
              <a:rPr lang="en-CA" sz="2000" dirty="0" smtClean="0"/>
              <a:t>government!</a:t>
            </a: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2103807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490" y="757789"/>
            <a:ext cx="7024744" cy="746125"/>
          </a:xfrm>
        </p:spPr>
        <p:txBody>
          <a:bodyPr anchor="t"/>
          <a:lstStyle/>
          <a:p>
            <a:pPr algn="ctr"/>
            <a:r>
              <a:rPr lang="en-CA" dirty="0" smtClean="0">
                <a:solidFill>
                  <a:schemeClr val="accent2"/>
                </a:solidFill>
              </a:rPr>
              <a:t>Where is </a:t>
            </a:r>
            <a:r>
              <a:rPr lang="en-CA" dirty="0" err="1" smtClean="0">
                <a:solidFill>
                  <a:schemeClr val="accent2"/>
                </a:solidFill>
              </a:rPr>
              <a:t>Chibougamau</a:t>
            </a:r>
            <a:r>
              <a:rPr lang="en-CA" dirty="0" smtClean="0">
                <a:solidFill>
                  <a:schemeClr val="accent2"/>
                </a:solidFill>
              </a:rPr>
              <a:t>?</a:t>
            </a:r>
            <a:endParaRPr lang="en-CA" dirty="0">
              <a:solidFill>
                <a:schemeClr val="accent2"/>
              </a:solidFill>
            </a:endParaRPr>
          </a:p>
        </p:txBody>
      </p:sp>
      <p:pic>
        <p:nvPicPr>
          <p:cNvPr id="4" name="Image 3" descr="Canada_Quebec_relief_location_ma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6" y="1535402"/>
            <a:ext cx="3934590" cy="47938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296" y="4531833"/>
            <a:ext cx="236532" cy="403104"/>
          </a:xfrm>
          <a:prstGeom prst="rect">
            <a:avLst/>
          </a:prstGeom>
        </p:spPr>
      </p:pic>
      <p:sp>
        <p:nvSpPr>
          <p:cNvPr id="7" name="Sous-titre 2"/>
          <p:cNvSpPr txBox="1">
            <a:spLocks/>
          </p:cNvSpPr>
          <p:nvPr/>
        </p:nvSpPr>
        <p:spPr>
          <a:xfrm>
            <a:off x="4824270" y="1514410"/>
            <a:ext cx="3309803" cy="2400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dirty="0" smtClean="0"/>
          </a:p>
          <a:p>
            <a:pPr marL="285750" indent="-285750">
              <a:buFont typeface="Wingdings" charset="2"/>
              <a:buChar char="u"/>
            </a:pPr>
            <a:r>
              <a:rPr lang="en-CA" dirty="0" smtClean="0"/>
              <a:t>Population: 7555 (2014)</a:t>
            </a:r>
          </a:p>
          <a:p>
            <a:pPr marL="285750" indent="-285750">
              <a:buFont typeface="Wingdings" charset="2"/>
              <a:buChar char="u"/>
            </a:pPr>
            <a:endParaRPr lang="en-CA" dirty="0" smtClean="0"/>
          </a:p>
          <a:p>
            <a:pPr marL="285750" indent="-285750">
              <a:buFont typeface="Wingdings" charset="2"/>
              <a:buChar char="u"/>
            </a:pPr>
            <a:r>
              <a:rPr lang="en-CA" dirty="0" smtClean="0"/>
              <a:t>Coordinates: </a:t>
            </a:r>
            <a:br>
              <a:rPr lang="en-CA" dirty="0" smtClean="0"/>
            </a:br>
            <a:r>
              <a:rPr lang="en-CA" dirty="0" smtClean="0"/>
              <a:t>49° 53’  21.58’’  N</a:t>
            </a:r>
            <a:br>
              <a:rPr lang="en-CA" dirty="0" smtClean="0"/>
            </a:br>
            <a:r>
              <a:rPr lang="en-CA" dirty="0" smtClean="0"/>
              <a:t>74° 20’ 15.42’’   W</a:t>
            </a:r>
          </a:p>
        </p:txBody>
      </p:sp>
      <p:pic>
        <p:nvPicPr>
          <p:cNvPr id="9" name="Image 8" descr="Chibougamau 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571" y="3828998"/>
            <a:ext cx="3737602" cy="25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31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map-2006-pop-density-quebec-sz02-en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761" y="1458981"/>
            <a:ext cx="6286664" cy="47778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813" y="4437367"/>
            <a:ext cx="236532" cy="403104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1043490" y="757789"/>
            <a:ext cx="7024744" cy="7461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CA" dirty="0" smtClean="0">
                <a:solidFill>
                  <a:schemeClr val="accent2"/>
                </a:solidFill>
              </a:rPr>
              <a:t>Where is </a:t>
            </a:r>
            <a:r>
              <a:rPr lang="en-CA" dirty="0" err="1" smtClean="0">
                <a:solidFill>
                  <a:schemeClr val="accent2"/>
                </a:solidFill>
              </a:rPr>
              <a:t>Chibougamau</a:t>
            </a:r>
            <a:r>
              <a:rPr lang="en-CA" dirty="0" smtClean="0">
                <a:solidFill>
                  <a:schemeClr val="accent2"/>
                </a:solidFill>
              </a:rPr>
              <a:t>?</a:t>
            </a:r>
            <a:endParaRPr lang="en-CA" dirty="0">
              <a:solidFill>
                <a:schemeClr val="accent2"/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580255" y="6184365"/>
            <a:ext cx="3414513" cy="388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1600" dirty="0" smtClean="0">
                <a:solidFill>
                  <a:schemeClr val="tx2"/>
                </a:solidFill>
              </a:rPr>
              <a:t>Source.: Statistics Canada</a:t>
            </a:r>
            <a:endParaRPr lang="en-CA" sz="1600" dirty="0"/>
          </a:p>
        </p:txBody>
      </p:sp>
      <p:pic>
        <p:nvPicPr>
          <p:cNvPr id="13" name="Image 12" descr="map-2006-pop-density-quebec-sz02-en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6" t="11050" r="4541" b="79797"/>
          <a:stretch/>
        </p:blipFill>
        <p:spPr>
          <a:xfrm>
            <a:off x="4454093" y="1479973"/>
            <a:ext cx="2976337" cy="627721"/>
          </a:xfrm>
          <a:prstGeom prst="rect">
            <a:avLst/>
          </a:prstGeom>
        </p:spPr>
      </p:pic>
      <p:pic>
        <p:nvPicPr>
          <p:cNvPr id="14" name="Image 13" descr="map-2006-pop-density-quebec-sz02-en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0" t="19235" r="4541" b="72348"/>
          <a:stretch/>
        </p:blipFill>
        <p:spPr>
          <a:xfrm>
            <a:off x="5010124" y="2094002"/>
            <a:ext cx="2566311" cy="577295"/>
          </a:xfrm>
          <a:prstGeom prst="rect">
            <a:avLst/>
          </a:prstGeom>
        </p:spPr>
      </p:pic>
      <p:pic>
        <p:nvPicPr>
          <p:cNvPr id="15" name="Image 14" descr="map-2006-pop-density-quebec-sz02-en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79" t="28114" r="2624" b="46939"/>
          <a:stretch/>
        </p:blipFill>
        <p:spPr>
          <a:xfrm>
            <a:off x="5592829" y="2094002"/>
            <a:ext cx="1542804" cy="1710892"/>
          </a:xfrm>
          <a:prstGeom prst="rect">
            <a:avLst/>
          </a:prstGeom>
        </p:spPr>
      </p:pic>
      <p:pic>
        <p:nvPicPr>
          <p:cNvPr id="16" name="Image 15" descr="map-2006-pop-density-quebec-sz02-en.g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0" t="19235" r="4541" b="72348"/>
          <a:stretch/>
        </p:blipFill>
        <p:spPr>
          <a:xfrm>
            <a:off x="6296941" y="3783902"/>
            <a:ext cx="1269000" cy="35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2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6-08-19 à 11.20.3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7" y="1336923"/>
            <a:ext cx="7954050" cy="5111510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043490" y="507109"/>
            <a:ext cx="7024744" cy="746125"/>
          </a:xfrm>
        </p:spPr>
        <p:txBody>
          <a:bodyPr>
            <a:normAutofit/>
          </a:bodyPr>
          <a:lstStyle/>
          <a:p>
            <a:r>
              <a:rPr lang="en-CA" sz="3800" dirty="0" smtClean="0">
                <a:solidFill>
                  <a:srgbClr val="71685A"/>
                </a:solidFill>
              </a:rPr>
              <a:t>Specificity of </a:t>
            </a:r>
            <a:r>
              <a:rPr lang="en-CA" sz="3800" dirty="0" err="1" smtClean="0">
                <a:solidFill>
                  <a:srgbClr val="71685A"/>
                </a:solidFill>
              </a:rPr>
              <a:t>Chibougamau</a:t>
            </a:r>
            <a:endParaRPr lang="en-CA" sz="3800" dirty="0">
              <a:solidFill>
                <a:srgbClr val="71685A"/>
              </a:solidFill>
            </a:endParaRPr>
          </a:p>
        </p:txBody>
      </p:sp>
      <p:pic>
        <p:nvPicPr>
          <p:cNvPr id="6" name="Image 5" descr="castle black the wall game of thrones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099" b="33029"/>
          <a:stretch/>
        </p:blipFill>
        <p:spPr>
          <a:xfrm>
            <a:off x="568106" y="785443"/>
            <a:ext cx="4895737" cy="20947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843" y="1152830"/>
            <a:ext cx="1741050" cy="1727319"/>
          </a:xfrm>
          <a:prstGeom prst="rect">
            <a:avLst/>
          </a:prstGeom>
        </p:spPr>
      </p:pic>
      <p:sp>
        <p:nvSpPr>
          <p:cNvPr id="9" name="Bulle ronde 8"/>
          <p:cNvSpPr/>
          <p:nvPr/>
        </p:nvSpPr>
        <p:spPr>
          <a:xfrm>
            <a:off x="6429089" y="424941"/>
            <a:ext cx="2070816" cy="1088391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200" dirty="0" smtClean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</a:rPr>
              <a:t>Bio-diesel is coming</a:t>
            </a:r>
            <a:endParaRPr lang="en-CA" sz="2200" dirty="0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762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492" y="1621019"/>
            <a:ext cx="6777317" cy="4650471"/>
          </a:xfrm>
        </p:spPr>
        <p:txBody>
          <a:bodyPr>
            <a:normAutofit lnSpcReduction="10000"/>
          </a:bodyPr>
          <a:lstStyle/>
          <a:p>
            <a:r>
              <a:rPr lang="en-CA" sz="2000" dirty="0" smtClean="0"/>
              <a:t>Situated </a:t>
            </a:r>
            <a:r>
              <a:rPr lang="en-CA" sz="2000" dirty="0" smtClean="0"/>
              <a:t>in </a:t>
            </a:r>
            <a:r>
              <a:rPr lang="en-CA" sz="2000" dirty="0" smtClean="0"/>
              <a:t>northern region</a:t>
            </a:r>
          </a:p>
          <a:p>
            <a:endParaRPr lang="en-CA" sz="2000" dirty="0" smtClean="0"/>
          </a:p>
          <a:p>
            <a:r>
              <a:rPr lang="en-CA" sz="2000" dirty="0" smtClean="0"/>
              <a:t>Point of services:</a:t>
            </a:r>
          </a:p>
          <a:p>
            <a:pPr lvl="1"/>
            <a:r>
              <a:rPr lang="en-CA" sz="2000" dirty="0" smtClean="0"/>
              <a:t>“Village-</a:t>
            </a:r>
            <a:r>
              <a:rPr lang="en-CA" sz="2000" dirty="0" err="1" smtClean="0"/>
              <a:t>relais</a:t>
            </a:r>
            <a:r>
              <a:rPr lang="en-CA" sz="2000" dirty="0" smtClean="0"/>
              <a:t>”</a:t>
            </a:r>
          </a:p>
          <a:p>
            <a:pPr lvl="1"/>
            <a:r>
              <a:rPr lang="en-CA" sz="2000" dirty="0" smtClean="0"/>
              <a:t>Point of distribution of goods and services for northern communities</a:t>
            </a:r>
          </a:p>
          <a:p>
            <a:pPr lvl="1"/>
            <a:endParaRPr lang="en-CA" sz="2000" dirty="0" smtClean="0"/>
          </a:p>
          <a:p>
            <a:r>
              <a:rPr lang="en-CA" sz="2000" dirty="0" smtClean="0"/>
              <a:t>Accessible by train, airplane and roads</a:t>
            </a:r>
          </a:p>
          <a:p>
            <a:pPr lvl="1"/>
            <a:endParaRPr lang="en-CA" sz="2000" dirty="0" smtClean="0"/>
          </a:p>
          <a:p>
            <a:r>
              <a:rPr lang="en-CA" sz="2000" dirty="0" smtClean="0"/>
              <a:t>Forest and mining industries as principal economic activities</a:t>
            </a:r>
          </a:p>
          <a:p>
            <a:endParaRPr lang="en-CA" sz="2000" dirty="0"/>
          </a:p>
          <a:p>
            <a:r>
              <a:rPr lang="en-CA" sz="2000" dirty="0" smtClean="0"/>
              <a:t>Bioenergy </a:t>
            </a:r>
            <a:r>
              <a:rPr lang="en-CA" sz="2000" dirty="0" smtClean="0"/>
              <a:t>production </a:t>
            </a:r>
            <a:r>
              <a:rPr lang="en-CA" sz="2000" dirty="0" smtClean="0"/>
              <a:t>is a</a:t>
            </a:r>
            <a:r>
              <a:rPr lang="en-CA" sz="2000" dirty="0" smtClean="0"/>
              <a:t>lready on </a:t>
            </a:r>
            <a:r>
              <a:rPr lang="en-CA" sz="2000" dirty="0" smtClean="0"/>
              <a:t>site in city only.</a:t>
            </a:r>
            <a:endParaRPr lang="en-CA" sz="2000" dirty="0" smtClean="0"/>
          </a:p>
          <a:p>
            <a:endParaRPr lang="en-CA" sz="2000" dirty="0" smtClean="0"/>
          </a:p>
          <a:p>
            <a:endParaRPr lang="en-CA" sz="20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043490" y="507109"/>
            <a:ext cx="7024744" cy="746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sz="3800" dirty="0" smtClean="0">
                <a:solidFill>
                  <a:srgbClr val="71685A"/>
                </a:solidFill>
              </a:rPr>
              <a:t>Specificity of </a:t>
            </a:r>
            <a:r>
              <a:rPr lang="en-CA" sz="3800" dirty="0" err="1" smtClean="0">
                <a:solidFill>
                  <a:srgbClr val="71685A"/>
                </a:solidFill>
              </a:rPr>
              <a:t>Chibougamau</a:t>
            </a:r>
            <a:endParaRPr lang="en-CA" sz="3800" dirty="0">
              <a:solidFill>
                <a:srgbClr val="7168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07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492" y="1621020"/>
            <a:ext cx="7024742" cy="2986842"/>
          </a:xfrm>
        </p:spPr>
        <p:txBody>
          <a:bodyPr>
            <a:normAutofit/>
          </a:bodyPr>
          <a:lstStyle/>
          <a:p>
            <a:r>
              <a:rPr lang="en-CA" sz="2000" dirty="0" smtClean="0"/>
              <a:t>Sorry, too far from the electric grid…</a:t>
            </a:r>
          </a:p>
          <a:p>
            <a:pPr lvl="1"/>
            <a:r>
              <a:rPr lang="en-CA" sz="1800" dirty="0" smtClean="0"/>
              <a:t>$$$ to connect </a:t>
            </a:r>
            <a:r>
              <a:rPr lang="en-CA" sz="1800" dirty="0" smtClean="0"/>
              <a:t>new projects </a:t>
            </a:r>
            <a:r>
              <a:rPr lang="en-CA" sz="1800" dirty="0" smtClean="0"/>
              <a:t>in remote area</a:t>
            </a:r>
          </a:p>
          <a:p>
            <a:pPr lvl="1"/>
            <a:r>
              <a:rPr lang="en-CA" sz="1800" dirty="0" smtClean="0"/>
              <a:t>Diesel generator used instead</a:t>
            </a:r>
          </a:p>
          <a:p>
            <a:pPr lvl="1"/>
            <a:r>
              <a:rPr lang="en-CA" sz="1800" dirty="0" smtClean="0"/>
              <a:t>Cost of energy can be multiplied by 10</a:t>
            </a:r>
            <a:endParaRPr lang="en-CA" sz="1800" dirty="0"/>
          </a:p>
          <a:p>
            <a:endParaRPr lang="en-CA" sz="2000" dirty="0" smtClean="0"/>
          </a:p>
          <a:p>
            <a:r>
              <a:rPr lang="en-CA" sz="2000" dirty="0" smtClean="0"/>
              <a:t>Energy cost is a major obstacle to economic development for northern and remote communities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043490" y="507109"/>
            <a:ext cx="7024744" cy="746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dirty="0" smtClean="0">
                <a:solidFill>
                  <a:srgbClr val="71685A"/>
                </a:solidFill>
              </a:rPr>
              <a:t>What are the needs?</a:t>
            </a:r>
            <a:endParaRPr lang="en-CA" dirty="0">
              <a:solidFill>
                <a:srgbClr val="71685A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29716" y="5855325"/>
            <a:ext cx="7745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  <a:ea typeface="Arial"/>
                <a:cs typeface="Arial"/>
              </a:rPr>
              <a:t>Affaires autochtones et Développement du Nord Canada et Ressources naturelles Canada, État de la situation des collectivités éloignées/hors réseau au Canada, 2011.</a:t>
            </a:r>
            <a:endParaRPr lang="fr-FR" sz="1400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713678" y="5855325"/>
            <a:ext cx="138537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54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492" y="1621020"/>
            <a:ext cx="6777317" cy="450779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CA" dirty="0" smtClean="0"/>
              <a:t>In this project:</a:t>
            </a:r>
          </a:p>
          <a:p>
            <a:pPr marL="68580" indent="0">
              <a:buNone/>
            </a:pPr>
            <a:endParaRPr lang="en-CA" sz="2000" dirty="0" smtClean="0"/>
          </a:p>
          <a:p>
            <a:r>
              <a:rPr lang="en-CA" sz="2000" dirty="0" smtClean="0"/>
              <a:t>Definition of the market</a:t>
            </a:r>
          </a:p>
          <a:p>
            <a:endParaRPr lang="en-CA" sz="2000" dirty="0"/>
          </a:p>
          <a:p>
            <a:r>
              <a:rPr lang="en-CA" sz="2000" dirty="0" smtClean="0"/>
              <a:t>Inventory </a:t>
            </a:r>
            <a:r>
              <a:rPr lang="en-CA" sz="2000" dirty="0" smtClean="0"/>
              <a:t>of the available biomass</a:t>
            </a:r>
          </a:p>
          <a:p>
            <a:endParaRPr lang="en-CA" sz="2000" dirty="0"/>
          </a:p>
          <a:p>
            <a:r>
              <a:rPr lang="en-CA" sz="2000" dirty="0" smtClean="0"/>
              <a:t>Technological choices </a:t>
            </a:r>
            <a:r>
              <a:rPr lang="en-CA" sz="2000" dirty="0" smtClean="0"/>
              <a:t>for </a:t>
            </a:r>
            <a:r>
              <a:rPr lang="en-CA" sz="2000" dirty="0" smtClean="0"/>
              <a:t>biomass energy conversion </a:t>
            </a:r>
          </a:p>
          <a:p>
            <a:endParaRPr lang="en-CA" sz="2000" dirty="0"/>
          </a:p>
          <a:p>
            <a:r>
              <a:rPr lang="en-CA" sz="2000" dirty="0" smtClean="0"/>
              <a:t>Potential production and benefits</a:t>
            </a:r>
          </a:p>
          <a:p>
            <a:pPr lvl="1"/>
            <a:endParaRPr lang="en-CA" sz="16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043490" y="507109"/>
            <a:ext cx="7024744" cy="746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dirty="0" smtClean="0">
                <a:solidFill>
                  <a:srgbClr val="71685A"/>
                </a:solidFill>
              </a:rPr>
              <a:t>Here we come!</a:t>
            </a:r>
            <a:endParaRPr lang="en-CA" dirty="0">
              <a:solidFill>
                <a:srgbClr val="7168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33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035410" y="298622"/>
            <a:ext cx="7024744" cy="746125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/>
                </a:solidFill>
              </a:rPr>
              <a:t>Hot Spots</a:t>
            </a:r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2" name="Image 1" descr="Capture d’écran 2016-09-19 à 14.35.59.png"/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2"/>
          <a:stretch/>
        </p:blipFill>
        <p:spPr>
          <a:xfrm>
            <a:off x="2836896" y="1149707"/>
            <a:ext cx="5656948" cy="494988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4872977" y="3135126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736105" y="3143526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655093" y="2206411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4238232" y="4137724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5906979" y="4610055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7607212" y="5292313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5025377" y="5501795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6158866" y="3925702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298254" y="456954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7696502" y="3855139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3453619" y="4764551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6086866" y="4242684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285699" y="3471008"/>
            <a:ext cx="4680000" cy="23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 rot="5400000">
            <a:off x="7593866" y="4497389"/>
            <a:ext cx="1049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100 km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169377" y="3153579"/>
            <a:ext cx="1049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2</a:t>
            </a:r>
            <a:r>
              <a:rPr lang="fr-FR" dirty="0" smtClean="0">
                <a:solidFill>
                  <a:schemeClr val="bg1"/>
                </a:solidFill>
              </a:rPr>
              <a:t>00 km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554328" y="3735724"/>
            <a:ext cx="144000" cy="144000"/>
          </a:xfrm>
          <a:prstGeom prst="ellipse">
            <a:avLst/>
          </a:prstGeom>
          <a:solidFill>
            <a:schemeClr val="accent1"/>
          </a:solidFill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contenu 2"/>
          <p:cNvSpPr>
            <a:spLocks noGrp="1"/>
          </p:cNvSpPr>
          <p:nvPr>
            <p:ph idx="1"/>
          </p:nvPr>
        </p:nvSpPr>
        <p:spPr>
          <a:xfrm>
            <a:off x="409315" y="3635145"/>
            <a:ext cx="2490551" cy="2147141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CA" sz="1600" dirty="0"/>
              <a:t> </a:t>
            </a:r>
            <a:r>
              <a:rPr lang="en-CA" sz="1600" dirty="0" smtClean="0"/>
              <a:t>   Public forest sources</a:t>
            </a:r>
          </a:p>
          <a:p>
            <a:pPr marL="68580" indent="0">
              <a:buNone/>
            </a:pPr>
            <a:r>
              <a:rPr lang="en-CA" sz="1600" dirty="0" smtClean="0"/>
              <a:t>    Wood process plan</a:t>
            </a:r>
          </a:p>
          <a:p>
            <a:pPr marL="68580" indent="0">
              <a:buNone/>
            </a:pPr>
            <a:endParaRPr lang="en-CA" sz="1600" dirty="0"/>
          </a:p>
          <a:p>
            <a:pPr marL="68580" indent="0">
              <a:buNone/>
            </a:pPr>
            <a:r>
              <a:rPr lang="en-CA" sz="1600" dirty="0" smtClean="0"/>
              <a:t>Opportunity:</a:t>
            </a:r>
          </a:p>
          <a:p>
            <a:pPr marL="68580" indent="0">
              <a:buNone/>
            </a:pPr>
            <a:r>
              <a:rPr lang="en-CA" sz="1600" dirty="0" smtClean="0"/>
              <a:t>145 000 metric tons per </a:t>
            </a:r>
            <a:r>
              <a:rPr lang="en-CA" sz="1600" dirty="0" smtClean="0"/>
              <a:t>year </a:t>
            </a:r>
            <a:r>
              <a:rPr lang="en-CA" sz="1600" dirty="0" smtClean="0"/>
              <a:t>of </a:t>
            </a:r>
            <a:r>
              <a:rPr lang="en-CA" sz="1600" b="1" dirty="0" smtClean="0"/>
              <a:t>unused, residual</a:t>
            </a:r>
            <a:r>
              <a:rPr lang="en-CA" sz="1600" dirty="0" smtClean="0"/>
              <a:t> wood from public forest only</a:t>
            </a:r>
          </a:p>
          <a:p>
            <a:pPr marL="68580" indent="0">
              <a:buNone/>
            </a:pPr>
            <a:endParaRPr lang="en-CA" sz="1600" dirty="0"/>
          </a:p>
        </p:txBody>
      </p:sp>
      <p:sp>
        <p:nvSpPr>
          <p:cNvPr id="25" name="Ellipse 24"/>
          <p:cNvSpPr/>
          <p:nvPr/>
        </p:nvSpPr>
        <p:spPr>
          <a:xfrm>
            <a:off x="554328" y="3986834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/>
        </p:nvSpPr>
        <p:spPr>
          <a:xfrm>
            <a:off x="3188717" y="6164004"/>
            <a:ext cx="5955283" cy="2147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en-CA" sz="1400" dirty="0" smtClean="0"/>
              <a:t>Source.: </a:t>
            </a:r>
            <a:r>
              <a:rPr lang="en-CA" sz="1400" dirty="0" err="1" smtClean="0"/>
              <a:t>Ministère</a:t>
            </a:r>
            <a:r>
              <a:rPr lang="en-CA" sz="1400" dirty="0" smtClean="0"/>
              <a:t> des </a:t>
            </a:r>
            <a:r>
              <a:rPr lang="en-CA" sz="1400" dirty="0" err="1" smtClean="0"/>
              <a:t>ressources</a:t>
            </a:r>
            <a:r>
              <a:rPr lang="en-CA" sz="1400" dirty="0" smtClean="0"/>
              <a:t> </a:t>
            </a:r>
            <a:r>
              <a:rPr lang="en-CA" sz="1400" dirty="0" err="1" smtClean="0"/>
              <a:t>naturelles</a:t>
            </a:r>
            <a:r>
              <a:rPr lang="en-CA" sz="1400" dirty="0" smtClean="0"/>
              <a:t> du Québec (2012)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47692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856"/>
            <a:ext cx="7886700" cy="1325563"/>
          </a:xfrm>
        </p:spPr>
        <p:txBody>
          <a:bodyPr/>
          <a:lstStyle/>
          <a:p>
            <a:r>
              <a:rPr lang="en-US" dirty="0" smtClean="0">
                <a:solidFill>
                  <a:srgbClr val="71685A"/>
                </a:solidFill>
              </a:rPr>
              <a:t>The tech:  </a:t>
            </a:r>
            <a:r>
              <a:rPr lang="en-US" dirty="0" smtClean="0">
                <a:solidFill>
                  <a:srgbClr val="71685A"/>
                </a:solidFill>
              </a:rPr>
              <a:t>Catalytic </a:t>
            </a:r>
            <a:r>
              <a:rPr lang="en-US" dirty="0" smtClean="0">
                <a:solidFill>
                  <a:srgbClr val="71685A"/>
                </a:solidFill>
              </a:rPr>
              <a:t>Pyrolysis</a:t>
            </a:r>
            <a:endParaRPr lang="en-US" dirty="0">
              <a:solidFill>
                <a:srgbClr val="71685A"/>
              </a:solidFill>
            </a:endParaRPr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2BA1-0CB3-4D44-A1BD-4561E2D474F3}" type="slidenum">
              <a:rPr lang="en-US" smtClean="0"/>
              <a:t>9</a:t>
            </a:fld>
            <a:endParaRPr lang="en-US"/>
          </a:p>
        </p:txBody>
      </p:sp>
      <p:pic>
        <p:nvPicPr>
          <p:cNvPr id="3" name="Thermo Catalytic Reforming Susteen Technologie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5507" y="1713808"/>
            <a:ext cx="7191164" cy="404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86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4489</TotalTime>
  <Words>486</Words>
  <Application>Microsoft Macintosh PowerPoint</Application>
  <PresentationFormat>Présentation à l'écran (4:3)</PresentationFormat>
  <Paragraphs>129</Paragraphs>
  <Slides>14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Austin</vt:lpstr>
      <vt:lpstr>A northern biorefinery in Canada</vt:lpstr>
      <vt:lpstr>Where is Chibougamau?</vt:lpstr>
      <vt:lpstr>Présentation PowerPoint</vt:lpstr>
      <vt:lpstr>Specificity of Chibougamau</vt:lpstr>
      <vt:lpstr>Présentation PowerPoint</vt:lpstr>
      <vt:lpstr>Présentation PowerPoint</vt:lpstr>
      <vt:lpstr>Présentation PowerPoint</vt:lpstr>
      <vt:lpstr>Hot Spots</vt:lpstr>
      <vt:lpstr>The tech:  Catalytic Pyrolysis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Soleil Vert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Bio-rafinerie</dc:title>
  <dc:creator>Alexandre Moreau</dc:creator>
  <cp:lastModifiedBy>Alexandre Moreau</cp:lastModifiedBy>
  <cp:revision>122</cp:revision>
  <dcterms:created xsi:type="dcterms:W3CDTF">2016-08-19T15:09:23Z</dcterms:created>
  <dcterms:modified xsi:type="dcterms:W3CDTF">2016-09-22T15:29:26Z</dcterms:modified>
</cp:coreProperties>
</file>