
<file path=[Content_Types].xml><?xml version="1.0" encoding="utf-8"?>
<Types xmlns="http://schemas.openxmlformats.org/package/2006/content-types">
  <Default Extension="xml" ContentType="application/xml"/>
  <Default Extension="jpeg" ContentType="image/jpeg"/>
  <Default Extension="jpg" ContentType="image/jpg"/>
  <Default Extension="rels" ContentType="application/vnd.openxmlformats-package.relationships+xml"/>
  <Default Extension="xlsx" ContentType="application/vnd.openxmlformats-officedocument.spreadsheetml.sheet"/>
  <Default Extension="tmp" ContentType="image/png"/>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embeddings/oleObject3.bin" ContentType="application/vnd.openxmlformats-officedocument.oleObject"/>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22.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1.xml" ContentType="application/vnd.openxmlformats-officedocument.drawingml.chartshapes+xml"/>
  <Override PartName="/ppt/notesSlides/notesSlide23.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24.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notesSlides/notesSlide25.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Override PartName="/ppt/charts/style9.xml" ContentType="application/vnd.ms-office.chartstyle+xml"/>
  <Override PartName="/ppt/charts/colors9.xml" ContentType="application/vnd.ms-office.chartcolorstyl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7" r:id="rId1"/>
    <p:sldMasterId id="2147483783" r:id="rId2"/>
  </p:sldMasterIdLst>
  <p:notesMasterIdLst>
    <p:notesMasterId r:id="rId33"/>
  </p:notesMasterIdLst>
  <p:handoutMasterIdLst>
    <p:handoutMasterId r:id="rId34"/>
  </p:handoutMasterIdLst>
  <p:sldIdLst>
    <p:sldId id="406" r:id="rId3"/>
    <p:sldId id="415" r:id="rId4"/>
    <p:sldId id="428" r:id="rId5"/>
    <p:sldId id="339" r:id="rId6"/>
    <p:sldId id="418" r:id="rId7"/>
    <p:sldId id="425" r:id="rId8"/>
    <p:sldId id="434" r:id="rId9"/>
    <p:sldId id="426" r:id="rId10"/>
    <p:sldId id="420" r:id="rId11"/>
    <p:sldId id="424" r:id="rId12"/>
    <p:sldId id="462" r:id="rId13"/>
    <p:sldId id="463" r:id="rId14"/>
    <p:sldId id="442" r:id="rId15"/>
    <p:sldId id="444" r:id="rId16"/>
    <p:sldId id="427" r:id="rId17"/>
    <p:sldId id="443" r:id="rId18"/>
    <p:sldId id="413" r:id="rId19"/>
    <p:sldId id="436" r:id="rId20"/>
    <p:sldId id="416" r:id="rId21"/>
    <p:sldId id="461" r:id="rId22"/>
    <p:sldId id="445" r:id="rId23"/>
    <p:sldId id="449" r:id="rId24"/>
    <p:sldId id="456" r:id="rId25"/>
    <p:sldId id="457" r:id="rId26"/>
    <p:sldId id="460" r:id="rId27"/>
    <p:sldId id="452" r:id="rId28"/>
    <p:sldId id="464" r:id="rId29"/>
    <p:sldId id="465" r:id="rId30"/>
    <p:sldId id="412" r:id="rId31"/>
    <p:sldId id="459" r:id="rId32"/>
  </p:sldIdLst>
  <p:sldSz cx="9906000" cy="6858000" type="A4"/>
  <p:notesSz cx="6858000" cy="9144000"/>
  <p:custDataLst>
    <p:tags r:id="rId36"/>
  </p:custDataLst>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0">
          <p15:clr>
            <a:srgbClr val="A4A3A4"/>
          </p15:clr>
        </p15:guide>
        <p15:guide id="2" orient="horz" pos="3113">
          <p15:clr>
            <a:srgbClr val="A4A3A4"/>
          </p15:clr>
        </p15:guide>
        <p15:guide id="3" pos="308">
          <p15:clr>
            <a:srgbClr val="A4A3A4"/>
          </p15:clr>
        </p15:guide>
      </p15:sldGuideLst>
    </p:ext>
    <p:ext uri="{2D200454-40CA-4A62-9FC3-DE9A4176ACB9}">
      <p15:notesGuideLst xmlns:p15="http://schemas.microsoft.com/office/powerpoint/2012/main" xmlns="">
        <p15:guide id="1" orient="horz" pos="2880" userDrawn="1">
          <p15:clr>
            <a:srgbClr val="A4A3A4"/>
          </p15:clr>
        </p15:guide>
        <p15:guide id="2" pos="2161" userDrawn="1">
          <p15:clr>
            <a:srgbClr val="A4A3A4"/>
          </p15:clr>
        </p15:guide>
        <p15:guide id="3" orient="horz" pos="288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e" initials="S" lastIdx="5" clrIdx="0"/>
  <p:cmAuthor id="1" name="Fred" initials="F"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8EA36"/>
    <a:srgbClr val="FF0000"/>
    <a:srgbClr val="FFCC66"/>
    <a:srgbClr val="FFCC00"/>
    <a:srgbClr val="FF8000"/>
    <a:srgbClr val="DD0202"/>
    <a:srgbClr val="D2E1E4"/>
    <a:srgbClr val="928248"/>
    <a:srgbClr val="A498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87792" autoAdjust="0"/>
  </p:normalViewPr>
  <p:slideViewPr>
    <p:cSldViewPr snapToObjects="1">
      <p:cViewPr varScale="1">
        <p:scale>
          <a:sx n="87" d="100"/>
          <a:sy n="87" d="100"/>
        </p:scale>
        <p:origin x="-1176" y="-104"/>
      </p:cViewPr>
      <p:guideLst>
        <p:guide orient="horz" pos="210"/>
        <p:guide orient="horz" pos="3113"/>
        <p:guide pos="308"/>
      </p:guideLst>
    </p:cSldViewPr>
  </p:slideViewPr>
  <p:outlineViewPr>
    <p:cViewPr>
      <p:scale>
        <a:sx n="33" d="100"/>
        <a:sy n="33" d="100"/>
      </p:scale>
      <p:origin x="0" y="-2946"/>
    </p:cViewPr>
  </p:outlineViewPr>
  <p:notesTextViewPr>
    <p:cViewPr>
      <p:scale>
        <a:sx n="100" d="100"/>
        <a:sy n="100" d="100"/>
      </p:scale>
      <p:origin x="0" y="0"/>
    </p:cViewPr>
  </p:notesTextViewPr>
  <p:sorterViewPr>
    <p:cViewPr>
      <p:scale>
        <a:sx n="100" d="100"/>
        <a:sy n="100" d="100"/>
      </p:scale>
      <p:origin x="0" y="2862"/>
    </p:cViewPr>
  </p:sorterViewPr>
  <p:notesViewPr>
    <p:cSldViewPr snapToObjects="1">
      <p:cViewPr varScale="1">
        <p:scale>
          <a:sx n="57" d="100"/>
          <a:sy n="57" d="100"/>
        </p:scale>
        <p:origin x="2832" y="72"/>
      </p:cViewPr>
      <p:guideLst>
        <p:guide orient="horz" pos="2880"/>
        <p:guide orient="horz" pos="2881"/>
        <p:guide pos="2161"/>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tags" Target="tags/tag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commentAuthors" Target="commentAuthors.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4" Type="http://schemas.microsoft.com/office/2011/relationships/chartColorStyle" Target="colors1.xml"/><Relationship Id="rId1" Type="http://schemas.openxmlformats.org/officeDocument/2006/relationships/themeOverride" Target="../theme/themeOverride1.xml"/><Relationship Id="rId2" Type="http://schemas.openxmlformats.org/officeDocument/2006/relationships/package" Target="../embeddings/Feuille_Microsoft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4" Type="http://schemas.microsoft.com/office/2011/relationships/chartColorStyle" Target="colors2.xml"/><Relationship Id="rId1" Type="http://schemas.openxmlformats.org/officeDocument/2006/relationships/themeOverride" Target="../theme/themeOverride2.xml"/><Relationship Id="rId2" Type="http://schemas.openxmlformats.org/officeDocument/2006/relationships/package" Target="../embeddings/Feuille_Microsoft_Excel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4" Type="http://schemas.microsoft.com/office/2011/relationships/chartColorStyle" Target="colors3.xml"/><Relationship Id="rId1" Type="http://schemas.openxmlformats.org/officeDocument/2006/relationships/themeOverride" Target="../theme/themeOverride3.xml"/><Relationship Id="rId2" Type="http://schemas.openxmlformats.org/officeDocument/2006/relationships/package" Target="../embeddings/Feuille_Microsoft_Excel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4" Type="http://schemas.microsoft.com/office/2011/relationships/chartColorStyle" Target="colors4.xml"/><Relationship Id="rId1" Type="http://schemas.openxmlformats.org/officeDocument/2006/relationships/themeOverride" Target="../theme/themeOverride4.xml"/><Relationship Id="rId2" Type="http://schemas.openxmlformats.org/officeDocument/2006/relationships/package" Target="../embeddings/Feuille_Microsoft_Excel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4" Type="http://schemas.microsoft.com/office/2011/relationships/chartColorStyle" Target="colors5.xml"/><Relationship Id="rId1" Type="http://schemas.openxmlformats.org/officeDocument/2006/relationships/themeOverride" Target="../theme/themeOverride5.xml"/><Relationship Id="rId2" Type="http://schemas.openxmlformats.org/officeDocument/2006/relationships/package" Target="../embeddings/Feuille_Microsoft_Excel5.xlsx"/></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1.xml"/><Relationship Id="rId4" Type="http://schemas.microsoft.com/office/2011/relationships/chartStyle" Target="style6.xml"/><Relationship Id="rId5" Type="http://schemas.microsoft.com/office/2011/relationships/chartColorStyle" Target="colors6.xml"/><Relationship Id="rId1" Type="http://schemas.openxmlformats.org/officeDocument/2006/relationships/themeOverride" Target="../theme/themeOverride6.xml"/><Relationship Id="rId2" Type="http://schemas.openxmlformats.org/officeDocument/2006/relationships/package" Target="../embeddings/Feuille_Microsoft_Excel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4" Type="http://schemas.microsoft.com/office/2011/relationships/chartColorStyle" Target="colors7.xml"/><Relationship Id="rId1" Type="http://schemas.openxmlformats.org/officeDocument/2006/relationships/themeOverride" Target="../theme/themeOverride7.xml"/><Relationship Id="rId2" Type="http://schemas.openxmlformats.org/officeDocument/2006/relationships/package" Target="../embeddings/Feuille_Microsoft_Excel7.xlsx"/></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4" Type="http://schemas.microsoft.com/office/2011/relationships/chartColorStyle" Target="colors8.xml"/><Relationship Id="rId1" Type="http://schemas.openxmlformats.org/officeDocument/2006/relationships/themeOverride" Target="../theme/themeOverride8.xml"/><Relationship Id="rId2" Type="http://schemas.openxmlformats.org/officeDocument/2006/relationships/package" Target="../embeddings/Feuille_Microsoft_Excel8.xlsx"/></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4" Type="http://schemas.microsoft.com/office/2011/relationships/chartColorStyle" Target="colors9.xml"/><Relationship Id="rId1" Type="http://schemas.openxmlformats.org/officeDocument/2006/relationships/themeOverride" Target="../theme/themeOverride9.xml"/><Relationship Id="rId2" Type="http://schemas.openxmlformats.org/officeDocument/2006/relationships/package" Target="../embeddings/Feuille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892-4DEF-9FAA-0007C1E354EC}"/>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892-4DEF-9FAA-0007C1E354EC}"/>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892-4DEF-9FAA-0007C1E354EC}"/>
              </c:ext>
            </c:extLst>
          </c:dPt>
          <c:dLbls>
            <c:spPr>
              <a:noFill/>
              <a:ln>
                <a:noFill/>
              </a:ln>
              <a:effectLst/>
            </c:spPr>
            <c:txPr>
              <a:bodyPr rot="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'Redraw graphs'!$N$1:$N$3</c:f>
              <c:strCache>
                <c:ptCount val="3"/>
                <c:pt idx="0">
                  <c:v>Crown Provincial</c:v>
                </c:pt>
                <c:pt idx="1">
                  <c:v>Crown Federal </c:v>
                </c:pt>
                <c:pt idx="2">
                  <c:v>Private ownership</c:v>
                </c:pt>
              </c:strCache>
            </c:strRef>
          </c:cat>
          <c:val>
            <c:numRef>
              <c:f>'Redraw graphs'!$O$1:$O$3</c:f>
              <c:numCache>
                <c:formatCode>0%</c:formatCode>
                <c:ptCount val="3"/>
                <c:pt idx="0">
                  <c:v>0.87</c:v>
                </c:pt>
                <c:pt idx="1">
                  <c:v>0.09</c:v>
                </c:pt>
                <c:pt idx="2">
                  <c:v>0.04</c:v>
                </c:pt>
              </c:numCache>
            </c:numRef>
          </c:val>
          <c:extLst xmlns:c16r2="http://schemas.microsoft.com/office/drawing/2015/06/chart">
            <c:ext xmlns:c16="http://schemas.microsoft.com/office/drawing/2014/chart" uri="{C3380CC4-5D6E-409C-BE32-E72D297353CC}">
              <c16:uniqueId val="{00000006-9892-4DEF-9FAA-0007C1E354E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500" b="1">
          <a:solidFill>
            <a:schemeClr val="tx1"/>
          </a:solidFill>
        </a:defRPr>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1133940889"/>
          <c:y val="0.0395228812960176"/>
          <c:w val="0.756920347577346"/>
          <c:h val="0.648517336457565"/>
        </c:manualLayout>
      </c:layout>
      <c:barChart>
        <c:barDir val="col"/>
        <c:grouping val="stacked"/>
        <c:varyColors val="0"/>
        <c:ser>
          <c:idx val="1"/>
          <c:order val="0"/>
          <c:tx>
            <c:strRef>
              <c:f>'AB_Biomass Assessment'!$D$32</c:f>
              <c:strCache>
                <c:ptCount val="1"/>
                <c:pt idx="0">
                  <c:v>Standing timber</c:v>
                </c:pt>
              </c:strCache>
            </c:strRef>
          </c:tx>
          <c:spPr>
            <a:solidFill>
              <a:schemeClr val="accent2"/>
            </a:solidFill>
            <a:ln>
              <a:noFill/>
            </a:ln>
            <a:effectLst/>
          </c:spPr>
          <c:invertIfNegative val="0"/>
          <c:cat>
            <c:strRef>
              <c:f>'AB_Biomass Assessment'!$B$33:$B$39</c:f>
              <c:strCache>
                <c:ptCount val="7"/>
                <c:pt idx="0">
                  <c:v>Lower Peace</c:v>
                </c:pt>
                <c:pt idx="1">
                  <c:v>Lower Athabasca</c:v>
                </c:pt>
                <c:pt idx="2">
                  <c:v>Upper Peace</c:v>
                </c:pt>
                <c:pt idx="3">
                  <c:v>Upper Athabasca</c:v>
                </c:pt>
                <c:pt idx="4">
                  <c:v>North Saskatchewan</c:v>
                </c:pt>
                <c:pt idx="5">
                  <c:v>Red Deer</c:v>
                </c:pt>
                <c:pt idx="6">
                  <c:v>South Saskatchewan</c:v>
                </c:pt>
              </c:strCache>
            </c:strRef>
          </c:cat>
          <c:val>
            <c:numRef>
              <c:f>'AB_Biomass Assessment'!$D$33:$D$39</c:f>
              <c:numCache>
                <c:formatCode>0.00</c:formatCode>
                <c:ptCount val="7"/>
                <c:pt idx="0">
                  <c:v>1.44</c:v>
                </c:pt>
                <c:pt idx="1">
                  <c:v>0.13</c:v>
                </c:pt>
                <c:pt idx="2">
                  <c:v>0.86</c:v>
                </c:pt>
                <c:pt idx="3">
                  <c:v>0.0</c:v>
                </c:pt>
                <c:pt idx="4">
                  <c:v>0.48</c:v>
                </c:pt>
                <c:pt idx="5">
                  <c:v>0.003</c:v>
                </c:pt>
                <c:pt idx="6">
                  <c:v>0.096</c:v>
                </c:pt>
              </c:numCache>
            </c:numRef>
          </c:val>
          <c:extLst xmlns:c16r2="http://schemas.microsoft.com/office/drawing/2015/06/chart">
            <c:ext xmlns:c16="http://schemas.microsoft.com/office/drawing/2014/chart" uri="{C3380CC4-5D6E-409C-BE32-E72D297353CC}">
              <c16:uniqueId val="{00000000-6623-447D-9B8E-0A4CBD43CC05}"/>
            </c:ext>
          </c:extLst>
        </c:ser>
        <c:ser>
          <c:idx val="0"/>
          <c:order val="1"/>
          <c:tx>
            <c:strRef>
              <c:f>'AB_Biomass Assessment'!$C$32</c:f>
              <c:strCache>
                <c:ptCount val="1"/>
                <c:pt idx="0">
                  <c:v>Forest residues</c:v>
                </c:pt>
              </c:strCache>
            </c:strRef>
          </c:tx>
          <c:spPr>
            <a:solidFill>
              <a:schemeClr val="accent1"/>
            </a:solidFill>
            <a:ln>
              <a:noFill/>
            </a:ln>
            <a:effectLst/>
          </c:spPr>
          <c:invertIfNegative val="0"/>
          <c:cat>
            <c:strRef>
              <c:f>'AB_Biomass Assessment'!$B$33:$B$39</c:f>
              <c:strCache>
                <c:ptCount val="7"/>
                <c:pt idx="0">
                  <c:v>Lower Peace</c:v>
                </c:pt>
                <c:pt idx="1">
                  <c:v>Lower Athabasca</c:v>
                </c:pt>
                <c:pt idx="2">
                  <c:v>Upper Peace</c:v>
                </c:pt>
                <c:pt idx="3">
                  <c:v>Upper Athabasca</c:v>
                </c:pt>
                <c:pt idx="4">
                  <c:v>North Saskatchewan</c:v>
                </c:pt>
                <c:pt idx="5">
                  <c:v>Red Deer</c:v>
                </c:pt>
                <c:pt idx="6">
                  <c:v>South Saskatchewan</c:v>
                </c:pt>
              </c:strCache>
            </c:strRef>
          </c:cat>
          <c:val>
            <c:numRef>
              <c:f>'AB_Biomass Assessment'!$C$33:$C$39</c:f>
              <c:numCache>
                <c:formatCode>0.00</c:formatCode>
                <c:ptCount val="7"/>
                <c:pt idx="0">
                  <c:v>0.545031792660604</c:v>
                </c:pt>
                <c:pt idx="1">
                  <c:v>0.297524032353803</c:v>
                </c:pt>
                <c:pt idx="2">
                  <c:v>0.833917346650824</c:v>
                </c:pt>
                <c:pt idx="3">
                  <c:v>1.069749453724136</c:v>
                </c:pt>
                <c:pt idx="4">
                  <c:v>0.207496040108163</c:v>
                </c:pt>
                <c:pt idx="5">
                  <c:v>0.0011936438465173</c:v>
                </c:pt>
                <c:pt idx="6">
                  <c:v>0.0450876906559527</c:v>
                </c:pt>
              </c:numCache>
            </c:numRef>
          </c:val>
          <c:extLst xmlns:c16r2="http://schemas.microsoft.com/office/drawing/2015/06/chart">
            <c:ext xmlns:c16="http://schemas.microsoft.com/office/drawing/2014/chart" uri="{C3380CC4-5D6E-409C-BE32-E72D297353CC}">
              <c16:uniqueId val="{00000001-6623-447D-9B8E-0A4CBD43CC05}"/>
            </c:ext>
          </c:extLst>
        </c:ser>
        <c:ser>
          <c:idx val="2"/>
          <c:order val="2"/>
          <c:tx>
            <c:strRef>
              <c:f>'AB_Biomass Assessment'!$E$32</c:f>
              <c:strCache>
                <c:ptCount val="1"/>
                <c:pt idx="0">
                  <c:v>Increase in volume over approved AAC (undersized trees)- Coniferous</c:v>
                </c:pt>
              </c:strCache>
            </c:strRef>
          </c:tx>
          <c:spPr>
            <a:solidFill>
              <a:schemeClr val="accent3"/>
            </a:solidFill>
            <a:ln>
              <a:noFill/>
            </a:ln>
            <a:effectLst/>
          </c:spPr>
          <c:invertIfNegative val="0"/>
          <c:val>
            <c:numRef>
              <c:f>'AB_Biomass Assessment'!$E$33:$E$39</c:f>
              <c:numCache>
                <c:formatCode>0.00</c:formatCode>
                <c:ptCount val="7"/>
                <c:pt idx="0">
                  <c:v>0.14984926</c:v>
                </c:pt>
                <c:pt idx="1">
                  <c:v>0.09630449</c:v>
                </c:pt>
                <c:pt idx="2">
                  <c:v>0.28166836</c:v>
                </c:pt>
                <c:pt idx="3">
                  <c:v>0.38659064</c:v>
                </c:pt>
                <c:pt idx="4">
                  <c:v>0.2140938</c:v>
                </c:pt>
                <c:pt idx="5">
                  <c:v>0.0</c:v>
                </c:pt>
                <c:pt idx="6">
                  <c:v>0.11234492</c:v>
                </c:pt>
              </c:numCache>
            </c:numRef>
          </c:val>
          <c:extLst xmlns:c16r2="http://schemas.microsoft.com/office/drawing/2015/06/chart">
            <c:ext xmlns:c16="http://schemas.microsoft.com/office/drawing/2014/chart" uri="{C3380CC4-5D6E-409C-BE32-E72D297353CC}">
              <c16:uniqueId val="{00000002-6623-447D-9B8E-0A4CBD43CC05}"/>
            </c:ext>
          </c:extLst>
        </c:ser>
        <c:ser>
          <c:idx val="3"/>
          <c:order val="3"/>
          <c:tx>
            <c:strRef>
              <c:f>'AB_Biomass Assessment'!$F$32</c:f>
              <c:strCache>
                <c:ptCount val="1"/>
                <c:pt idx="0">
                  <c:v>Increase in volume over approved AAC (undersized trees)-Deciduous</c:v>
                </c:pt>
              </c:strCache>
            </c:strRef>
          </c:tx>
          <c:spPr>
            <a:solidFill>
              <a:schemeClr val="accent4"/>
            </a:solidFill>
            <a:ln>
              <a:noFill/>
            </a:ln>
            <a:effectLst/>
          </c:spPr>
          <c:invertIfNegative val="0"/>
          <c:val>
            <c:numRef>
              <c:f>'AB_Biomass Assessment'!$F$33:$F$39</c:f>
              <c:numCache>
                <c:formatCode>0.00</c:formatCode>
                <c:ptCount val="7"/>
                <c:pt idx="0">
                  <c:v>0.12783882</c:v>
                </c:pt>
                <c:pt idx="1">
                  <c:v>0.11726205</c:v>
                </c:pt>
                <c:pt idx="2">
                  <c:v>0.15687789</c:v>
                </c:pt>
                <c:pt idx="3">
                  <c:v>0.18954874</c:v>
                </c:pt>
                <c:pt idx="4">
                  <c:v>0.02984759</c:v>
                </c:pt>
                <c:pt idx="5">
                  <c:v>0.0</c:v>
                </c:pt>
                <c:pt idx="6">
                  <c:v>0.01203514</c:v>
                </c:pt>
              </c:numCache>
            </c:numRef>
          </c:val>
          <c:extLst xmlns:c16r2="http://schemas.microsoft.com/office/drawing/2015/06/chart">
            <c:ext xmlns:c16="http://schemas.microsoft.com/office/drawing/2014/chart" uri="{C3380CC4-5D6E-409C-BE32-E72D297353CC}">
              <c16:uniqueId val="{00000003-6623-447D-9B8E-0A4CBD43CC05}"/>
            </c:ext>
          </c:extLst>
        </c:ser>
        <c:dLbls>
          <c:showLegendKey val="0"/>
          <c:showVal val="0"/>
          <c:showCatName val="0"/>
          <c:showSerName val="0"/>
          <c:showPercent val="0"/>
          <c:showBubbleSize val="0"/>
        </c:dLbls>
        <c:gapWidth val="150"/>
        <c:overlap val="100"/>
        <c:axId val="1624638616"/>
        <c:axId val="1624382440"/>
      </c:barChart>
      <c:catAx>
        <c:axId val="1624638616"/>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crossAx val="1624382440"/>
        <c:crosses val="autoZero"/>
        <c:auto val="1"/>
        <c:lblAlgn val="ctr"/>
        <c:lblOffset val="100"/>
        <c:noMultiLvlLbl val="0"/>
      </c:catAx>
      <c:valAx>
        <c:axId val="1624382440"/>
        <c:scaling>
          <c:orientation val="minMax"/>
        </c:scaling>
        <c:delete val="0"/>
        <c:axPos val="l"/>
        <c:title>
          <c:tx>
            <c:rich>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dirty="0"/>
                  <a:t>Million dry tonnes</a:t>
                </a:r>
              </a:p>
            </c:rich>
          </c:tx>
          <c:layout>
            <c:manualLayout>
              <c:xMode val="edge"/>
              <c:yMode val="edge"/>
              <c:x val="0.0109226642823899"/>
              <c:y val="0.0980197663907191"/>
            </c:manualLayout>
          </c:layout>
          <c:overlay val="0"/>
          <c:spPr>
            <a:noFill/>
            <a:ln>
              <a:noFill/>
            </a:ln>
            <a:effectLst/>
          </c:spPr>
        </c:title>
        <c:numFmt formatCode="0.00"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crossAx val="1624638616"/>
        <c:crosses val="autoZero"/>
        <c:crossBetween val="between"/>
      </c:valAx>
      <c:spPr>
        <a:noFill/>
        <a:ln w="25400">
          <a:noFill/>
        </a:ln>
        <a:effectLst/>
      </c:spPr>
    </c:plotArea>
    <c:legend>
      <c:legendPos val="r"/>
      <c:layout>
        <c:manualLayout>
          <c:xMode val="edge"/>
          <c:yMode val="edge"/>
          <c:x val="0.651212163049844"/>
          <c:y val="0.00019255025237064"/>
          <c:w val="0.332080257583097"/>
          <c:h val="0.451066909193965"/>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noFill/>
    <a:ln w="9525" cap="flat" cmpd="sng" algn="ctr">
      <a:noFill/>
      <a:round/>
    </a:ln>
    <a:effectLst/>
  </c:spPr>
  <c:txPr>
    <a:bodyPr/>
    <a:lstStyle/>
    <a:p>
      <a:pPr>
        <a:defRPr sz="1200" b="1">
          <a:solidFill>
            <a:sysClr val="windowText" lastClr="000000"/>
          </a:solidFill>
        </a:defRPr>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83958341696861"/>
          <c:y val="0.0673822435210291"/>
          <c:w val="0.89973861447701"/>
          <c:h val="0.722739138659436"/>
        </c:manualLayout>
      </c:layout>
      <c:barChart>
        <c:barDir val="col"/>
        <c:grouping val="clustered"/>
        <c:varyColors val="0"/>
        <c:ser>
          <c:idx val="1"/>
          <c:order val="0"/>
          <c:tx>
            <c:strRef>
              <c:f>'Co-firing Scenario'!$C$42</c:f>
              <c:strCache>
                <c:ptCount val="1"/>
                <c:pt idx="0">
                  <c:v>Coal Consumption</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'Co-firing Scenario'!$B$43:$B$48</c:f>
              <c:numCache>
                <c:formatCode>General</c:formatCode>
                <c:ptCount val="6"/>
                <c:pt idx="0">
                  <c:v>0.0</c:v>
                </c:pt>
                <c:pt idx="1">
                  <c:v>10.0</c:v>
                </c:pt>
                <c:pt idx="2">
                  <c:v>20.0</c:v>
                </c:pt>
                <c:pt idx="3">
                  <c:v>50.0</c:v>
                </c:pt>
                <c:pt idx="4">
                  <c:v>60.0</c:v>
                </c:pt>
                <c:pt idx="5">
                  <c:v>100.0</c:v>
                </c:pt>
              </c:numCache>
            </c:numRef>
          </c:cat>
          <c:val>
            <c:numRef>
              <c:f>'Co-firing Scenario'!$C$43:$C$48</c:f>
              <c:numCache>
                <c:formatCode>General</c:formatCode>
                <c:ptCount val="6"/>
                <c:pt idx="0">
                  <c:v>1.53</c:v>
                </c:pt>
                <c:pt idx="1">
                  <c:v>1.37</c:v>
                </c:pt>
                <c:pt idx="2">
                  <c:v>1.22</c:v>
                </c:pt>
                <c:pt idx="3">
                  <c:v>0.76</c:v>
                </c:pt>
                <c:pt idx="4">
                  <c:v>0.61</c:v>
                </c:pt>
                <c:pt idx="5">
                  <c:v>0.0</c:v>
                </c:pt>
              </c:numCache>
            </c:numRef>
          </c:val>
          <c:extLst xmlns:c16r2="http://schemas.microsoft.com/office/drawing/2015/06/chart">
            <c:ext xmlns:c16="http://schemas.microsoft.com/office/drawing/2014/chart" uri="{C3380CC4-5D6E-409C-BE32-E72D297353CC}">
              <c16:uniqueId val="{00000000-EEF6-4659-8C80-B32B49E94967}"/>
            </c:ext>
          </c:extLst>
        </c:ser>
        <c:ser>
          <c:idx val="2"/>
          <c:order val="1"/>
          <c:tx>
            <c:strRef>
              <c:f>'Co-firing Scenario'!$D$42</c:f>
              <c:strCache>
                <c:ptCount val="1"/>
                <c:pt idx="0">
                  <c:v>Wood Pellet Consumption</c:v>
                </c:pt>
              </c:strCache>
            </c:strRef>
          </c:tx>
          <c:spPr>
            <a:solidFill>
              <a:schemeClr val="accent4">
                <a:lumMod val="75000"/>
              </a:schemeClr>
            </a:solidFill>
            <a:ln>
              <a:noFill/>
            </a:ln>
            <a:effectLst/>
          </c:spPr>
          <c:invertIfNegative val="0"/>
          <c:dLbls>
            <c:dLbl>
              <c:idx val="4"/>
              <c:layout/>
              <c:tx>
                <c:rich>
                  <a:bodyPr/>
                  <a:lstStyle/>
                  <a:p>
                    <a:r>
                      <a:rPr lang="en-US"/>
                      <a:t>1.03</a:t>
                    </a:r>
                    <a:endParaRPr lang="en-US"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EF6-4659-8C80-B32B49E94967}"/>
                </c:ext>
              </c:extLst>
            </c:dLbl>
            <c:numFmt formatCode="#,##0.0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'Co-firing Scenario'!$B$43:$B$48</c:f>
              <c:numCache>
                <c:formatCode>General</c:formatCode>
                <c:ptCount val="6"/>
                <c:pt idx="0">
                  <c:v>0.0</c:v>
                </c:pt>
                <c:pt idx="1">
                  <c:v>10.0</c:v>
                </c:pt>
                <c:pt idx="2">
                  <c:v>20.0</c:v>
                </c:pt>
                <c:pt idx="3">
                  <c:v>50.0</c:v>
                </c:pt>
                <c:pt idx="4">
                  <c:v>60.0</c:v>
                </c:pt>
                <c:pt idx="5">
                  <c:v>100.0</c:v>
                </c:pt>
              </c:numCache>
            </c:numRef>
          </c:cat>
          <c:val>
            <c:numRef>
              <c:f>'Co-firing Scenario'!$D$43:$D$48</c:f>
              <c:numCache>
                <c:formatCode>General</c:formatCode>
                <c:ptCount val="6"/>
                <c:pt idx="0">
                  <c:v>0.0</c:v>
                </c:pt>
                <c:pt idx="1">
                  <c:v>0.17</c:v>
                </c:pt>
                <c:pt idx="2">
                  <c:v>0.34</c:v>
                </c:pt>
                <c:pt idx="3">
                  <c:v>0.86</c:v>
                </c:pt>
                <c:pt idx="4">
                  <c:v>1.0</c:v>
                </c:pt>
                <c:pt idx="5">
                  <c:v>1.72</c:v>
                </c:pt>
              </c:numCache>
            </c:numRef>
          </c:val>
          <c:extLst xmlns:c16r2="http://schemas.microsoft.com/office/drawing/2015/06/chart">
            <c:ext xmlns:c16="http://schemas.microsoft.com/office/drawing/2014/chart" uri="{C3380CC4-5D6E-409C-BE32-E72D297353CC}">
              <c16:uniqueId val="{00000002-EEF6-4659-8C80-B32B49E94967}"/>
            </c:ext>
          </c:extLst>
        </c:ser>
        <c:dLbls>
          <c:showLegendKey val="0"/>
          <c:showVal val="0"/>
          <c:showCatName val="0"/>
          <c:showSerName val="0"/>
          <c:showPercent val="0"/>
          <c:showBubbleSize val="0"/>
        </c:dLbls>
        <c:gapWidth val="219"/>
        <c:overlap val="-27"/>
        <c:axId val="-1976650584"/>
        <c:axId val="-1976644152"/>
      </c:barChart>
      <c:catAx>
        <c:axId val="-1976650584"/>
        <c:scaling>
          <c:orientation val="minMax"/>
        </c:scaling>
        <c:delete val="0"/>
        <c:axPos val="b"/>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dirty="0"/>
                  <a:t>Cofiring fraction (%)</a:t>
                </a:r>
              </a:p>
            </c:rich>
          </c:tx>
          <c:layout/>
          <c:overlay val="0"/>
          <c:spPr>
            <a:noFill/>
            <a:ln>
              <a:noFill/>
            </a:ln>
            <a:effectLst/>
          </c:spPr>
        </c:title>
        <c:numFmt formatCode="General" sourceLinked="1"/>
        <c:majorTickMark val="out"/>
        <c:minorTickMark val="none"/>
        <c:tickLblPos val="nextTo"/>
        <c:spPr>
          <a:noFill/>
          <a:ln w="19050" cap="flat" cmpd="sng" algn="ctr">
            <a:solidFill>
              <a:srgbClr val="005878"/>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crossAx val="-1976644152"/>
        <c:crosses val="autoZero"/>
        <c:auto val="1"/>
        <c:lblAlgn val="ctr"/>
        <c:lblOffset val="100"/>
        <c:noMultiLvlLbl val="0"/>
      </c:catAx>
      <c:valAx>
        <c:axId val="-1976644152"/>
        <c:scaling>
          <c:orientation val="minMax"/>
        </c:scaling>
        <c:delete val="0"/>
        <c:axPos val="l"/>
        <c:title>
          <c:tx>
            <c:rich>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a:t>Feedstock (million tonnes)</a:t>
                </a:r>
              </a:p>
            </c:rich>
          </c:tx>
          <c:layout>
            <c:manualLayout>
              <c:xMode val="edge"/>
              <c:yMode val="edge"/>
              <c:x val="0.0"/>
              <c:y val="0.125806482123715"/>
            </c:manualLayout>
          </c:layout>
          <c:overlay val="0"/>
          <c:spPr>
            <a:noFill/>
            <a:ln>
              <a:noFill/>
            </a:ln>
            <a:effectLst/>
          </c:spPr>
        </c:title>
        <c:numFmt formatCode="General" sourceLinked="1"/>
        <c:majorTickMark val="out"/>
        <c:minorTickMark val="none"/>
        <c:tickLblPos val="nextTo"/>
        <c:spPr>
          <a:noFill/>
          <a:ln w="19050">
            <a:solidFill>
              <a:srgbClr val="005878"/>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crossAx val="-1976650584"/>
        <c:crosses val="autoZero"/>
        <c:crossBetween val="between"/>
        <c:majorUnit val="0.5"/>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200" b="1">
          <a:solidFill>
            <a:sysClr val="windowText" lastClr="000000"/>
          </a:solidFill>
        </a:defRPr>
      </a:pPr>
      <a:endParaRPr lang="fr-FR"/>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'Co-firing Scenario'!$E$42</c:f>
              <c:strCache>
                <c:ptCount val="1"/>
                <c:pt idx="0">
                  <c:v>Emission </c:v>
                </c:pt>
              </c:strCache>
            </c:strRef>
          </c:tx>
          <c:spPr>
            <a:solidFill>
              <a:schemeClr val="accent2">
                <a:lumMod val="50000"/>
              </a:schemeClr>
            </a:solidFill>
            <a:ln w="0">
              <a:solidFill>
                <a:srgbClr val="005878"/>
              </a:solidFill>
            </a:ln>
            <a:effectLst/>
          </c:spPr>
          <c:invertIfNegative val="0"/>
          <c:dLbls>
            <c:dLbl>
              <c:idx val="5"/>
              <c:layout/>
              <c:tx>
                <c:rich>
                  <a:bodyPr/>
                  <a:lstStyle/>
                  <a:p>
                    <a:r>
                      <a:rPr lang="en-US"/>
                      <a:t>0.07</a:t>
                    </a:r>
                    <a:endParaRPr lang="en-US"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69B-4555-BCC6-CAF224DC61C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'Co-firing Scenario'!$B$43:$B$48</c:f>
              <c:numCache>
                <c:formatCode>General</c:formatCode>
                <c:ptCount val="6"/>
                <c:pt idx="0">
                  <c:v>0.0</c:v>
                </c:pt>
                <c:pt idx="1">
                  <c:v>10.0</c:v>
                </c:pt>
                <c:pt idx="2">
                  <c:v>20.0</c:v>
                </c:pt>
                <c:pt idx="3">
                  <c:v>50.0</c:v>
                </c:pt>
                <c:pt idx="4">
                  <c:v>60.0</c:v>
                </c:pt>
                <c:pt idx="5">
                  <c:v>100.0</c:v>
                </c:pt>
              </c:numCache>
            </c:numRef>
          </c:cat>
          <c:val>
            <c:numRef>
              <c:f>'Co-firing Scenario'!$E$43:$E$48</c:f>
              <c:numCache>
                <c:formatCode>General</c:formatCode>
                <c:ptCount val="6"/>
                <c:pt idx="0">
                  <c:v>1.0</c:v>
                </c:pt>
                <c:pt idx="1">
                  <c:v>0.91</c:v>
                </c:pt>
                <c:pt idx="2">
                  <c:v>0.81</c:v>
                </c:pt>
                <c:pt idx="3">
                  <c:v>0.52</c:v>
                </c:pt>
                <c:pt idx="4">
                  <c:v>0.42</c:v>
                </c:pt>
                <c:pt idx="5">
                  <c:v>0.05</c:v>
                </c:pt>
              </c:numCache>
            </c:numRef>
          </c:val>
          <c:extLst xmlns:c16r2="http://schemas.microsoft.com/office/drawing/2015/06/chart">
            <c:ext xmlns:c16="http://schemas.microsoft.com/office/drawing/2014/chart" uri="{C3380CC4-5D6E-409C-BE32-E72D297353CC}">
              <c16:uniqueId val="{00000001-D69B-4555-BCC6-CAF224DC61CC}"/>
            </c:ext>
          </c:extLst>
        </c:ser>
        <c:dLbls>
          <c:showLegendKey val="0"/>
          <c:showVal val="0"/>
          <c:showCatName val="0"/>
          <c:showSerName val="0"/>
          <c:showPercent val="0"/>
          <c:showBubbleSize val="0"/>
        </c:dLbls>
        <c:gapWidth val="219"/>
        <c:overlap val="-27"/>
        <c:axId val="-2041008312"/>
        <c:axId val="-2040881144"/>
      </c:barChart>
      <c:catAx>
        <c:axId val="-2041008312"/>
        <c:scaling>
          <c:orientation val="minMax"/>
        </c:scaling>
        <c:delete val="0"/>
        <c:axPos val="b"/>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dirty="0"/>
                  <a:t>Cofiring fraction (%)</a:t>
                </a:r>
              </a:p>
            </c:rich>
          </c:tx>
          <c:layout/>
          <c:overlay val="0"/>
          <c:spPr>
            <a:noFill/>
            <a:ln>
              <a:noFill/>
            </a:ln>
            <a:effectLst/>
          </c:spPr>
        </c:title>
        <c:numFmt formatCode="General" sourceLinked="1"/>
        <c:majorTickMark val="out"/>
        <c:minorTickMark val="none"/>
        <c:tickLblPos val="nextTo"/>
        <c:spPr>
          <a:noFill/>
          <a:ln w="19050" cap="flat" cmpd="sng" algn="ctr">
            <a:solidFill>
              <a:srgbClr val="005878"/>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crossAx val="-2040881144"/>
        <c:crosses val="autoZero"/>
        <c:auto val="1"/>
        <c:lblAlgn val="ctr"/>
        <c:lblOffset val="100"/>
        <c:noMultiLvlLbl val="0"/>
      </c:catAx>
      <c:valAx>
        <c:axId val="-2040881144"/>
        <c:scaling>
          <c:orientation val="minMax"/>
          <c:max val="1.0"/>
        </c:scaling>
        <c:delete val="0"/>
        <c:axPos val="l"/>
        <c:title>
          <c:tx>
            <c:rich>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a:t>GHG Emission Intensity (tonne/MWh)</a:t>
                </a:r>
              </a:p>
            </c:rich>
          </c:tx>
          <c:layout>
            <c:manualLayout>
              <c:xMode val="edge"/>
              <c:yMode val="edge"/>
              <c:x val="0.0"/>
              <c:y val="0.106481481481482"/>
            </c:manualLayout>
          </c:layout>
          <c:overlay val="0"/>
          <c:spPr>
            <a:noFill/>
            <a:ln>
              <a:noFill/>
            </a:ln>
            <a:effectLst/>
          </c:spPr>
        </c:title>
        <c:numFmt formatCode="General" sourceLinked="1"/>
        <c:majorTickMark val="out"/>
        <c:minorTickMark val="none"/>
        <c:tickLblPos val="nextTo"/>
        <c:spPr>
          <a:noFill/>
          <a:ln w="19050">
            <a:solidFill>
              <a:srgbClr val="005878"/>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fr-FR"/>
          </a:p>
        </c:txPr>
        <c:crossAx val="-2041008312"/>
        <c:crosses val="autoZero"/>
        <c:crossBetween val="between"/>
        <c:majorUnit val="0.2"/>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200" b="1">
          <a:solidFill>
            <a:sysClr val="windowText" lastClr="000000"/>
          </a:solidFill>
        </a:defRPr>
      </a:pPr>
      <a:endParaRPr lang="fr-F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'Co-firing Scenario'!$AJ$3</c:f>
              <c:strCache>
                <c:ptCount val="1"/>
                <c:pt idx="0">
                  <c:v>Forest Operations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'Co-firing Scenario'!$AK$2:$AL$2</c:f>
              <c:strCache>
                <c:ptCount val="2"/>
                <c:pt idx="0">
                  <c:v>60% Cofiring</c:v>
                </c:pt>
                <c:pt idx="1">
                  <c:v>100% Cofiring</c:v>
                </c:pt>
              </c:strCache>
            </c:strRef>
          </c:cat>
          <c:val>
            <c:numRef>
              <c:f>'Co-firing Scenario'!$AK$3:$AL$3</c:f>
              <c:numCache>
                <c:formatCode>#,##0.00</c:formatCode>
                <c:ptCount val="2"/>
                <c:pt idx="0" formatCode="General">
                  <c:v>440.0</c:v>
                </c:pt>
                <c:pt idx="1">
                  <c:v>735.0</c:v>
                </c:pt>
              </c:numCache>
            </c:numRef>
          </c:val>
          <c:extLst xmlns:c16r2="http://schemas.microsoft.com/office/drawing/2015/06/chart">
            <c:ext xmlns:c16="http://schemas.microsoft.com/office/drawing/2014/chart" uri="{C3380CC4-5D6E-409C-BE32-E72D297353CC}">
              <c16:uniqueId val="{00000000-08C6-4470-8F9C-8D323B2E706B}"/>
            </c:ext>
          </c:extLst>
        </c:ser>
        <c:ser>
          <c:idx val="1"/>
          <c:order val="1"/>
          <c:tx>
            <c:strRef>
              <c:f>'Co-firing Scenario'!$AJ$4</c:f>
              <c:strCache>
                <c:ptCount val="1"/>
                <c:pt idx="0">
                  <c:v>Biomass Transportation</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'Co-firing Scenario'!$AK$2:$AL$2</c:f>
              <c:strCache>
                <c:ptCount val="2"/>
                <c:pt idx="0">
                  <c:v>60% Cofiring</c:v>
                </c:pt>
                <c:pt idx="1">
                  <c:v>100% Cofiring</c:v>
                </c:pt>
              </c:strCache>
            </c:strRef>
          </c:cat>
          <c:val>
            <c:numRef>
              <c:f>'Co-firing Scenario'!$AK$4:$AL$4</c:f>
              <c:numCache>
                <c:formatCode>#,##0.00</c:formatCode>
                <c:ptCount val="2"/>
                <c:pt idx="0">
                  <c:v>57.0</c:v>
                </c:pt>
                <c:pt idx="1">
                  <c:v>94.0</c:v>
                </c:pt>
              </c:numCache>
            </c:numRef>
          </c:val>
          <c:extLst xmlns:c16r2="http://schemas.microsoft.com/office/drawing/2015/06/chart">
            <c:ext xmlns:c16="http://schemas.microsoft.com/office/drawing/2014/chart" uri="{C3380CC4-5D6E-409C-BE32-E72D297353CC}">
              <c16:uniqueId val="{00000001-08C6-4470-8F9C-8D323B2E706B}"/>
            </c:ext>
          </c:extLst>
        </c:ser>
        <c:ser>
          <c:idx val="2"/>
          <c:order val="2"/>
          <c:tx>
            <c:strRef>
              <c:f>'Co-firing Scenario'!$AJ$5</c:f>
              <c:strCache>
                <c:ptCount val="1"/>
                <c:pt idx="0">
                  <c:v>Pellet Plant</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'Co-firing Scenario'!$AK$2:$AL$2</c:f>
              <c:strCache>
                <c:ptCount val="2"/>
                <c:pt idx="0">
                  <c:v>60% Cofiring</c:v>
                </c:pt>
                <c:pt idx="1">
                  <c:v>100% Cofiring</c:v>
                </c:pt>
              </c:strCache>
            </c:strRef>
          </c:cat>
          <c:val>
            <c:numRef>
              <c:f>'Co-firing Scenario'!$AK$5:$AL$5</c:f>
              <c:numCache>
                <c:formatCode>#,##0.00</c:formatCode>
                <c:ptCount val="2"/>
                <c:pt idx="0">
                  <c:v>130.0</c:v>
                </c:pt>
                <c:pt idx="1">
                  <c:v>234.0</c:v>
                </c:pt>
              </c:numCache>
            </c:numRef>
          </c:val>
          <c:extLst xmlns:c16r2="http://schemas.microsoft.com/office/drawing/2015/06/chart">
            <c:ext xmlns:c16="http://schemas.microsoft.com/office/drawing/2014/chart" uri="{C3380CC4-5D6E-409C-BE32-E72D297353CC}">
              <c16:uniqueId val="{00000002-08C6-4470-8F9C-8D323B2E706B}"/>
            </c:ext>
          </c:extLst>
        </c:ser>
        <c:dLbls>
          <c:showLegendKey val="0"/>
          <c:showVal val="0"/>
          <c:showCatName val="0"/>
          <c:showSerName val="0"/>
          <c:showPercent val="0"/>
          <c:showBubbleSize val="0"/>
        </c:dLbls>
        <c:gapWidth val="150"/>
        <c:overlap val="100"/>
        <c:axId val="-2044929384"/>
        <c:axId val="-2040414600"/>
      </c:barChart>
      <c:catAx>
        <c:axId val="-2044929384"/>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endParaRPr lang="fr-FR"/>
          </a:p>
        </c:txPr>
        <c:crossAx val="-2040414600"/>
        <c:crosses val="autoZero"/>
        <c:auto val="1"/>
        <c:lblAlgn val="ctr"/>
        <c:lblOffset val="100"/>
        <c:noMultiLvlLbl val="0"/>
      </c:catAx>
      <c:valAx>
        <c:axId val="-2040414600"/>
        <c:scaling>
          <c:orientation val="minMax"/>
        </c:scaling>
        <c:delete val="0"/>
        <c:axPos val="l"/>
        <c:title>
          <c:tx>
            <c:rich>
              <a:bodyPr rot="-540000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r>
                  <a:rPr lang="en-US" dirty="0"/>
                  <a:t>Number of employment</a:t>
                </a:r>
              </a:p>
            </c:rich>
          </c:tx>
          <c:layout>
            <c:manualLayout>
              <c:xMode val="edge"/>
              <c:yMode val="edge"/>
              <c:x val="0.00423286301522053"/>
              <c:y val="0.26837494246671"/>
            </c:manualLayout>
          </c:layout>
          <c:overlay val="0"/>
          <c:spPr>
            <a:noFill/>
            <a:ln>
              <a:noFill/>
            </a:ln>
            <a:effectLst/>
          </c:spPr>
        </c:title>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endParaRPr lang="fr-FR"/>
          </a:p>
        </c:txPr>
        <c:crossAx val="-20449293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7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700" b="1">
          <a:solidFill>
            <a:sysClr val="windowText" lastClr="000000"/>
          </a:solidFill>
        </a:defRPr>
      </a:pPr>
      <a:endParaRPr lang="fr-F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1"/>
          <c:order val="0"/>
          <c:tx>
            <c:strRef>
              <c:f>'Co-firing Scenario'!$N$3</c:f>
              <c:strCache>
                <c:ptCount val="1"/>
                <c:pt idx="0">
                  <c:v>Capex</c:v>
                </c:pt>
              </c:strCache>
            </c:strRef>
          </c:tx>
          <c:spPr>
            <a:solidFill>
              <a:schemeClr val="accent2"/>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Scenario'!$N$4:$N$12</c:f>
              <c:numCache>
                <c:formatCode>0.00</c:formatCode>
                <c:ptCount val="9"/>
                <c:pt idx="0">
                  <c:v>7.343320248871799</c:v>
                </c:pt>
                <c:pt idx="1">
                  <c:v>7.343320248871799</c:v>
                </c:pt>
                <c:pt idx="2">
                  <c:v>7.343320248871799</c:v>
                </c:pt>
                <c:pt idx="3">
                  <c:v>7.343320248871799</c:v>
                </c:pt>
                <c:pt idx="4">
                  <c:v>7.343320248871799</c:v>
                </c:pt>
                <c:pt idx="5">
                  <c:v>7.343320248871799</c:v>
                </c:pt>
                <c:pt idx="6">
                  <c:v>7.343320248871799</c:v>
                </c:pt>
                <c:pt idx="7">
                  <c:v>7.343320248871799</c:v>
                </c:pt>
                <c:pt idx="8">
                  <c:v>7.343320248871799</c:v>
                </c:pt>
              </c:numCache>
            </c:numRef>
          </c:val>
          <c:extLst xmlns:c16r2="http://schemas.microsoft.com/office/drawing/2015/06/chart">
            <c:ext xmlns:c16="http://schemas.microsoft.com/office/drawing/2014/chart" uri="{C3380CC4-5D6E-409C-BE32-E72D297353CC}">
              <c16:uniqueId val="{00000000-A413-4F19-9D22-A6B24DCEE20D}"/>
            </c:ext>
          </c:extLst>
        </c:ser>
        <c:ser>
          <c:idx val="2"/>
          <c:order val="1"/>
          <c:tx>
            <c:strRef>
              <c:f>'Co-firing Scenario'!$O$3</c:f>
              <c:strCache>
                <c:ptCount val="1"/>
                <c:pt idx="0">
                  <c:v>O&amp;M </c:v>
                </c:pt>
              </c:strCache>
            </c:strRef>
          </c:tx>
          <c:spPr>
            <a:solidFill>
              <a:schemeClr val="accent3"/>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Scenario'!$O$4:$O$12</c:f>
              <c:numCache>
                <c:formatCode>0.00</c:formatCode>
                <c:ptCount val="9"/>
                <c:pt idx="0">
                  <c:v>1.33514913615851</c:v>
                </c:pt>
                <c:pt idx="1">
                  <c:v>1.33514913615851</c:v>
                </c:pt>
                <c:pt idx="2">
                  <c:v>1.33514913615851</c:v>
                </c:pt>
                <c:pt idx="3">
                  <c:v>1.33514913615851</c:v>
                </c:pt>
                <c:pt idx="4">
                  <c:v>1.33514913615851</c:v>
                </c:pt>
                <c:pt idx="5">
                  <c:v>1.33514913615851</c:v>
                </c:pt>
                <c:pt idx="6">
                  <c:v>1.33514913615851</c:v>
                </c:pt>
                <c:pt idx="7">
                  <c:v>1.33514913615851</c:v>
                </c:pt>
                <c:pt idx="8">
                  <c:v>1.33514913615851</c:v>
                </c:pt>
              </c:numCache>
            </c:numRef>
          </c:val>
          <c:extLst xmlns:c16r2="http://schemas.microsoft.com/office/drawing/2015/06/chart">
            <c:ext xmlns:c16="http://schemas.microsoft.com/office/drawing/2014/chart" uri="{C3380CC4-5D6E-409C-BE32-E72D297353CC}">
              <c16:uniqueId val="{00000001-A413-4F19-9D22-A6B24DCEE20D}"/>
            </c:ext>
          </c:extLst>
        </c:ser>
        <c:ser>
          <c:idx val="4"/>
          <c:order val="2"/>
          <c:tx>
            <c:strRef>
              <c:f>'Co-firing Scenario'!$P$3</c:f>
              <c:strCache>
                <c:ptCount val="1"/>
                <c:pt idx="0">
                  <c:v>Fuel </c:v>
                </c:pt>
              </c:strCache>
            </c:strRef>
          </c:tx>
          <c:spPr>
            <a:solidFill>
              <a:schemeClr val="accent5"/>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Scenario'!$P$4:$P$12</c:f>
              <c:numCache>
                <c:formatCode>0.00</c:formatCode>
                <c:ptCount val="9"/>
                <c:pt idx="0">
                  <c:v>61.32664966494585</c:v>
                </c:pt>
                <c:pt idx="1">
                  <c:v>64.19144698769727</c:v>
                </c:pt>
                <c:pt idx="2">
                  <c:v>67.05624431044866</c:v>
                </c:pt>
                <c:pt idx="3">
                  <c:v>69.9210416332001</c:v>
                </c:pt>
                <c:pt idx="4">
                  <c:v>72.78583895595146</c:v>
                </c:pt>
                <c:pt idx="5">
                  <c:v>75.65063627870289</c:v>
                </c:pt>
                <c:pt idx="6">
                  <c:v>78.51543360145429</c:v>
                </c:pt>
                <c:pt idx="7">
                  <c:v>81.38023092420573</c:v>
                </c:pt>
                <c:pt idx="8">
                  <c:v>84.24502824695713</c:v>
                </c:pt>
              </c:numCache>
            </c:numRef>
          </c:val>
          <c:extLst xmlns:c16r2="http://schemas.microsoft.com/office/drawing/2015/06/chart">
            <c:ext xmlns:c16="http://schemas.microsoft.com/office/drawing/2014/chart" uri="{C3380CC4-5D6E-409C-BE32-E72D297353CC}">
              <c16:uniqueId val="{00000002-A413-4F19-9D22-A6B24DCEE20D}"/>
            </c:ext>
          </c:extLst>
        </c:ser>
        <c:dLbls>
          <c:showLegendKey val="0"/>
          <c:showVal val="0"/>
          <c:showCatName val="0"/>
          <c:showSerName val="0"/>
          <c:showPercent val="0"/>
          <c:showBubbleSize val="0"/>
        </c:dLbls>
        <c:gapWidth val="150"/>
        <c:overlap val="100"/>
        <c:axId val="-2040902792"/>
        <c:axId val="-2016201304"/>
      </c:barChart>
      <c:catAx>
        <c:axId val="-2040902792"/>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dirty="0"/>
                  <a:t>Pellet Price ($/tonne)</a:t>
                </a:r>
              </a:p>
            </c:rich>
          </c:tx>
          <c:layout>
            <c:manualLayout>
              <c:xMode val="edge"/>
              <c:yMode val="edge"/>
              <c:x val="0.403106265539832"/>
              <c:y val="0.936379327735515"/>
            </c:manualLayout>
          </c:layout>
          <c:overlay val="0"/>
          <c:spPr>
            <a:noFill/>
            <a:ln>
              <a:noFill/>
            </a:ln>
            <a:effectLst/>
          </c:spPr>
        </c:title>
        <c:numFmt formatCode="General" sourceLinked="1"/>
        <c:majorTickMark val="out"/>
        <c:minorTickMark val="none"/>
        <c:tickLblPos val="nextTo"/>
        <c:spPr>
          <a:noFill/>
          <a:ln w="19050" cap="flat" cmpd="sng" algn="ctr">
            <a:solidFill>
              <a:srgbClr val="005878"/>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fr-FR"/>
          </a:p>
        </c:txPr>
        <c:crossAx val="-2016201304"/>
        <c:crosses val="autoZero"/>
        <c:auto val="1"/>
        <c:lblAlgn val="ctr"/>
        <c:lblOffset val="100"/>
        <c:noMultiLvlLbl val="0"/>
      </c:catAx>
      <c:valAx>
        <c:axId val="-2016201304"/>
        <c:scaling>
          <c:orientation val="minMax"/>
        </c:scaling>
        <c:delete val="0"/>
        <c:axPos val="l"/>
        <c:title>
          <c:tx>
            <c:rich>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a:t>Avoided CO2 Cost ($/tonne)</a:t>
                </a:r>
              </a:p>
            </c:rich>
          </c:tx>
          <c:layout>
            <c:manualLayout>
              <c:xMode val="edge"/>
              <c:yMode val="edge"/>
              <c:x val="0.0"/>
              <c:y val="0.203678392459317"/>
            </c:manualLayout>
          </c:layout>
          <c:overlay val="0"/>
          <c:spPr>
            <a:noFill/>
            <a:ln>
              <a:noFill/>
            </a:ln>
            <a:effectLst/>
          </c:spPr>
        </c:title>
        <c:numFmt formatCode="0" sourceLinked="0"/>
        <c:majorTickMark val="out"/>
        <c:minorTickMark val="none"/>
        <c:tickLblPos val="nextTo"/>
        <c:spPr>
          <a:noFill/>
          <a:ln w="19050">
            <a:solidFill>
              <a:srgbClr val="005878"/>
            </a:solidFill>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fr-FR"/>
          </a:p>
        </c:txPr>
        <c:crossAx val="-20409027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500" b="1">
          <a:solidFill>
            <a:sysClr val="windowText" lastClr="000000"/>
          </a:solidFill>
        </a:defRPr>
      </a:pPr>
      <a:endParaRPr lang="fr-FR"/>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1"/>
          <c:order val="0"/>
          <c:tx>
            <c:strRef>
              <c:f>'Co-firing Scenario'!$R$3</c:f>
              <c:strCache>
                <c:ptCount val="1"/>
                <c:pt idx="0">
                  <c:v>Capex</c:v>
                </c:pt>
              </c:strCache>
            </c:strRef>
          </c:tx>
          <c:spPr>
            <a:solidFill>
              <a:schemeClr val="accent2"/>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Scenario'!$R$4:$R$12</c:f>
              <c:numCache>
                <c:formatCode>#,##0.00</c:formatCode>
                <c:ptCount val="9"/>
                <c:pt idx="0">
                  <c:v>4.2624160304042</c:v>
                </c:pt>
                <c:pt idx="1">
                  <c:v>4.2624160304042</c:v>
                </c:pt>
                <c:pt idx="2">
                  <c:v>4.2624160304042</c:v>
                </c:pt>
                <c:pt idx="3">
                  <c:v>4.2624160304042</c:v>
                </c:pt>
                <c:pt idx="4">
                  <c:v>4.2624160304042</c:v>
                </c:pt>
                <c:pt idx="5">
                  <c:v>4.2624160304042</c:v>
                </c:pt>
                <c:pt idx="6">
                  <c:v>4.2624160304042</c:v>
                </c:pt>
                <c:pt idx="7">
                  <c:v>4.2624160304042</c:v>
                </c:pt>
                <c:pt idx="8">
                  <c:v>4.2624160304042</c:v>
                </c:pt>
              </c:numCache>
            </c:numRef>
          </c:val>
          <c:extLst xmlns:c16r2="http://schemas.microsoft.com/office/drawing/2015/06/chart">
            <c:ext xmlns:c16="http://schemas.microsoft.com/office/drawing/2014/chart" uri="{C3380CC4-5D6E-409C-BE32-E72D297353CC}">
              <c16:uniqueId val="{00000000-DEE0-4DD9-9DD6-C09D30CFAC56}"/>
            </c:ext>
          </c:extLst>
        </c:ser>
        <c:ser>
          <c:idx val="2"/>
          <c:order val="1"/>
          <c:tx>
            <c:strRef>
              <c:f>'Co-firing Scenario'!$S$3</c:f>
              <c:strCache>
                <c:ptCount val="1"/>
                <c:pt idx="0">
                  <c:v>Fixed O&amp;M </c:v>
                </c:pt>
              </c:strCache>
            </c:strRef>
          </c:tx>
          <c:spPr>
            <a:solidFill>
              <a:schemeClr val="accent3"/>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Scenario'!$S$4:$S$12</c:f>
              <c:numCache>
                <c:formatCode>#,##0.00</c:formatCode>
                <c:ptCount val="9"/>
                <c:pt idx="0">
                  <c:v>0.774984732800764</c:v>
                </c:pt>
                <c:pt idx="1">
                  <c:v>0.774984732800764</c:v>
                </c:pt>
                <c:pt idx="2">
                  <c:v>0.774984732800764</c:v>
                </c:pt>
                <c:pt idx="3">
                  <c:v>0.774984732800764</c:v>
                </c:pt>
                <c:pt idx="4">
                  <c:v>0.774984732800764</c:v>
                </c:pt>
                <c:pt idx="5">
                  <c:v>0.774984732800764</c:v>
                </c:pt>
                <c:pt idx="6">
                  <c:v>0.774984732800764</c:v>
                </c:pt>
                <c:pt idx="7">
                  <c:v>0.774984732800764</c:v>
                </c:pt>
                <c:pt idx="8">
                  <c:v>0.774984732800764</c:v>
                </c:pt>
              </c:numCache>
            </c:numRef>
          </c:val>
          <c:extLst xmlns:c16r2="http://schemas.microsoft.com/office/drawing/2015/06/chart">
            <c:ext xmlns:c16="http://schemas.microsoft.com/office/drawing/2014/chart" uri="{C3380CC4-5D6E-409C-BE32-E72D297353CC}">
              <c16:uniqueId val="{00000001-DEE0-4DD9-9DD6-C09D30CFAC56}"/>
            </c:ext>
          </c:extLst>
        </c:ser>
        <c:ser>
          <c:idx val="0"/>
          <c:order val="2"/>
          <c:tx>
            <c:strRef>
              <c:f>'Co-firing Scenario'!$T$3</c:f>
              <c:strCache>
                <c:ptCount val="1"/>
                <c:pt idx="0">
                  <c:v>Operational O&amp;M and transmission</c:v>
                </c:pt>
              </c:strCache>
            </c:strRef>
          </c:tx>
          <c:spPr>
            <a:solidFill>
              <a:schemeClr val="accent1"/>
            </a:solidFill>
            <a:ln>
              <a:noFill/>
            </a:ln>
            <a:effectLst/>
          </c:spPr>
          <c:invertIfNegative val="0"/>
          <c:val>
            <c:numRef>
              <c:f>'Co-firing Scenario'!$T$4:$T$12</c:f>
              <c:numCache>
                <c:formatCode>#,##0.00</c:formatCode>
                <c:ptCount val="9"/>
                <c:pt idx="0">
                  <c:v>20.0</c:v>
                </c:pt>
                <c:pt idx="1">
                  <c:v>20.0</c:v>
                </c:pt>
                <c:pt idx="2">
                  <c:v>20.0</c:v>
                </c:pt>
                <c:pt idx="3">
                  <c:v>20.0</c:v>
                </c:pt>
                <c:pt idx="4">
                  <c:v>20.0</c:v>
                </c:pt>
                <c:pt idx="5">
                  <c:v>20.0</c:v>
                </c:pt>
                <c:pt idx="6">
                  <c:v>20.0</c:v>
                </c:pt>
                <c:pt idx="7">
                  <c:v>20.0</c:v>
                </c:pt>
                <c:pt idx="8">
                  <c:v>20.0</c:v>
                </c:pt>
              </c:numCache>
            </c:numRef>
          </c:val>
          <c:extLst xmlns:c16r2="http://schemas.microsoft.com/office/drawing/2015/06/chart">
            <c:ext xmlns:c16="http://schemas.microsoft.com/office/drawing/2014/chart" uri="{C3380CC4-5D6E-409C-BE32-E72D297353CC}">
              <c16:uniqueId val="{00000002-DEE0-4DD9-9DD6-C09D30CFAC56}"/>
            </c:ext>
          </c:extLst>
        </c:ser>
        <c:ser>
          <c:idx val="4"/>
          <c:order val="3"/>
          <c:tx>
            <c:strRef>
              <c:f>'Co-firing Scenario'!$U$3</c:f>
              <c:strCache>
                <c:ptCount val="1"/>
                <c:pt idx="0">
                  <c:v>Fuel </c:v>
                </c:pt>
              </c:strCache>
            </c:strRef>
          </c:tx>
          <c:spPr>
            <a:solidFill>
              <a:schemeClr val="accent5"/>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Scenario'!$U$4:$U$12</c:f>
              <c:numCache>
                <c:formatCode>#,##0.00</c:formatCode>
                <c:ptCount val="9"/>
                <c:pt idx="0">
                  <c:v>48.32623930680281</c:v>
                </c:pt>
                <c:pt idx="1">
                  <c:v>49.989105369907</c:v>
                </c:pt>
                <c:pt idx="2">
                  <c:v>51.65197143301117</c:v>
                </c:pt>
                <c:pt idx="3">
                  <c:v>53.31483749611534</c:v>
                </c:pt>
                <c:pt idx="4">
                  <c:v>54.97770355921951</c:v>
                </c:pt>
                <c:pt idx="5">
                  <c:v>56.6405696223237</c:v>
                </c:pt>
                <c:pt idx="6">
                  <c:v>58.3034356854279</c:v>
                </c:pt>
                <c:pt idx="7">
                  <c:v>59.96630174853206</c:v>
                </c:pt>
                <c:pt idx="8">
                  <c:v>61.62916781163623</c:v>
                </c:pt>
              </c:numCache>
            </c:numRef>
          </c:val>
          <c:extLst xmlns:c16r2="http://schemas.microsoft.com/office/drawing/2015/06/chart">
            <c:ext xmlns:c16="http://schemas.microsoft.com/office/drawing/2014/chart" uri="{C3380CC4-5D6E-409C-BE32-E72D297353CC}">
              <c16:uniqueId val="{00000003-DEE0-4DD9-9DD6-C09D30CFAC56}"/>
            </c:ext>
          </c:extLst>
        </c:ser>
        <c:dLbls>
          <c:showLegendKey val="0"/>
          <c:showVal val="0"/>
          <c:showCatName val="0"/>
          <c:showSerName val="0"/>
          <c:showPercent val="0"/>
          <c:showBubbleSize val="0"/>
        </c:dLbls>
        <c:gapWidth val="150"/>
        <c:overlap val="100"/>
        <c:axId val="-2016267224"/>
        <c:axId val="-2047579176"/>
      </c:barChart>
      <c:catAx>
        <c:axId val="-2016267224"/>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dirty="0"/>
                  <a:t>Pellet Price ($/tonne)</a:t>
                </a:r>
              </a:p>
            </c:rich>
          </c:tx>
          <c:layout>
            <c:manualLayout>
              <c:xMode val="edge"/>
              <c:yMode val="edge"/>
              <c:x val="0.424201904916548"/>
              <c:y val="0.940306529727149"/>
            </c:manualLayout>
          </c:layout>
          <c:overlay val="0"/>
          <c:spPr>
            <a:noFill/>
            <a:ln>
              <a:noFill/>
            </a:ln>
            <a:effectLst/>
          </c:spPr>
        </c:title>
        <c:numFmt formatCode="General" sourceLinked="1"/>
        <c:majorTickMark val="none"/>
        <c:minorTickMark val="none"/>
        <c:tickLblPos val="nextTo"/>
        <c:spPr>
          <a:noFill/>
          <a:ln w="19050" cap="flat" cmpd="sng" algn="ctr">
            <a:solidFill>
              <a:srgbClr val="000000"/>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fr-FR"/>
          </a:p>
        </c:txPr>
        <c:crossAx val="-2047579176"/>
        <c:crosses val="autoZero"/>
        <c:auto val="1"/>
        <c:lblAlgn val="ctr"/>
        <c:lblOffset val="100"/>
        <c:noMultiLvlLbl val="0"/>
      </c:catAx>
      <c:valAx>
        <c:axId val="-2047579176"/>
        <c:scaling>
          <c:orientation val="minMax"/>
        </c:scaling>
        <c:delete val="0"/>
        <c:axPos val="l"/>
        <c:title>
          <c:tx>
            <c:rich>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dirty="0"/>
                  <a:t>Selling Price of Power ($/MWh)</a:t>
                </a:r>
              </a:p>
            </c:rich>
          </c:tx>
          <c:layout>
            <c:manualLayout>
              <c:xMode val="edge"/>
              <c:yMode val="edge"/>
              <c:x val="0.0"/>
              <c:y val="0.198838503540759"/>
            </c:manualLayout>
          </c:layout>
          <c:overlay val="0"/>
          <c:spPr>
            <a:noFill/>
            <a:ln>
              <a:noFill/>
            </a:ln>
            <a:effectLst/>
          </c:spPr>
        </c:title>
        <c:numFmt formatCode="0" sourceLinked="0"/>
        <c:majorTickMark val="out"/>
        <c:minorTickMark val="none"/>
        <c:tickLblPos val="nextTo"/>
        <c:spPr>
          <a:noFill/>
          <a:ln w="19050">
            <a:solidFill>
              <a:srgbClr val="005878"/>
            </a:solidFill>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fr-FR"/>
          </a:p>
        </c:txPr>
        <c:crossAx val="-20162672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500" b="1">
          <a:solidFill>
            <a:sysClr val="windowText" lastClr="000000"/>
          </a:solidFill>
        </a:defRPr>
      </a:pPr>
      <a:endParaRPr lang="fr-FR"/>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1"/>
          <c:order val="0"/>
          <c:tx>
            <c:strRef>
              <c:f>'Co-firing Scenario'!$R$3</c:f>
              <c:strCache>
                <c:ptCount val="1"/>
                <c:pt idx="0">
                  <c:v>Capex</c:v>
                </c:pt>
              </c:strCache>
            </c:strRef>
          </c:tx>
          <c:spPr>
            <a:solidFill>
              <a:schemeClr val="accent2"/>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Scenario'!$R$4:$R$12</c:f>
              <c:numCache>
                <c:formatCode>#,##0.00</c:formatCode>
                <c:ptCount val="9"/>
                <c:pt idx="0">
                  <c:v>7.191911583946608</c:v>
                </c:pt>
                <c:pt idx="1">
                  <c:v>7.191911583946608</c:v>
                </c:pt>
                <c:pt idx="2">
                  <c:v>7.191911583946608</c:v>
                </c:pt>
                <c:pt idx="3">
                  <c:v>7.191911583946608</c:v>
                </c:pt>
                <c:pt idx="4">
                  <c:v>7.191911583946608</c:v>
                </c:pt>
                <c:pt idx="5">
                  <c:v>7.191911583946608</c:v>
                </c:pt>
                <c:pt idx="6">
                  <c:v>7.191911583946608</c:v>
                </c:pt>
                <c:pt idx="7">
                  <c:v>7.191911583946608</c:v>
                </c:pt>
                <c:pt idx="8">
                  <c:v>7.191911583946608</c:v>
                </c:pt>
              </c:numCache>
            </c:numRef>
          </c:val>
          <c:extLst xmlns:c16r2="http://schemas.microsoft.com/office/drawing/2015/06/chart">
            <c:ext xmlns:c16="http://schemas.microsoft.com/office/drawing/2014/chart" uri="{C3380CC4-5D6E-409C-BE32-E72D297353CC}">
              <c16:uniqueId val="{00000000-CA4B-4852-98CD-3BFA00137F0F}"/>
            </c:ext>
          </c:extLst>
        </c:ser>
        <c:ser>
          <c:idx val="2"/>
          <c:order val="1"/>
          <c:tx>
            <c:strRef>
              <c:f>'Co-firing Scenario'!$S$3</c:f>
              <c:strCache>
                <c:ptCount val="1"/>
                <c:pt idx="0">
                  <c:v>Fixed O&amp;M </c:v>
                </c:pt>
              </c:strCache>
            </c:strRef>
          </c:tx>
          <c:spPr>
            <a:solidFill>
              <a:schemeClr val="accent3"/>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Scenario'!$S$4:$S$12</c:f>
              <c:numCache>
                <c:formatCode>#,##0.00</c:formatCode>
                <c:ptCount val="9"/>
                <c:pt idx="0">
                  <c:v>1.307620287990292</c:v>
                </c:pt>
                <c:pt idx="1">
                  <c:v>1.307620287990292</c:v>
                </c:pt>
                <c:pt idx="2">
                  <c:v>1.307620287990292</c:v>
                </c:pt>
                <c:pt idx="3">
                  <c:v>1.307620287990292</c:v>
                </c:pt>
                <c:pt idx="4">
                  <c:v>1.307620287990292</c:v>
                </c:pt>
                <c:pt idx="5">
                  <c:v>1.307620287990292</c:v>
                </c:pt>
                <c:pt idx="6">
                  <c:v>1.307620287990292</c:v>
                </c:pt>
                <c:pt idx="7">
                  <c:v>1.307620287990292</c:v>
                </c:pt>
                <c:pt idx="8">
                  <c:v>1.307620287990292</c:v>
                </c:pt>
              </c:numCache>
            </c:numRef>
          </c:val>
          <c:extLst xmlns:c16r2="http://schemas.microsoft.com/office/drawing/2015/06/chart">
            <c:ext xmlns:c16="http://schemas.microsoft.com/office/drawing/2014/chart" uri="{C3380CC4-5D6E-409C-BE32-E72D297353CC}">
              <c16:uniqueId val="{00000001-CA4B-4852-98CD-3BFA00137F0F}"/>
            </c:ext>
          </c:extLst>
        </c:ser>
        <c:ser>
          <c:idx val="0"/>
          <c:order val="2"/>
          <c:tx>
            <c:strRef>
              <c:f>'Co-firing Scenario'!$T$3</c:f>
              <c:strCache>
                <c:ptCount val="1"/>
                <c:pt idx="0">
                  <c:v>Operational O&amp;M and transmission</c:v>
                </c:pt>
              </c:strCache>
            </c:strRef>
          </c:tx>
          <c:spPr>
            <a:solidFill>
              <a:schemeClr val="accent1"/>
            </a:solidFill>
            <a:ln>
              <a:noFill/>
            </a:ln>
            <a:effectLst/>
          </c:spPr>
          <c:invertIfNegative val="0"/>
          <c:val>
            <c:numRef>
              <c:f>'Co-firing Scenario'!$T$4:$T$12</c:f>
              <c:numCache>
                <c:formatCode>#,##0.00</c:formatCode>
                <c:ptCount val="9"/>
                <c:pt idx="0">
                  <c:v>20.0</c:v>
                </c:pt>
                <c:pt idx="1">
                  <c:v>20.0</c:v>
                </c:pt>
                <c:pt idx="2">
                  <c:v>20.0</c:v>
                </c:pt>
                <c:pt idx="3">
                  <c:v>20.0</c:v>
                </c:pt>
                <c:pt idx="4">
                  <c:v>20.0</c:v>
                </c:pt>
                <c:pt idx="5">
                  <c:v>20.0</c:v>
                </c:pt>
                <c:pt idx="6">
                  <c:v>20.0</c:v>
                </c:pt>
                <c:pt idx="7">
                  <c:v>20.0</c:v>
                </c:pt>
                <c:pt idx="8">
                  <c:v>20.0</c:v>
                </c:pt>
              </c:numCache>
            </c:numRef>
          </c:val>
          <c:extLst xmlns:c16r2="http://schemas.microsoft.com/office/drawing/2015/06/chart">
            <c:ext xmlns:c16="http://schemas.microsoft.com/office/drawing/2014/chart" uri="{C3380CC4-5D6E-409C-BE32-E72D297353CC}">
              <c16:uniqueId val="{00000002-CA4B-4852-98CD-3BFA00137F0F}"/>
            </c:ext>
          </c:extLst>
        </c:ser>
        <c:ser>
          <c:idx val="4"/>
          <c:order val="3"/>
          <c:tx>
            <c:strRef>
              <c:f>'Co-firing Scenario'!$U$3</c:f>
              <c:strCache>
                <c:ptCount val="1"/>
                <c:pt idx="0">
                  <c:v>Fuel </c:v>
                </c:pt>
              </c:strCache>
            </c:strRef>
          </c:tx>
          <c:spPr>
            <a:solidFill>
              <a:schemeClr val="accent5"/>
            </a:solidFill>
            <a:ln>
              <a:noFill/>
            </a:ln>
            <a:effectLst/>
          </c:spPr>
          <c:invertIfNegative val="0"/>
          <c:cat>
            <c:numRef>
              <c:f>'Co-firing Scenario'!$M$4:$M$12</c:f>
              <c:numCache>
                <c:formatCode>General</c:formatCode>
                <c:ptCount val="9"/>
                <c:pt idx="0">
                  <c:v>130.0</c:v>
                </c:pt>
                <c:pt idx="1">
                  <c:v>135.0</c:v>
                </c:pt>
                <c:pt idx="2">
                  <c:v>140.0</c:v>
                </c:pt>
                <c:pt idx="3">
                  <c:v>145.0</c:v>
                </c:pt>
                <c:pt idx="4">
                  <c:v>150.0</c:v>
                </c:pt>
                <c:pt idx="5">
                  <c:v>155.0</c:v>
                </c:pt>
                <c:pt idx="6">
                  <c:v>160.0</c:v>
                </c:pt>
                <c:pt idx="7">
                  <c:v>165.0</c:v>
                </c:pt>
                <c:pt idx="8">
                  <c:v>170.0</c:v>
                </c:pt>
              </c:numCache>
            </c:numRef>
          </c:cat>
          <c:val>
            <c:numRef>
              <c:f>'Co-firing Scenario'!$U$4:$U$12</c:f>
              <c:numCache>
                <c:formatCode>#,##0.00</c:formatCode>
                <c:ptCount val="9"/>
                <c:pt idx="0">
                  <c:v>72.94896275459773</c:v>
                </c:pt>
                <c:pt idx="1">
                  <c:v>75.75469209131304</c:v>
                </c:pt>
                <c:pt idx="2">
                  <c:v>78.56042142802833</c:v>
                </c:pt>
                <c:pt idx="3">
                  <c:v>81.36615076474362</c:v>
                </c:pt>
                <c:pt idx="4">
                  <c:v>84.17188010145888</c:v>
                </c:pt>
                <c:pt idx="5">
                  <c:v>86.97760943817422</c:v>
                </c:pt>
                <c:pt idx="6">
                  <c:v>89.78333877488949</c:v>
                </c:pt>
                <c:pt idx="7">
                  <c:v>92.58906811160479</c:v>
                </c:pt>
                <c:pt idx="8">
                  <c:v>95.39479744832013</c:v>
                </c:pt>
              </c:numCache>
            </c:numRef>
          </c:val>
          <c:extLst xmlns:c16r2="http://schemas.microsoft.com/office/drawing/2015/06/chart">
            <c:ext xmlns:c16="http://schemas.microsoft.com/office/drawing/2014/chart" uri="{C3380CC4-5D6E-409C-BE32-E72D297353CC}">
              <c16:uniqueId val="{00000003-CA4B-4852-98CD-3BFA00137F0F}"/>
            </c:ext>
          </c:extLst>
        </c:ser>
        <c:dLbls>
          <c:showLegendKey val="0"/>
          <c:showVal val="0"/>
          <c:showCatName val="0"/>
          <c:showSerName val="0"/>
          <c:showPercent val="0"/>
          <c:showBubbleSize val="0"/>
        </c:dLbls>
        <c:gapWidth val="150"/>
        <c:overlap val="100"/>
        <c:axId val="-2062658072"/>
        <c:axId val="-2063574312"/>
      </c:barChart>
      <c:catAx>
        <c:axId val="-2062658072"/>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dirty="0"/>
                  <a:t>Pellet Price ($/tonne)</a:t>
                </a:r>
              </a:p>
            </c:rich>
          </c:tx>
          <c:layout>
            <c:manualLayout>
              <c:xMode val="edge"/>
              <c:yMode val="edge"/>
              <c:x val="0.414750249104266"/>
              <c:y val="0.939560361348739"/>
            </c:manualLayout>
          </c:layout>
          <c:overlay val="0"/>
          <c:spPr>
            <a:noFill/>
            <a:ln>
              <a:noFill/>
            </a:ln>
            <a:effectLst/>
          </c:spPr>
        </c:title>
        <c:numFmt formatCode="General" sourceLinked="1"/>
        <c:majorTickMark val="none"/>
        <c:minorTickMark val="none"/>
        <c:tickLblPos val="nextTo"/>
        <c:spPr>
          <a:noFill/>
          <a:ln w="19050" cap="flat" cmpd="sng" algn="ctr">
            <a:solidFill>
              <a:srgbClr val="000000"/>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fr-FR"/>
          </a:p>
        </c:txPr>
        <c:crossAx val="-2063574312"/>
        <c:crosses val="autoZero"/>
        <c:auto val="1"/>
        <c:lblAlgn val="ctr"/>
        <c:lblOffset val="100"/>
        <c:noMultiLvlLbl val="0"/>
      </c:catAx>
      <c:valAx>
        <c:axId val="-2063574312"/>
        <c:scaling>
          <c:orientation val="minMax"/>
        </c:scaling>
        <c:delete val="0"/>
        <c:axPos val="l"/>
        <c:title>
          <c:tx>
            <c:rich>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dirty="0"/>
                  <a:t>Selling Price of Power ($/MWh)</a:t>
                </a:r>
              </a:p>
            </c:rich>
          </c:tx>
          <c:layout>
            <c:manualLayout>
              <c:xMode val="edge"/>
              <c:yMode val="edge"/>
              <c:x val="0.0"/>
              <c:y val="0.185849662537496"/>
            </c:manualLayout>
          </c:layout>
          <c:overlay val="0"/>
          <c:spPr>
            <a:noFill/>
            <a:ln>
              <a:noFill/>
            </a:ln>
            <a:effectLst/>
          </c:spPr>
        </c:title>
        <c:numFmt formatCode="0" sourceLinked="0"/>
        <c:majorTickMark val="out"/>
        <c:minorTickMark val="none"/>
        <c:tickLblPos val="nextTo"/>
        <c:spPr>
          <a:noFill/>
          <a:ln w="19050">
            <a:solidFill>
              <a:srgbClr val="000000"/>
            </a:solidFill>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mn-cs"/>
              </a:defRPr>
            </a:pPr>
            <a:endParaRPr lang="fr-FR"/>
          </a:p>
        </c:txPr>
        <c:crossAx val="-20626580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noFill/>
      <a:round/>
    </a:ln>
    <a:effectLst/>
  </c:spPr>
  <c:txPr>
    <a:bodyPr/>
    <a:lstStyle/>
    <a:p>
      <a:pPr>
        <a:defRPr sz="1500" b="1">
          <a:solidFill>
            <a:sysClr val="windowText" lastClr="000000"/>
          </a:solidFill>
        </a:defRPr>
      </a:pPr>
      <a:endParaRPr lang="fr-FR"/>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'Co-firing Scenario'!$AB$3</c:f>
              <c:strCache>
                <c:ptCount val="1"/>
                <c:pt idx="0">
                  <c:v>100% Coal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1" i="0" u="none" strike="noStrike" kern="1200" baseline="0">
                    <a:solidFill>
                      <a:srgbClr val="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'Co-firing Scenario'!$AA$4:$AA$6</c:f>
              <c:numCache>
                <c:formatCode>#,##0.00</c:formatCode>
                <c:ptCount val="3"/>
                <c:pt idx="0">
                  <c:v>15.0</c:v>
                </c:pt>
                <c:pt idx="1">
                  <c:v>20.0</c:v>
                </c:pt>
                <c:pt idx="2">
                  <c:v>30.0</c:v>
                </c:pt>
              </c:numCache>
            </c:numRef>
          </c:cat>
          <c:val>
            <c:numRef>
              <c:f>'Co-firing Scenario'!$AB$4:$AB$6</c:f>
              <c:numCache>
                <c:formatCode>#,##0.00</c:formatCode>
                <c:ptCount val="3"/>
                <c:pt idx="0">
                  <c:v>14.52</c:v>
                </c:pt>
                <c:pt idx="1">
                  <c:v>19.37</c:v>
                </c:pt>
                <c:pt idx="2">
                  <c:v>29.05</c:v>
                </c:pt>
              </c:numCache>
            </c:numRef>
          </c:val>
          <c:extLst xmlns:c16r2="http://schemas.microsoft.com/office/drawing/2015/06/chart">
            <c:ext xmlns:c16="http://schemas.microsoft.com/office/drawing/2014/chart" uri="{C3380CC4-5D6E-409C-BE32-E72D297353CC}">
              <c16:uniqueId val="{00000000-1798-4FBE-97FE-9D7EF2CF420D}"/>
            </c:ext>
          </c:extLst>
        </c:ser>
        <c:ser>
          <c:idx val="1"/>
          <c:order val="1"/>
          <c:tx>
            <c:strRef>
              <c:f>'Co-firing Scenario'!$AC$3</c:f>
              <c:strCache>
                <c:ptCount val="1"/>
                <c:pt idx="0">
                  <c:v>60% Cofiring</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500" b="1" i="0" u="none" strike="noStrike" kern="1200" baseline="0">
                    <a:solidFill>
                      <a:srgbClr val="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'Co-firing Scenario'!$AA$4:$AA$6</c:f>
              <c:numCache>
                <c:formatCode>#,##0.00</c:formatCode>
                <c:ptCount val="3"/>
                <c:pt idx="0">
                  <c:v>15.0</c:v>
                </c:pt>
                <c:pt idx="1">
                  <c:v>20.0</c:v>
                </c:pt>
                <c:pt idx="2">
                  <c:v>30.0</c:v>
                </c:pt>
              </c:numCache>
            </c:numRef>
          </c:cat>
          <c:val>
            <c:numRef>
              <c:f>'Co-firing Scenario'!$AC$4:$AC$6</c:f>
              <c:numCache>
                <c:formatCode>General</c:formatCode>
                <c:ptCount val="3"/>
                <c:pt idx="0">
                  <c:v>6.08</c:v>
                </c:pt>
                <c:pt idx="1">
                  <c:v>8.11</c:v>
                </c:pt>
                <c:pt idx="2">
                  <c:v>12.17</c:v>
                </c:pt>
              </c:numCache>
            </c:numRef>
          </c:val>
          <c:extLst xmlns:c16r2="http://schemas.microsoft.com/office/drawing/2015/06/chart">
            <c:ext xmlns:c16="http://schemas.microsoft.com/office/drawing/2014/chart" uri="{C3380CC4-5D6E-409C-BE32-E72D297353CC}">
              <c16:uniqueId val="{00000001-1798-4FBE-97FE-9D7EF2CF420D}"/>
            </c:ext>
          </c:extLst>
        </c:ser>
        <c:ser>
          <c:idx val="2"/>
          <c:order val="2"/>
          <c:tx>
            <c:strRef>
              <c:f>'Co-firing Scenario'!$AD$3</c:f>
              <c:strCache>
                <c:ptCount val="1"/>
                <c:pt idx="0">
                  <c:v>100% Cofiring</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500" b="1" i="0" u="none" strike="noStrike" kern="1200" baseline="0">
                    <a:solidFill>
                      <a:srgbClr val="000000"/>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'Co-firing Scenario'!$AA$4:$AA$6</c:f>
              <c:numCache>
                <c:formatCode>#,##0.00</c:formatCode>
                <c:ptCount val="3"/>
                <c:pt idx="0">
                  <c:v>15.0</c:v>
                </c:pt>
                <c:pt idx="1">
                  <c:v>20.0</c:v>
                </c:pt>
                <c:pt idx="2">
                  <c:v>30.0</c:v>
                </c:pt>
              </c:numCache>
            </c:numRef>
          </c:cat>
          <c:val>
            <c:numRef>
              <c:f>'Co-firing Scenario'!$AD$4:$AD$6</c:f>
              <c:numCache>
                <c:formatCode>General</c:formatCode>
                <c:ptCount val="3"/>
                <c:pt idx="0">
                  <c:v>0.28</c:v>
                </c:pt>
                <c:pt idx="1">
                  <c:v>0.38</c:v>
                </c:pt>
                <c:pt idx="2">
                  <c:v>0.57</c:v>
                </c:pt>
              </c:numCache>
            </c:numRef>
          </c:val>
          <c:extLst xmlns:c16r2="http://schemas.microsoft.com/office/drawing/2015/06/chart">
            <c:ext xmlns:c16="http://schemas.microsoft.com/office/drawing/2014/chart" uri="{C3380CC4-5D6E-409C-BE32-E72D297353CC}">
              <c16:uniqueId val="{00000002-1798-4FBE-97FE-9D7EF2CF420D}"/>
            </c:ext>
          </c:extLst>
        </c:ser>
        <c:dLbls>
          <c:showLegendKey val="0"/>
          <c:showVal val="0"/>
          <c:showCatName val="0"/>
          <c:showSerName val="0"/>
          <c:showPercent val="0"/>
          <c:showBubbleSize val="0"/>
        </c:dLbls>
        <c:gapWidth val="219"/>
        <c:overlap val="-27"/>
        <c:axId val="-2009283112"/>
        <c:axId val="-2009276552"/>
      </c:barChart>
      <c:catAx>
        <c:axId val="-2009283112"/>
        <c:scaling>
          <c:orientation val="minMax"/>
        </c:scaling>
        <c:delete val="0"/>
        <c:axPos val="b"/>
        <c:title>
          <c:tx>
            <c:rich>
              <a:bodyPr rot="0" spcFirstLastPara="1" vertOverflow="ellipsis" vert="horz" wrap="square" anchor="ctr" anchorCtr="1"/>
              <a:lstStyle/>
              <a:p>
                <a:pPr>
                  <a:defRPr sz="1500" b="1" i="0" u="none" strike="noStrike" kern="1200" baseline="0">
                    <a:solidFill>
                      <a:srgbClr val="000000"/>
                    </a:solidFill>
                    <a:latin typeface="+mn-lt"/>
                    <a:ea typeface="+mn-ea"/>
                    <a:cs typeface="+mn-cs"/>
                  </a:defRPr>
                </a:pPr>
                <a:r>
                  <a:rPr lang="en-US"/>
                  <a:t>Carbon Tax ($/tonne)</a:t>
                </a:r>
              </a:p>
            </c:rich>
          </c:tx>
          <c:layout>
            <c:manualLayout>
              <c:xMode val="edge"/>
              <c:yMode val="edge"/>
              <c:x val="0.453048757369111"/>
              <c:y val="0.949887605080917"/>
            </c:manualLayout>
          </c:layout>
          <c:overlay val="0"/>
          <c:spPr>
            <a:noFill/>
            <a:ln>
              <a:noFill/>
            </a:ln>
            <a:effectLst/>
          </c:spPr>
        </c:title>
        <c:numFmt formatCode="#,##0" sourceLinked="0"/>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500" b="1" i="0" u="none" strike="noStrike" kern="1200" baseline="0">
                <a:solidFill>
                  <a:srgbClr val="000000"/>
                </a:solidFill>
                <a:latin typeface="+mn-lt"/>
                <a:ea typeface="+mn-ea"/>
                <a:cs typeface="+mn-cs"/>
              </a:defRPr>
            </a:pPr>
            <a:endParaRPr lang="fr-FR"/>
          </a:p>
        </c:txPr>
        <c:crossAx val="-2009276552"/>
        <c:crosses val="autoZero"/>
        <c:auto val="1"/>
        <c:lblAlgn val="ctr"/>
        <c:lblOffset val="100"/>
        <c:noMultiLvlLbl val="0"/>
      </c:catAx>
      <c:valAx>
        <c:axId val="-2009276552"/>
        <c:scaling>
          <c:orientation val="minMax"/>
        </c:scaling>
        <c:delete val="0"/>
        <c:axPos val="l"/>
        <c:title>
          <c:tx>
            <c:rich>
              <a:bodyPr rot="-5400000" spcFirstLastPara="1" vertOverflow="ellipsis" vert="horz" wrap="square" anchor="ctr" anchorCtr="1"/>
              <a:lstStyle/>
              <a:p>
                <a:pPr>
                  <a:defRPr sz="1500" b="1" i="0" u="none" strike="noStrike" kern="1200" baseline="0">
                    <a:solidFill>
                      <a:srgbClr val="000000"/>
                    </a:solidFill>
                    <a:latin typeface="+mn-lt"/>
                    <a:ea typeface="+mn-ea"/>
                    <a:cs typeface="+mn-cs"/>
                  </a:defRPr>
                </a:pPr>
                <a:r>
                  <a:rPr lang="en-US"/>
                  <a:t>Carbon Tax ($/MWh)</a:t>
                </a:r>
              </a:p>
            </c:rich>
          </c:tx>
          <c:layout>
            <c:manualLayout>
              <c:xMode val="edge"/>
              <c:yMode val="edge"/>
              <c:x val="0.00232238305091321"/>
              <c:y val="0.249994815390883"/>
            </c:manualLayout>
          </c:layout>
          <c:overlay val="0"/>
          <c:spPr>
            <a:noFill/>
            <a:ln>
              <a:noFill/>
            </a:ln>
            <a:effectLst/>
          </c:spPr>
        </c:title>
        <c:numFmt formatCode="#,##0.00"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500" b="1" i="0" u="none" strike="noStrike" kern="1200" baseline="0">
                <a:solidFill>
                  <a:srgbClr val="000000"/>
                </a:solidFill>
                <a:latin typeface="+mn-lt"/>
                <a:ea typeface="+mn-ea"/>
                <a:cs typeface="+mn-cs"/>
              </a:defRPr>
            </a:pPr>
            <a:endParaRPr lang="fr-FR"/>
          </a:p>
        </c:txPr>
        <c:crossAx val="-20092831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500" b="1" i="0" u="none" strike="noStrike" kern="1200" baseline="0">
              <a:solidFill>
                <a:srgbClr val="000000"/>
              </a:solidFill>
              <a:latin typeface="+mn-lt"/>
              <a:ea typeface="+mn-ea"/>
              <a:cs typeface="+mn-cs"/>
            </a:defRPr>
          </a:pPr>
          <a:endParaRPr lang="fr-FR"/>
        </a:p>
      </c:txPr>
    </c:legend>
    <c:plotVisOnly val="1"/>
    <c:dispBlanksAs val="gap"/>
    <c:showDLblsOverMax val="0"/>
  </c:chart>
  <c:spPr>
    <a:solidFill>
      <a:schemeClr val="bg1"/>
    </a:solidFill>
    <a:ln w="19050" cap="flat" cmpd="sng" algn="ctr">
      <a:noFill/>
      <a:round/>
    </a:ln>
    <a:effectLst/>
  </c:spPr>
  <c:txPr>
    <a:bodyPr/>
    <a:lstStyle/>
    <a:p>
      <a:pPr>
        <a:defRPr sz="1500" b="1">
          <a:solidFill>
            <a:srgbClr val="000000"/>
          </a:solidFill>
        </a:defRPr>
      </a:pPr>
      <a:endParaRPr lang="fr-FR"/>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EF5387-566E-4C12-8741-EA55BD4AECF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F219D520-8DDE-44DA-88EE-51C63A6B2C6A}">
      <dgm:prSet phldrT="[Text]"/>
      <dgm:spPr/>
      <dgm:t>
        <a:bodyPr/>
        <a:lstStyle/>
        <a:p>
          <a:r>
            <a:rPr lang="en-US" dirty="0"/>
            <a:t>G of Alberta</a:t>
          </a:r>
        </a:p>
      </dgm:t>
    </dgm:pt>
    <dgm:pt modelId="{7FF3FD20-6C55-4640-AB49-B10F3BC9F392}" type="parTrans" cxnId="{A3154ECE-43A5-4C46-A43C-B9F5A2ADB04B}">
      <dgm:prSet/>
      <dgm:spPr/>
      <dgm:t>
        <a:bodyPr/>
        <a:lstStyle/>
        <a:p>
          <a:endParaRPr lang="en-US"/>
        </a:p>
      </dgm:t>
    </dgm:pt>
    <dgm:pt modelId="{47BB3E25-925F-4AF9-968F-74D291466C81}" type="sibTrans" cxnId="{A3154ECE-43A5-4C46-A43C-B9F5A2ADB04B}">
      <dgm:prSet/>
      <dgm:spPr/>
      <dgm:t>
        <a:bodyPr/>
        <a:lstStyle/>
        <a:p>
          <a:endParaRPr lang="en-US"/>
        </a:p>
      </dgm:t>
    </dgm:pt>
    <dgm:pt modelId="{1C27048C-A7B9-4834-BDAC-05A43C0B467B}">
      <dgm:prSet phldrT="[Text]" custT="1"/>
      <dgm:spPr/>
      <dgm:t>
        <a:bodyPr/>
        <a:lstStyle/>
        <a:p>
          <a:r>
            <a:rPr lang="en-US" sz="1700" b="1" dirty="0">
              <a:solidFill>
                <a:srgbClr val="000000"/>
              </a:solidFill>
              <a:latin typeface="+mn-lt"/>
            </a:rPr>
            <a:t>Reduce the carbon intensity of the power fleet</a:t>
          </a:r>
        </a:p>
      </dgm:t>
    </dgm:pt>
    <dgm:pt modelId="{DE26F34F-E782-45F6-9192-8B06E83BE7F9}" type="parTrans" cxnId="{8684965D-1ACB-4F97-B609-B77DDCE3A8A7}">
      <dgm:prSet/>
      <dgm:spPr/>
      <dgm:t>
        <a:bodyPr/>
        <a:lstStyle/>
        <a:p>
          <a:endParaRPr lang="en-US"/>
        </a:p>
      </dgm:t>
    </dgm:pt>
    <dgm:pt modelId="{9AC2DA41-CE97-4EC9-9C10-020C127E57E0}" type="sibTrans" cxnId="{8684965D-1ACB-4F97-B609-B77DDCE3A8A7}">
      <dgm:prSet/>
      <dgm:spPr/>
      <dgm:t>
        <a:bodyPr/>
        <a:lstStyle/>
        <a:p>
          <a:endParaRPr lang="en-US"/>
        </a:p>
      </dgm:t>
    </dgm:pt>
    <dgm:pt modelId="{07FEA4E4-B8AB-41D8-AC36-0F490DFC54E7}">
      <dgm:prSet phldrT="[Text]" custT="1"/>
      <dgm:spPr/>
      <dgm:t>
        <a:bodyPr/>
        <a:lstStyle/>
        <a:p>
          <a:r>
            <a:rPr lang="en-US" sz="1700" b="1" dirty="0">
              <a:solidFill>
                <a:srgbClr val="000000"/>
              </a:solidFill>
              <a:latin typeface="+mn-lt"/>
            </a:rPr>
            <a:t>Minimize the social and economic costs of the Climate Leadership Plan </a:t>
          </a:r>
        </a:p>
      </dgm:t>
    </dgm:pt>
    <dgm:pt modelId="{C192746D-5C04-4092-A1E3-7D1AD606C2FC}" type="parTrans" cxnId="{74DB0A62-11B5-4C1F-8AD7-AC0F9C910319}">
      <dgm:prSet/>
      <dgm:spPr/>
      <dgm:t>
        <a:bodyPr/>
        <a:lstStyle/>
        <a:p>
          <a:endParaRPr lang="en-US"/>
        </a:p>
      </dgm:t>
    </dgm:pt>
    <dgm:pt modelId="{222A4797-ED99-4EBD-8C5A-DEBCE1F1BE14}" type="sibTrans" cxnId="{74DB0A62-11B5-4C1F-8AD7-AC0F9C910319}">
      <dgm:prSet/>
      <dgm:spPr/>
      <dgm:t>
        <a:bodyPr/>
        <a:lstStyle/>
        <a:p>
          <a:endParaRPr lang="en-US"/>
        </a:p>
      </dgm:t>
    </dgm:pt>
    <dgm:pt modelId="{11B10C73-FFD7-4B37-A8E1-1437B507FDE0}">
      <dgm:prSet phldrT="[Text]"/>
      <dgm:spPr/>
      <dgm:t>
        <a:bodyPr/>
        <a:lstStyle/>
        <a:p>
          <a:r>
            <a:rPr lang="en-US" dirty="0"/>
            <a:t>Coal Power Fleet</a:t>
          </a:r>
        </a:p>
      </dgm:t>
    </dgm:pt>
    <dgm:pt modelId="{9ED9953B-24C6-4305-AE37-F26F179926A9}" type="parTrans" cxnId="{7C7CD546-B26D-4DFC-858B-E93C0E0FBD46}">
      <dgm:prSet/>
      <dgm:spPr/>
      <dgm:t>
        <a:bodyPr/>
        <a:lstStyle/>
        <a:p>
          <a:endParaRPr lang="en-US"/>
        </a:p>
      </dgm:t>
    </dgm:pt>
    <dgm:pt modelId="{ECABE63A-B9F2-4804-AF2E-FD2AB0005BA8}" type="sibTrans" cxnId="{7C7CD546-B26D-4DFC-858B-E93C0E0FBD46}">
      <dgm:prSet/>
      <dgm:spPr/>
      <dgm:t>
        <a:bodyPr/>
        <a:lstStyle/>
        <a:p>
          <a:endParaRPr lang="en-US"/>
        </a:p>
      </dgm:t>
    </dgm:pt>
    <dgm:pt modelId="{9E245B5F-5868-4C66-94D6-348089AC0405}">
      <dgm:prSet phldrT="[Text]" custT="1"/>
      <dgm:spPr/>
      <dgm:t>
        <a:bodyPr/>
        <a:lstStyle/>
        <a:p>
          <a:r>
            <a:rPr lang="en-US" sz="1700" b="1" dirty="0">
              <a:solidFill>
                <a:srgbClr val="000000"/>
              </a:solidFill>
              <a:latin typeface="+mn-lt"/>
            </a:rPr>
            <a:t>Avoid unnecessarily stranding capital</a:t>
          </a:r>
          <a:endParaRPr lang="en-US" sz="1700" dirty="0"/>
        </a:p>
      </dgm:t>
    </dgm:pt>
    <dgm:pt modelId="{14252A70-C0EA-4EE8-A1D4-7946DA8C8B01}" type="parTrans" cxnId="{19701513-B61B-41DC-A62D-5F4C5608A58C}">
      <dgm:prSet/>
      <dgm:spPr/>
      <dgm:t>
        <a:bodyPr/>
        <a:lstStyle/>
        <a:p>
          <a:endParaRPr lang="en-US"/>
        </a:p>
      </dgm:t>
    </dgm:pt>
    <dgm:pt modelId="{CEA12FFB-36A2-4ED3-AF2F-B759F6A49F1B}" type="sibTrans" cxnId="{19701513-B61B-41DC-A62D-5F4C5608A58C}">
      <dgm:prSet/>
      <dgm:spPr/>
      <dgm:t>
        <a:bodyPr/>
        <a:lstStyle/>
        <a:p>
          <a:endParaRPr lang="en-US"/>
        </a:p>
      </dgm:t>
    </dgm:pt>
    <dgm:pt modelId="{68184BC4-743B-43CD-BB7F-8D54329E6B96}">
      <dgm:prSet phldrT="[Text]"/>
      <dgm:spPr/>
      <dgm:t>
        <a:bodyPr/>
        <a:lstStyle/>
        <a:p>
          <a:r>
            <a:rPr lang="en-US" dirty="0"/>
            <a:t>Local communities</a:t>
          </a:r>
        </a:p>
      </dgm:t>
    </dgm:pt>
    <dgm:pt modelId="{2EE647FF-164E-480C-8721-C7A00935CDBC}" type="parTrans" cxnId="{71B47524-6F91-44A8-B91D-69001984AB71}">
      <dgm:prSet/>
      <dgm:spPr/>
      <dgm:t>
        <a:bodyPr/>
        <a:lstStyle/>
        <a:p>
          <a:endParaRPr lang="en-US"/>
        </a:p>
      </dgm:t>
    </dgm:pt>
    <dgm:pt modelId="{62355C99-66FD-4D22-BD8E-C6EA0498972B}" type="sibTrans" cxnId="{71B47524-6F91-44A8-B91D-69001984AB71}">
      <dgm:prSet/>
      <dgm:spPr/>
      <dgm:t>
        <a:bodyPr/>
        <a:lstStyle/>
        <a:p>
          <a:endParaRPr lang="en-US"/>
        </a:p>
      </dgm:t>
    </dgm:pt>
    <dgm:pt modelId="{E2EC8929-CEBD-49AA-BCA9-31570EF2B7F0}">
      <dgm:prSet phldrT="[Text]" custT="1"/>
      <dgm:spPr/>
      <dgm:t>
        <a:bodyPr/>
        <a:lstStyle/>
        <a:p>
          <a:r>
            <a:rPr lang="en-US" sz="1700" b="1" dirty="0">
              <a:solidFill>
                <a:srgbClr val="000000"/>
              </a:solidFill>
              <a:latin typeface="+mn-lt"/>
            </a:rPr>
            <a:t>Stabilize the job market in the small towns that have economies based around coal mines and their associated power plants</a:t>
          </a:r>
          <a:endParaRPr lang="en-US" sz="1700" dirty="0"/>
        </a:p>
      </dgm:t>
    </dgm:pt>
    <dgm:pt modelId="{8332ACF8-3D0A-4D9B-83BF-7916F627A506}" type="parTrans" cxnId="{9DF5D03C-91A0-46F4-8E83-83DA195DE02C}">
      <dgm:prSet/>
      <dgm:spPr/>
      <dgm:t>
        <a:bodyPr/>
        <a:lstStyle/>
        <a:p>
          <a:endParaRPr lang="en-US"/>
        </a:p>
      </dgm:t>
    </dgm:pt>
    <dgm:pt modelId="{DD021FD7-92AE-4F18-8097-FBEC81724189}" type="sibTrans" cxnId="{9DF5D03C-91A0-46F4-8E83-83DA195DE02C}">
      <dgm:prSet/>
      <dgm:spPr/>
      <dgm:t>
        <a:bodyPr/>
        <a:lstStyle/>
        <a:p>
          <a:endParaRPr lang="en-US"/>
        </a:p>
      </dgm:t>
    </dgm:pt>
    <dgm:pt modelId="{151249EB-A29B-495C-8471-FFE4DEA3578E}">
      <dgm:prSet phldrT="[Text]" custT="1"/>
      <dgm:spPr/>
      <dgm:t>
        <a:bodyPr/>
        <a:lstStyle/>
        <a:p>
          <a:r>
            <a:rPr lang="en-US" sz="1700" b="1" dirty="0">
              <a:solidFill>
                <a:srgbClr val="000000"/>
              </a:solidFill>
              <a:latin typeface="+mn-lt"/>
            </a:rPr>
            <a:t>Maintain the reliability of the electricity grid and the stability of prices for consumers</a:t>
          </a:r>
          <a:endParaRPr lang="en-US" sz="1700" dirty="0"/>
        </a:p>
      </dgm:t>
    </dgm:pt>
    <dgm:pt modelId="{F04E0E8A-5F97-4D8A-8849-F826666B3680}" type="parTrans" cxnId="{0569A527-1024-42D3-AFFC-F23D956C76ED}">
      <dgm:prSet/>
      <dgm:spPr/>
      <dgm:t>
        <a:bodyPr/>
        <a:lstStyle/>
        <a:p>
          <a:endParaRPr lang="en-US"/>
        </a:p>
      </dgm:t>
    </dgm:pt>
    <dgm:pt modelId="{0E330FC6-C143-43E2-A7E7-EA80373BF6BD}" type="sibTrans" cxnId="{0569A527-1024-42D3-AFFC-F23D956C76ED}">
      <dgm:prSet/>
      <dgm:spPr/>
      <dgm:t>
        <a:bodyPr/>
        <a:lstStyle/>
        <a:p>
          <a:endParaRPr lang="en-US"/>
        </a:p>
      </dgm:t>
    </dgm:pt>
    <dgm:pt modelId="{739B1598-122B-4702-B231-9AE5FD542CCF}">
      <dgm:prSet/>
      <dgm:spPr/>
      <dgm:t>
        <a:bodyPr/>
        <a:lstStyle/>
        <a:p>
          <a:r>
            <a:rPr lang="en-US" dirty="0"/>
            <a:t>Forest Sector</a:t>
          </a:r>
        </a:p>
      </dgm:t>
    </dgm:pt>
    <dgm:pt modelId="{BCEC3168-89DB-408A-823E-9DCB1F50B7BA}" type="parTrans" cxnId="{CBC4B943-FB6B-432A-8C1F-38C158E9650B}">
      <dgm:prSet/>
      <dgm:spPr/>
      <dgm:t>
        <a:bodyPr/>
        <a:lstStyle/>
        <a:p>
          <a:endParaRPr lang="en-US"/>
        </a:p>
      </dgm:t>
    </dgm:pt>
    <dgm:pt modelId="{93B5719D-C1BA-45A7-902A-6C7842A4A6C6}" type="sibTrans" cxnId="{CBC4B943-FB6B-432A-8C1F-38C158E9650B}">
      <dgm:prSet/>
      <dgm:spPr/>
      <dgm:t>
        <a:bodyPr/>
        <a:lstStyle/>
        <a:p>
          <a:endParaRPr lang="en-US"/>
        </a:p>
      </dgm:t>
    </dgm:pt>
    <dgm:pt modelId="{AAA17D6E-76A3-4067-8460-5FD3B89EFC23}">
      <dgm:prSet custT="1"/>
      <dgm:spPr/>
      <dgm:t>
        <a:bodyPr/>
        <a:lstStyle/>
        <a:p>
          <a:r>
            <a:rPr lang="en-US" sz="1700" b="1" dirty="0">
              <a:solidFill>
                <a:srgbClr val="000000"/>
              </a:solidFill>
              <a:latin typeface="+mn-lt"/>
            </a:rPr>
            <a:t> Maximize the value extracted from wood fibre</a:t>
          </a:r>
        </a:p>
      </dgm:t>
    </dgm:pt>
    <dgm:pt modelId="{F504EE5B-B11E-468A-A878-BF08DCFA2502}" type="parTrans" cxnId="{C4000DF9-BA55-4835-A298-1C0C6B6E6568}">
      <dgm:prSet/>
      <dgm:spPr/>
      <dgm:t>
        <a:bodyPr/>
        <a:lstStyle/>
        <a:p>
          <a:endParaRPr lang="en-US"/>
        </a:p>
      </dgm:t>
    </dgm:pt>
    <dgm:pt modelId="{89ACFF3B-6F9C-45B3-BD10-8BA713B049ED}" type="sibTrans" cxnId="{C4000DF9-BA55-4835-A298-1C0C6B6E6568}">
      <dgm:prSet/>
      <dgm:spPr/>
      <dgm:t>
        <a:bodyPr/>
        <a:lstStyle/>
        <a:p>
          <a:endParaRPr lang="en-US"/>
        </a:p>
      </dgm:t>
    </dgm:pt>
    <dgm:pt modelId="{752662EF-B33D-43A8-AAAD-3A4111321719}">
      <dgm:prSet custT="1"/>
      <dgm:spPr/>
      <dgm:t>
        <a:bodyPr/>
        <a:lstStyle/>
        <a:p>
          <a:r>
            <a:rPr lang="en-US" sz="1700" b="1" dirty="0">
              <a:solidFill>
                <a:srgbClr val="000000"/>
              </a:solidFill>
              <a:latin typeface="+mn-lt"/>
            </a:rPr>
            <a:t> Create jobs in local communities</a:t>
          </a:r>
        </a:p>
      </dgm:t>
    </dgm:pt>
    <dgm:pt modelId="{DAB87780-E81F-469D-A0AC-24B335C20BD8}" type="parTrans" cxnId="{A7C0BA89-130E-4D72-947E-387C7842DF4D}">
      <dgm:prSet/>
      <dgm:spPr/>
      <dgm:t>
        <a:bodyPr/>
        <a:lstStyle/>
        <a:p>
          <a:endParaRPr lang="en-US"/>
        </a:p>
      </dgm:t>
    </dgm:pt>
    <dgm:pt modelId="{CE72DA5A-C8AE-4642-8963-8575D2261C4B}" type="sibTrans" cxnId="{A7C0BA89-130E-4D72-947E-387C7842DF4D}">
      <dgm:prSet/>
      <dgm:spPr/>
      <dgm:t>
        <a:bodyPr/>
        <a:lstStyle/>
        <a:p>
          <a:endParaRPr lang="en-US"/>
        </a:p>
      </dgm:t>
    </dgm:pt>
    <dgm:pt modelId="{15D2EBC4-E1D9-4DDF-8BC0-A2A5D429C1D4}">
      <dgm:prSet custT="1"/>
      <dgm:spPr/>
      <dgm:t>
        <a:bodyPr/>
        <a:lstStyle/>
        <a:p>
          <a:r>
            <a:rPr lang="en-US" sz="1700" b="1" dirty="0">
              <a:solidFill>
                <a:srgbClr val="000000"/>
              </a:solidFill>
              <a:latin typeface="+mn-lt"/>
            </a:rPr>
            <a:t> Create new income streams and stay competitive in demotic and international markets</a:t>
          </a:r>
        </a:p>
      </dgm:t>
    </dgm:pt>
    <dgm:pt modelId="{7DC05AB4-C528-454F-BD72-34586E17D13B}" type="parTrans" cxnId="{2A2F0C6E-DA29-4907-99C7-0EBBA38CC851}">
      <dgm:prSet/>
      <dgm:spPr/>
      <dgm:t>
        <a:bodyPr/>
        <a:lstStyle/>
        <a:p>
          <a:endParaRPr lang="en-US"/>
        </a:p>
      </dgm:t>
    </dgm:pt>
    <dgm:pt modelId="{05782771-BDAB-4BD6-B4DF-ADD231F5BB66}" type="sibTrans" cxnId="{2A2F0C6E-DA29-4907-99C7-0EBBA38CC851}">
      <dgm:prSet/>
      <dgm:spPr/>
      <dgm:t>
        <a:bodyPr/>
        <a:lstStyle/>
        <a:p>
          <a:endParaRPr lang="en-US"/>
        </a:p>
      </dgm:t>
    </dgm:pt>
    <dgm:pt modelId="{8257A0FB-4EC6-4DBF-924E-CCB4663BF8B9}">
      <dgm:prSet custT="1"/>
      <dgm:spPr/>
      <dgm:t>
        <a:bodyPr/>
        <a:lstStyle/>
        <a:p>
          <a:r>
            <a:rPr lang="en-US" sz="1700" b="1" dirty="0">
              <a:solidFill>
                <a:srgbClr val="000000"/>
              </a:solidFill>
              <a:latin typeface="+mn-lt"/>
            </a:rPr>
            <a:t> Diversity market/product</a:t>
          </a:r>
        </a:p>
      </dgm:t>
    </dgm:pt>
    <dgm:pt modelId="{DC7B6D29-11C8-41AD-9FA3-BD8FA5A0B225}" type="parTrans" cxnId="{5E924103-12C8-44A5-88FB-F71693BE6AFF}">
      <dgm:prSet/>
      <dgm:spPr/>
      <dgm:t>
        <a:bodyPr/>
        <a:lstStyle/>
        <a:p>
          <a:endParaRPr lang="en-US"/>
        </a:p>
      </dgm:t>
    </dgm:pt>
    <dgm:pt modelId="{2D224394-EBCB-4113-A20A-7F33B44400CF}" type="sibTrans" cxnId="{5E924103-12C8-44A5-88FB-F71693BE6AFF}">
      <dgm:prSet/>
      <dgm:spPr/>
      <dgm:t>
        <a:bodyPr/>
        <a:lstStyle/>
        <a:p>
          <a:endParaRPr lang="en-US"/>
        </a:p>
      </dgm:t>
    </dgm:pt>
    <dgm:pt modelId="{B99C23EA-150C-4985-A49B-E27D109A53E2}">
      <dgm:prSet phldrT="[Text]" custT="1"/>
      <dgm:spPr/>
      <dgm:t>
        <a:bodyPr/>
        <a:lstStyle/>
        <a:p>
          <a:r>
            <a:rPr lang="en-US" sz="1700" b="1" dirty="0">
              <a:solidFill>
                <a:srgbClr val="000000"/>
              </a:solidFill>
              <a:latin typeface="+mn-lt"/>
            </a:rPr>
            <a:t>Stay competitive in the electricity market</a:t>
          </a:r>
          <a:endParaRPr lang="en-US" sz="1700" dirty="0"/>
        </a:p>
      </dgm:t>
    </dgm:pt>
    <dgm:pt modelId="{A84FC3A6-7F20-49B6-A160-0A3D98EBF3A8}" type="parTrans" cxnId="{00371C9F-2B42-45FA-828B-CD0AC3F21D52}">
      <dgm:prSet/>
      <dgm:spPr/>
      <dgm:t>
        <a:bodyPr/>
        <a:lstStyle/>
        <a:p>
          <a:endParaRPr lang="en-US"/>
        </a:p>
      </dgm:t>
    </dgm:pt>
    <dgm:pt modelId="{F8C2C099-E486-49A8-833B-C6CDA1CE592B}" type="sibTrans" cxnId="{00371C9F-2B42-45FA-828B-CD0AC3F21D52}">
      <dgm:prSet/>
      <dgm:spPr/>
      <dgm:t>
        <a:bodyPr/>
        <a:lstStyle/>
        <a:p>
          <a:endParaRPr lang="en-US"/>
        </a:p>
      </dgm:t>
    </dgm:pt>
    <dgm:pt modelId="{254CD01E-16FB-4552-9042-4F0EEBB1F5A8}">
      <dgm:prSet custT="1"/>
      <dgm:spPr/>
      <dgm:t>
        <a:bodyPr/>
        <a:lstStyle/>
        <a:p>
          <a:r>
            <a:rPr lang="en-US" sz="1700" b="1" dirty="0">
              <a:solidFill>
                <a:srgbClr val="000000"/>
              </a:solidFill>
              <a:latin typeface="+mn-lt"/>
            </a:rPr>
            <a:t> Find less carbon intensive disposal solutions for their logging residues </a:t>
          </a:r>
        </a:p>
      </dgm:t>
    </dgm:pt>
    <dgm:pt modelId="{2C79BB8F-9D49-43A1-A203-8B0E5785EA6C}" type="parTrans" cxnId="{89925804-846A-4658-BB64-CF0EC2943287}">
      <dgm:prSet/>
      <dgm:spPr/>
      <dgm:t>
        <a:bodyPr/>
        <a:lstStyle/>
        <a:p>
          <a:endParaRPr lang="en-US"/>
        </a:p>
      </dgm:t>
    </dgm:pt>
    <dgm:pt modelId="{FA4677D6-6943-4CDF-B4F4-6AC77F62C898}" type="sibTrans" cxnId="{89925804-846A-4658-BB64-CF0EC2943287}">
      <dgm:prSet/>
      <dgm:spPr/>
      <dgm:t>
        <a:bodyPr/>
        <a:lstStyle/>
        <a:p>
          <a:endParaRPr lang="en-US"/>
        </a:p>
      </dgm:t>
    </dgm:pt>
    <dgm:pt modelId="{B964BA05-40A3-4427-A7CC-2CA4D8300A89}" type="pres">
      <dgm:prSet presAssocID="{57EF5387-566E-4C12-8741-EA55BD4AECF1}" presName="linearFlow" presStyleCnt="0">
        <dgm:presLayoutVars>
          <dgm:dir/>
          <dgm:animLvl val="lvl"/>
          <dgm:resizeHandles val="exact"/>
        </dgm:presLayoutVars>
      </dgm:prSet>
      <dgm:spPr/>
      <dgm:t>
        <a:bodyPr/>
        <a:lstStyle/>
        <a:p>
          <a:endParaRPr lang="fr-FR"/>
        </a:p>
      </dgm:t>
    </dgm:pt>
    <dgm:pt modelId="{DE674543-0F3E-4947-8990-AD99BDC6E43D}" type="pres">
      <dgm:prSet presAssocID="{F219D520-8DDE-44DA-88EE-51C63A6B2C6A}" presName="composite" presStyleCnt="0"/>
      <dgm:spPr/>
    </dgm:pt>
    <dgm:pt modelId="{5C80F7D8-AA4B-413C-AD21-EC739A5706FE}" type="pres">
      <dgm:prSet presAssocID="{F219D520-8DDE-44DA-88EE-51C63A6B2C6A}" presName="parentText" presStyleLbl="alignNode1" presStyleIdx="0" presStyleCnt="4">
        <dgm:presLayoutVars>
          <dgm:chMax val="1"/>
          <dgm:bulletEnabled val="1"/>
        </dgm:presLayoutVars>
      </dgm:prSet>
      <dgm:spPr/>
      <dgm:t>
        <a:bodyPr/>
        <a:lstStyle/>
        <a:p>
          <a:endParaRPr lang="fr-FR"/>
        </a:p>
      </dgm:t>
    </dgm:pt>
    <dgm:pt modelId="{6124DFD6-F868-4DFE-929A-7B15BF31D587}" type="pres">
      <dgm:prSet presAssocID="{F219D520-8DDE-44DA-88EE-51C63A6B2C6A}" presName="descendantText" presStyleLbl="alignAcc1" presStyleIdx="0" presStyleCnt="4">
        <dgm:presLayoutVars>
          <dgm:bulletEnabled val="1"/>
        </dgm:presLayoutVars>
      </dgm:prSet>
      <dgm:spPr/>
      <dgm:t>
        <a:bodyPr/>
        <a:lstStyle/>
        <a:p>
          <a:endParaRPr lang="fr-FR"/>
        </a:p>
      </dgm:t>
    </dgm:pt>
    <dgm:pt modelId="{5E9107C1-F03A-4A4D-8D38-A4793A060AF6}" type="pres">
      <dgm:prSet presAssocID="{47BB3E25-925F-4AF9-968F-74D291466C81}" presName="sp" presStyleCnt="0"/>
      <dgm:spPr/>
    </dgm:pt>
    <dgm:pt modelId="{9A8F3DFC-98CA-4245-8862-4EBCBD6AA5E4}" type="pres">
      <dgm:prSet presAssocID="{11B10C73-FFD7-4B37-A8E1-1437B507FDE0}" presName="composite" presStyleCnt="0"/>
      <dgm:spPr/>
    </dgm:pt>
    <dgm:pt modelId="{DE2067E2-7A76-4E00-82A8-5DD44EF2AA72}" type="pres">
      <dgm:prSet presAssocID="{11B10C73-FFD7-4B37-A8E1-1437B507FDE0}" presName="parentText" presStyleLbl="alignNode1" presStyleIdx="1" presStyleCnt="4">
        <dgm:presLayoutVars>
          <dgm:chMax val="1"/>
          <dgm:bulletEnabled val="1"/>
        </dgm:presLayoutVars>
      </dgm:prSet>
      <dgm:spPr/>
      <dgm:t>
        <a:bodyPr/>
        <a:lstStyle/>
        <a:p>
          <a:endParaRPr lang="fr-FR"/>
        </a:p>
      </dgm:t>
    </dgm:pt>
    <dgm:pt modelId="{E9A88295-00BA-4C4E-AD6D-BFD562C28493}" type="pres">
      <dgm:prSet presAssocID="{11B10C73-FFD7-4B37-A8E1-1437B507FDE0}" presName="descendantText" presStyleLbl="alignAcc1" presStyleIdx="1" presStyleCnt="4">
        <dgm:presLayoutVars>
          <dgm:bulletEnabled val="1"/>
        </dgm:presLayoutVars>
      </dgm:prSet>
      <dgm:spPr/>
      <dgm:t>
        <a:bodyPr/>
        <a:lstStyle/>
        <a:p>
          <a:endParaRPr lang="fr-FR"/>
        </a:p>
      </dgm:t>
    </dgm:pt>
    <dgm:pt modelId="{03DC7958-9E1C-49B6-BC1F-0EDFC4DC569A}" type="pres">
      <dgm:prSet presAssocID="{ECABE63A-B9F2-4804-AF2E-FD2AB0005BA8}" presName="sp" presStyleCnt="0"/>
      <dgm:spPr/>
    </dgm:pt>
    <dgm:pt modelId="{DBD00C98-B074-4261-B74B-5E4228587EF0}" type="pres">
      <dgm:prSet presAssocID="{68184BC4-743B-43CD-BB7F-8D54329E6B96}" presName="composite" presStyleCnt="0"/>
      <dgm:spPr/>
    </dgm:pt>
    <dgm:pt modelId="{FA3AC4F3-AFD8-4EF5-8545-6629A2CE2A9E}" type="pres">
      <dgm:prSet presAssocID="{68184BC4-743B-43CD-BB7F-8D54329E6B96}" presName="parentText" presStyleLbl="alignNode1" presStyleIdx="2" presStyleCnt="4">
        <dgm:presLayoutVars>
          <dgm:chMax val="1"/>
          <dgm:bulletEnabled val="1"/>
        </dgm:presLayoutVars>
      </dgm:prSet>
      <dgm:spPr/>
      <dgm:t>
        <a:bodyPr/>
        <a:lstStyle/>
        <a:p>
          <a:endParaRPr lang="fr-FR"/>
        </a:p>
      </dgm:t>
    </dgm:pt>
    <dgm:pt modelId="{7265389D-BE90-4C31-8CCC-F3C5EE82A060}" type="pres">
      <dgm:prSet presAssocID="{68184BC4-743B-43CD-BB7F-8D54329E6B96}" presName="descendantText" presStyleLbl="alignAcc1" presStyleIdx="2" presStyleCnt="4">
        <dgm:presLayoutVars>
          <dgm:bulletEnabled val="1"/>
        </dgm:presLayoutVars>
      </dgm:prSet>
      <dgm:spPr/>
      <dgm:t>
        <a:bodyPr/>
        <a:lstStyle/>
        <a:p>
          <a:endParaRPr lang="fr-FR"/>
        </a:p>
      </dgm:t>
    </dgm:pt>
    <dgm:pt modelId="{2445AB7D-AE3D-4085-A079-F474A54AE8A3}" type="pres">
      <dgm:prSet presAssocID="{62355C99-66FD-4D22-BD8E-C6EA0498972B}" presName="sp" presStyleCnt="0"/>
      <dgm:spPr/>
    </dgm:pt>
    <dgm:pt modelId="{9991EBB1-284F-4D2E-B86A-FCEC4C5F0F3F}" type="pres">
      <dgm:prSet presAssocID="{739B1598-122B-4702-B231-9AE5FD542CCF}" presName="composite" presStyleCnt="0"/>
      <dgm:spPr/>
    </dgm:pt>
    <dgm:pt modelId="{DC89F504-F169-43B1-B7B0-BDE74E0B8D2F}" type="pres">
      <dgm:prSet presAssocID="{739B1598-122B-4702-B231-9AE5FD542CCF}" presName="parentText" presStyleLbl="alignNode1" presStyleIdx="3" presStyleCnt="4" custScaleY="107339">
        <dgm:presLayoutVars>
          <dgm:chMax val="1"/>
          <dgm:bulletEnabled val="1"/>
        </dgm:presLayoutVars>
      </dgm:prSet>
      <dgm:spPr/>
      <dgm:t>
        <a:bodyPr/>
        <a:lstStyle/>
        <a:p>
          <a:endParaRPr lang="fr-FR"/>
        </a:p>
      </dgm:t>
    </dgm:pt>
    <dgm:pt modelId="{0106A61B-6A77-4DBC-AF26-7FA1854DA99A}" type="pres">
      <dgm:prSet presAssocID="{739B1598-122B-4702-B231-9AE5FD542CCF}" presName="descendantText" presStyleLbl="alignAcc1" presStyleIdx="3" presStyleCnt="4" custScaleY="158386">
        <dgm:presLayoutVars>
          <dgm:bulletEnabled val="1"/>
        </dgm:presLayoutVars>
      </dgm:prSet>
      <dgm:spPr/>
      <dgm:t>
        <a:bodyPr/>
        <a:lstStyle/>
        <a:p>
          <a:endParaRPr lang="fr-FR"/>
        </a:p>
      </dgm:t>
    </dgm:pt>
  </dgm:ptLst>
  <dgm:cxnLst>
    <dgm:cxn modelId="{1622FA9B-D8FF-4657-8CFB-985651B02C82}" type="presOf" srcId="{254CD01E-16FB-4552-9042-4F0EEBB1F5A8}" destId="{0106A61B-6A77-4DBC-AF26-7FA1854DA99A}" srcOrd="0" destOrd="4" presId="urn:microsoft.com/office/officeart/2005/8/layout/chevron2"/>
    <dgm:cxn modelId="{0569A527-1024-42D3-AFFC-F23D956C76ED}" srcId="{F219D520-8DDE-44DA-88EE-51C63A6B2C6A}" destId="{151249EB-A29B-495C-8471-FFE4DEA3578E}" srcOrd="2" destOrd="0" parTransId="{F04E0E8A-5F97-4D8A-8849-F826666B3680}" sibTransId="{0E330FC6-C143-43E2-A7E7-EA80373BF6BD}"/>
    <dgm:cxn modelId="{DD58E979-229F-497D-AABD-4B8713730FA4}" type="presOf" srcId="{07FEA4E4-B8AB-41D8-AC36-0F490DFC54E7}" destId="{6124DFD6-F868-4DFE-929A-7B15BF31D587}" srcOrd="0" destOrd="1" presId="urn:microsoft.com/office/officeart/2005/8/layout/chevron2"/>
    <dgm:cxn modelId="{7E539257-F7FA-4A5C-98B3-8686DCE6499B}" type="presOf" srcId="{AAA17D6E-76A3-4067-8460-5FD3B89EFC23}" destId="{0106A61B-6A77-4DBC-AF26-7FA1854DA99A}" srcOrd="0" destOrd="0" presId="urn:microsoft.com/office/officeart/2005/8/layout/chevron2"/>
    <dgm:cxn modelId="{CBC4B943-FB6B-432A-8C1F-38C158E9650B}" srcId="{57EF5387-566E-4C12-8741-EA55BD4AECF1}" destId="{739B1598-122B-4702-B231-9AE5FD542CCF}" srcOrd="3" destOrd="0" parTransId="{BCEC3168-89DB-408A-823E-9DCB1F50B7BA}" sibTransId="{93B5719D-C1BA-45A7-902A-6C7842A4A6C6}"/>
    <dgm:cxn modelId="{A7C0BA89-130E-4D72-947E-387C7842DF4D}" srcId="{739B1598-122B-4702-B231-9AE5FD542CCF}" destId="{752662EF-B33D-43A8-AAAD-3A4111321719}" srcOrd="1" destOrd="0" parTransId="{DAB87780-E81F-469D-A0AC-24B335C20BD8}" sibTransId="{CE72DA5A-C8AE-4642-8963-8575D2261C4B}"/>
    <dgm:cxn modelId="{2A2F0C6E-DA29-4907-99C7-0EBBA38CC851}" srcId="{739B1598-122B-4702-B231-9AE5FD542CCF}" destId="{15D2EBC4-E1D9-4DDF-8BC0-A2A5D429C1D4}" srcOrd="2" destOrd="0" parTransId="{7DC05AB4-C528-454F-BD72-34586E17D13B}" sibTransId="{05782771-BDAB-4BD6-B4DF-ADD231F5BB66}"/>
    <dgm:cxn modelId="{F245F47C-D88C-48BA-BF4C-F6CC1BA923A3}" type="presOf" srcId="{15D2EBC4-E1D9-4DDF-8BC0-A2A5D429C1D4}" destId="{0106A61B-6A77-4DBC-AF26-7FA1854DA99A}" srcOrd="0" destOrd="2" presId="urn:microsoft.com/office/officeart/2005/8/layout/chevron2"/>
    <dgm:cxn modelId="{A58C8423-E7F0-4818-9537-09D23DAD4189}" type="presOf" srcId="{151249EB-A29B-495C-8471-FFE4DEA3578E}" destId="{6124DFD6-F868-4DFE-929A-7B15BF31D587}" srcOrd="0" destOrd="2" presId="urn:microsoft.com/office/officeart/2005/8/layout/chevron2"/>
    <dgm:cxn modelId="{19701513-B61B-41DC-A62D-5F4C5608A58C}" srcId="{11B10C73-FFD7-4B37-A8E1-1437B507FDE0}" destId="{9E245B5F-5868-4C66-94D6-348089AC0405}" srcOrd="0" destOrd="0" parTransId="{14252A70-C0EA-4EE8-A1D4-7946DA8C8B01}" sibTransId="{CEA12FFB-36A2-4ED3-AF2F-B759F6A49F1B}"/>
    <dgm:cxn modelId="{AE8DF768-7D4F-4E04-93B9-351330F240DD}" type="presOf" srcId="{739B1598-122B-4702-B231-9AE5FD542CCF}" destId="{DC89F504-F169-43B1-B7B0-BDE74E0B8D2F}" srcOrd="0" destOrd="0" presId="urn:microsoft.com/office/officeart/2005/8/layout/chevron2"/>
    <dgm:cxn modelId="{A3154ECE-43A5-4C46-A43C-B9F5A2ADB04B}" srcId="{57EF5387-566E-4C12-8741-EA55BD4AECF1}" destId="{F219D520-8DDE-44DA-88EE-51C63A6B2C6A}" srcOrd="0" destOrd="0" parTransId="{7FF3FD20-6C55-4640-AB49-B10F3BC9F392}" sibTransId="{47BB3E25-925F-4AF9-968F-74D291466C81}"/>
    <dgm:cxn modelId="{8684965D-1ACB-4F97-B609-B77DDCE3A8A7}" srcId="{F219D520-8DDE-44DA-88EE-51C63A6B2C6A}" destId="{1C27048C-A7B9-4834-BDAC-05A43C0B467B}" srcOrd="0" destOrd="0" parTransId="{DE26F34F-E782-45F6-9192-8B06E83BE7F9}" sibTransId="{9AC2DA41-CE97-4EC9-9C10-020C127E57E0}"/>
    <dgm:cxn modelId="{BBF82648-79A9-429A-8B69-B8A33F3D5D28}" type="presOf" srcId="{1C27048C-A7B9-4834-BDAC-05A43C0B467B}" destId="{6124DFD6-F868-4DFE-929A-7B15BF31D587}" srcOrd="0" destOrd="0" presId="urn:microsoft.com/office/officeart/2005/8/layout/chevron2"/>
    <dgm:cxn modelId="{71B47524-6F91-44A8-B91D-69001984AB71}" srcId="{57EF5387-566E-4C12-8741-EA55BD4AECF1}" destId="{68184BC4-743B-43CD-BB7F-8D54329E6B96}" srcOrd="2" destOrd="0" parTransId="{2EE647FF-164E-480C-8721-C7A00935CDBC}" sibTransId="{62355C99-66FD-4D22-BD8E-C6EA0498972B}"/>
    <dgm:cxn modelId="{90679978-8332-402D-A7C8-6F49F636FE1A}" type="presOf" srcId="{68184BC4-743B-43CD-BB7F-8D54329E6B96}" destId="{FA3AC4F3-AFD8-4EF5-8545-6629A2CE2A9E}" srcOrd="0" destOrd="0" presId="urn:microsoft.com/office/officeart/2005/8/layout/chevron2"/>
    <dgm:cxn modelId="{5E924103-12C8-44A5-88FB-F71693BE6AFF}" srcId="{739B1598-122B-4702-B231-9AE5FD542CCF}" destId="{8257A0FB-4EC6-4DBF-924E-CCB4663BF8B9}" srcOrd="3" destOrd="0" parTransId="{DC7B6D29-11C8-41AD-9FA3-BD8FA5A0B225}" sibTransId="{2D224394-EBCB-4113-A20A-7F33B44400CF}"/>
    <dgm:cxn modelId="{9DF5D03C-91A0-46F4-8E83-83DA195DE02C}" srcId="{68184BC4-743B-43CD-BB7F-8D54329E6B96}" destId="{E2EC8929-CEBD-49AA-BCA9-31570EF2B7F0}" srcOrd="0" destOrd="0" parTransId="{8332ACF8-3D0A-4D9B-83BF-7916F627A506}" sibTransId="{DD021FD7-92AE-4F18-8097-FBEC81724189}"/>
    <dgm:cxn modelId="{89925804-846A-4658-BB64-CF0EC2943287}" srcId="{739B1598-122B-4702-B231-9AE5FD542CCF}" destId="{254CD01E-16FB-4552-9042-4F0EEBB1F5A8}" srcOrd="4" destOrd="0" parTransId="{2C79BB8F-9D49-43A1-A203-8B0E5785EA6C}" sibTransId="{FA4677D6-6943-4CDF-B4F4-6AC77F62C898}"/>
    <dgm:cxn modelId="{565422D9-EECF-4F0C-BC6C-42C4286E91F9}" type="presOf" srcId="{11B10C73-FFD7-4B37-A8E1-1437B507FDE0}" destId="{DE2067E2-7A76-4E00-82A8-5DD44EF2AA72}" srcOrd="0" destOrd="0" presId="urn:microsoft.com/office/officeart/2005/8/layout/chevron2"/>
    <dgm:cxn modelId="{74DB0A62-11B5-4C1F-8AD7-AC0F9C910319}" srcId="{F219D520-8DDE-44DA-88EE-51C63A6B2C6A}" destId="{07FEA4E4-B8AB-41D8-AC36-0F490DFC54E7}" srcOrd="1" destOrd="0" parTransId="{C192746D-5C04-4092-A1E3-7D1AD606C2FC}" sibTransId="{222A4797-ED99-4EBD-8C5A-DEBCE1F1BE14}"/>
    <dgm:cxn modelId="{C4000DF9-BA55-4835-A298-1C0C6B6E6568}" srcId="{739B1598-122B-4702-B231-9AE5FD542CCF}" destId="{AAA17D6E-76A3-4067-8460-5FD3B89EFC23}" srcOrd="0" destOrd="0" parTransId="{F504EE5B-B11E-468A-A878-BF08DCFA2502}" sibTransId="{89ACFF3B-6F9C-45B3-BD10-8BA713B049ED}"/>
    <dgm:cxn modelId="{5A6A5857-F57E-429C-AFC5-9D7C0B103084}" type="presOf" srcId="{8257A0FB-4EC6-4DBF-924E-CCB4663BF8B9}" destId="{0106A61B-6A77-4DBC-AF26-7FA1854DA99A}" srcOrd="0" destOrd="3" presId="urn:microsoft.com/office/officeart/2005/8/layout/chevron2"/>
    <dgm:cxn modelId="{00371C9F-2B42-45FA-828B-CD0AC3F21D52}" srcId="{11B10C73-FFD7-4B37-A8E1-1437B507FDE0}" destId="{B99C23EA-150C-4985-A49B-E27D109A53E2}" srcOrd="1" destOrd="0" parTransId="{A84FC3A6-7F20-49B6-A160-0A3D98EBF3A8}" sibTransId="{F8C2C099-E486-49A8-833B-C6CDA1CE592B}"/>
    <dgm:cxn modelId="{0BA23B8B-B2E9-46E4-864C-0E80BC5F4068}" type="presOf" srcId="{F219D520-8DDE-44DA-88EE-51C63A6B2C6A}" destId="{5C80F7D8-AA4B-413C-AD21-EC739A5706FE}" srcOrd="0" destOrd="0" presId="urn:microsoft.com/office/officeart/2005/8/layout/chevron2"/>
    <dgm:cxn modelId="{7C7CD546-B26D-4DFC-858B-E93C0E0FBD46}" srcId="{57EF5387-566E-4C12-8741-EA55BD4AECF1}" destId="{11B10C73-FFD7-4B37-A8E1-1437B507FDE0}" srcOrd="1" destOrd="0" parTransId="{9ED9953B-24C6-4305-AE37-F26F179926A9}" sibTransId="{ECABE63A-B9F2-4804-AF2E-FD2AB0005BA8}"/>
    <dgm:cxn modelId="{95106310-08DE-441C-B0A5-0999345E7FE4}" type="presOf" srcId="{B99C23EA-150C-4985-A49B-E27D109A53E2}" destId="{E9A88295-00BA-4C4E-AD6D-BFD562C28493}" srcOrd="0" destOrd="1" presId="urn:microsoft.com/office/officeart/2005/8/layout/chevron2"/>
    <dgm:cxn modelId="{CB5F975C-7211-4462-A123-BA5BA398B98F}" type="presOf" srcId="{E2EC8929-CEBD-49AA-BCA9-31570EF2B7F0}" destId="{7265389D-BE90-4C31-8CCC-F3C5EE82A060}" srcOrd="0" destOrd="0" presId="urn:microsoft.com/office/officeart/2005/8/layout/chevron2"/>
    <dgm:cxn modelId="{BFA7A2FE-C6A9-4997-AC87-837108979674}" type="presOf" srcId="{9E245B5F-5868-4C66-94D6-348089AC0405}" destId="{E9A88295-00BA-4C4E-AD6D-BFD562C28493}" srcOrd="0" destOrd="0" presId="urn:microsoft.com/office/officeart/2005/8/layout/chevron2"/>
    <dgm:cxn modelId="{7196BCA1-3D98-4E16-875D-62E0E8E0D24C}" type="presOf" srcId="{57EF5387-566E-4C12-8741-EA55BD4AECF1}" destId="{B964BA05-40A3-4427-A7CC-2CA4D8300A89}" srcOrd="0" destOrd="0" presId="urn:microsoft.com/office/officeart/2005/8/layout/chevron2"/>
    <dgm:cxn modelId="{D456245F-93BB-49F4-8451-247DBD164A7C}" type="presOf" srcId="{752662EF-B33D-43A8-AAAD-3A4111321719}" destId="{0106A61B-6A77-4DBC-AF26-7FA1854DA99A}" srcOrd="0" destOrd="1" presId="urn:microsoft.com/office/officeart/2005/8/layout/chevron2"/>
    <dgm:cxn modelId="{56CC9285-B6FA-44DC-A0ED-5F793AE0C245}" type="presParOf" srcId="{B964BA05-40A3-4427-A7CC-2CA4D8300A89}" destId="{DE674543-0F3E-4947-8990-AD99BDC6E43D}" srcOrd="0" destOrd="0" presId="urn:microsoft.com/office/officeart/2005/8/layout/chevron2"/>
    <dgm:cxn modelId="{5C1E3E35-A798-4822-AAF6-BC6D3A17AB40}" type="presParOf" srcId="{DE674543-0F3E-4947-8990-AD99BDC6E43D}" destId="{5C80F7D8-AA4B-413C-AD21-EC739A5706FE}" srcOrd="0" destOrd="0" presId="urn:microsoft.com/office/officeart/2005/8/layout/chevron2"/>
    <dgm:cxn modelId="{ADD4BFAF-62DA-43DE-81CD-9ABC2BAD6EC4}" type="presParOf" srcId="{DE674543-0F3E-4947-8990-AD99BDC6E43D}" destId="{6124DFD6-F868-4DFE-929A-7B15BF31D587}" srcOrd="1" destOrd="0" presId="urn:microsoft.com/office/officeart/2005/8/layout/chevron2"/>
    <dgm:cxn modelId="{DD4D949B-8BC4-4C2D-B1AC-9EE6FB65C9A9}" type="presParOf" srcId="{B964BA05-40A3-4427-A7CC-2CA4D8300A89}" destId="{5E9107C1-F03A-4A4D-8D38-A4793A060AF6}" srcOrd="1" destOrd="0" presId="urn:microsoft.com/office/officeart/2005/8/layout/chevron2"/>
    <dgm:cxn modelId="{7119F805-A5D9-4B4C-8C7D-A870192DE5B8}" type="presParOf" srcId="{B964BA05-40A3-4427-A7CC-2CA4D8300A89}" destId="{9A8F3DFC-98CA-4245-8862-4EBCBD6AA5E4}" srcOrd="2" destOrd="0" presId="urn:microsoft.com/office/officeart/2005/8/layout/chevron2"/>
    <dgm:cxn modelId="{69C68CC0-37FB-467C-8839-FB6DCA495132}" type="presParOf" srcId="{9A8F3DFC-98CA-4245-8862-4EBCBD6AA5E4}" destId="{DE2067E2-7A76-4E00-82A8-5DD44EF2AA72}" srcOrd="0" destOrd="0" presId="urn:microsoft.com/office/officeart/2005/8/layout/chevron2"/>
    <dgm:cxn modelId="{EB29D488-FC92-4951-B449-94BB27ECB818}" type="presParOf" srcId="{9A8F3DFC-98CA-4245-8862-4EBCBD6AA5E4}" destId="{E9A88295-00BA-4C4E-AD6D-BFD562C28493}" srcOrd="1" destOrd="0" presId="urn:microsoft.com/office/officeart/2005/8/layout/chevron2"/>
    <dgm:cxn modelId="{D2D31E84-3BEC-4EB9-9563-FEAA1DEA99B2}" type="presParOf" srcId="{B964BA05-40A3-4427-A7CC-2CA4D8300A89}" destId="{03DC7958-9E1C-49B6-BC1F-0EDFC4DC569A}" srcOrd="3" destOrd="0" presId="urn:microsoft.com/office/officeart/2005/8/layout/chevron2"/>
    <dgm:cxn modelId="{C1EBB94D-4949-4EBA-A5F1-F0CEB4C51ED6}" type="presParOf" srcId="{B964BA05-40A3-4427-A7CC-2CA4D8300A89}" destId="{DBD00C98-B074-4261-B74B-5E4228587EF0}" srcOrd="4" destOrd="0" presId="urn:microsoft.com/office/officeart/2005/8/layout/chevron2"/>
    <dgm:cxn modelId="{40983101-DD35-4BEC-922B-BC80CC40CE3D}" type="presParOf" srcId="{DBD00C98-B074-4261-B74B-5E4228587EF0}" destId="{FA3AC4F3-AFD8-4EF5-8545-6629A2CE2A9E}" srcOrd="0" destOrd="0" presId="urn:microsoft.com/office/officeart/2005/8/layout/chevron2"/>
    <dgm:cxn modelId="{7FD7F9A4-D322-4BA8-A8D2-F920F9EAEEBF}" type="presParOf" srcId="{DBD00C98-B074-4261-B74B-5E4228587EF0}" destId="{7265389D-BE90-4C31-8CCC-F3C5EE82A060}" srcOrd="1" destOrd="0" presId="urn:microsoft.com/office/officeart/2005/8/layout/chevron2"/>
    <dgm:cxn modelId="{248EEA7A-2090-4142-B7F9-729C84D5B5FA}" type="presParOf" srcId="{B964BA05-40A3-4427-A7CC-2CA4D8300A89}" destId="{2445AB7D-AE3D-4085-A079-F474A54AE8A3}" srcOrd="5" destOrd="0" presId="urn:microsoft.com/office/officeart/2005/8/layout/chevron2"/>
    <dgm:cxn modelId="{401C40BF-D5AC-44D1-9411-F41739D14E7A}" type="presParOf" srcId="{B964BA05-40A3-4427-A7CC-2CA4D8300A89}" destId="{9991EBB1-284F-4D2E-B86A-FCEC4C5F0F3F}" srcOrd="6" destOrd="0" presId="urn:microsoft.com/office/officeart/2005/8/layout/chevron2"/>
    <dgm:cxn modelId="{33443459-7D79-4136-A659-4C2FA0A08040}" type="presParOf" srcId="{9991EBB1-284F-4D2E-B86A-FCEC4C5F0F3F}" destId="{DC89F504-F169-43B1-B7B0-BDE74E0B8D2F}" srcOrd="0" destOrd="0" presId="urn:microsoft.com/office/officeart/2005/8/layout/chevron2"/>
    <dgm:cxn modelId="{39B5DCF8-3869-4B2D-9CFF-7EBABA602598}" type="presParOf" srcId="{9991EBB1-284F-4D2E-B86A-FCEC4C5F0F3F}" destId="{0106A61B-6A77-4DBC-AF26-7FA1854DA99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80F7D8-AA4B-413C-AD21-EC739A5706FE}">
      <dsp:nvSpPr>
        <dsp:cNvPr id="0" name=""/>
        <dsp:cNvSpPr/>
      </dsp:nvSpPr>
      <dsp:spPr>
        <a:xfrm rot="5400000">
          <a:off x="-226899" y="242805"/>
          <a:ext cx="1512663" cy="105886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G of Alberta</a:t>
          </a:r>
        </a:p>
      </dsp:txBody>
      <dsp:txXfrm rot="-5400000">
        <a:off x="1" y="545337"/>
        <a:ext cx="1058864" cy="453799"/>
      </dsp:txXfrm>
    </dsp:sp>
    <dsp:sp modelId="{6124DFD6-F868-4DFE-929A-7B15BF31D587}">
      <dsp:nvSpPr>
        <dsp:cNvPr id="0" name=""/>
        <dsp:cNvSpPr/>
      </dsp:nvSpPr>
      <dsp:spPr>
        <a:xfrm rot="5400000">
          <a:off x="4718337" y="-3643567"/>
          <a:ext cx="983231" cy="83021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Reduce the carbon intensity of the power fleet</a:t>
          </a:r>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Minimize the social and economic costs of the Climate Leadership Plan </a:t>
          </a:r>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Maintain the reliability of the electricity grid and the stability of prices for consumers</a:t>
          </a:r>
          <a:endParaRPr lang="en-US" sz="1700" kern="1200" dirty="0"/>
        </a:p>
      </dsp:txBody>
      <dsp:txXfrm rot="-5400000">
        <a:off x="1058865" y="63902"/>
        <a:ext cx="8254179" cy="887237"/>
      </dsp:txXfrm>
    </dsp:sp>
    <dsp:sp modelId="{DE2067E2-7A76-4E00-82A8-5DD44EF2AA72}">
      <dsp:nvSpPr>
        <dsp:cNvPr id="0" name=""/>
        <dsp:cNvSpPr/>
      </dsp:nvSpPr>
      <dsp:spPr>
        <a:xfrm rot="5400000">
          <a:off x="-226899" y="1620895"/>
          <a:ext cx="1512663" cy="105886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Coal Power Fleet</a:t>
          </a:r>
        </a:p>
      </dsp:txBody>
      <dsp:txXfrm rot="-5400000">
        <a:off x="1" y="1923427"/>
        <a:ext cx="1058864" cy="453799"/>
      </dsp:txXfrm>
    </dsp:sp>
    <dsp:sp modelId="{E9A88295-00BA-4C4E-AD6D-BFD562C28493}">
      <dsp:nvSpPr>
        <dsp:cNvPr id="0" name=""/>
        <dsp:cNvSpPr/>
      </dsp:nvSpPr>
      <dsp:spPr>
        <a:xfrm rot="5400000">
          <a:off x="4718337" y="-2265476"/>
          <a:ext cx="983231" cy="83021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Avoid unnecessarily stranding capital</a:t>
          </a:r>
          <a:endParaRPr lang="en-US" sz="1700" kern="1200" dirty="0"/>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Stay competitive in the electricity market</a:t>
          </a:r>
          <a:endParaRPr lang="en-US" sz="1700" kern="1200" dirty="0"/>
        </a:p>
      </dsp:txBody>
      <dsp:txXfrm rot="-5400000">
        <a:off x="1058865" y="1441993"/>
        <a:ext cx="8254179" cy="887237"/>
      </dsp:txXfrm>
    </dsp:sp>
    <dsp:sp modelId="{FA3AC4F3-AFD8-4EF5-8545-6629A2CE2A9E}">
      <dsp:nvSpPr>
        <dsp:cNvPr id="0" name=""/>
        <dsp:cNvSpPr/>
      </dsp:nvSpPr>
      <dsp:spPr>
        <a:xfrm rot="5400000">
          <a:off x="-226899" y="2998986"/>
          <a:ext cx="1512663" cy="105886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Local communities</a:t>
          </a:r>
        </a:p>
      </dsp:txBody>
      <dsp:txXfrm rot="-5400000">
        <a:off x="1" y="3301518"/>
        <a:ext cx="1058864" cy="453799"/>
      </dsp:txXfrm>
    </dsp:sp>
    <dsp:sp modelId="{7265389D-BE90-4C31-8CCC-F3C5EE82A060}">
      <dsp:nvSpPr>
        <dsp:cNvPr id="0" name=""/>
        <dsp:cNvSpPr/>
      </dsp:nvSpPr>
      <dsp:spPr>
        <a:xfrm rot="5400000">
          <a:off x="4718337" y="-887386"/>
          <a:ext cx="983231" cy="83021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Stabilize the job market in the small towns that have economies based around coal mines and their associated power plants</a:t>
          </a:r>
          <a:endParaRPr lang="en-US" sz="1700" kern="1200" dirty="0"/>
        </a:p>
      </dsp:txBody>
      <dsp:txXfrm rot="-5400000">
        <a:off x="1058865" y="2820083"/>
        <a:ext cx="8254179" cy="887237"/>
      </dsp:txXfrm>
    </dsp:sp>
    <dsp:sp modelId="{DC89F504-F169-43B1-B7B0-BDE74E0B8D2F}">
      <dsp:nvSpPr>
        <dsp:cNvPr id="0" name=""/>
        <dsp:cNvSpPr/>
      </dsp:nvSpPr>
      <dsp:spPr>
        <a:xfrm rot="5400000">
          <a:off x="-282406" y="4664111"/>
          <a:ext cx="1623677" cy="105886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Forest Sector</a:t>
          </a:r>
        </a:p>
      </dsp:txBody>
      <dsp:txXfrm rot="-5400000">
        <a:off x="1" y="4911136"/>
        <a:ext cx="1058864" cy="564813"/>
      </dsp:txXfrm>
    </dsp:sp>
    <dsp:sp modelId="{0106A61B-6A77-4DBC-AF26-7FA1854DA99A}">
      <dsp:nvSpPr>
        <dsp:cNvPr id="0" name=""/>
        <dsp:cNvSpPr/>
      </dsp:nvSpPr>
      <dsp:spPr>
        <a:xfrm rot="5400000">
          <a:off x="4431302" y="777739"/>
          <a:ext cx="1557300" cy="83021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 Maximize the value extracted from wood fibre</a:t>
          </a:r>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 Create jobs in local communities</a:t>
          </a:r>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 Create new income streams and stay competitive in demotic and international markets</a:t>
          </a:r>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 Diversity market/product</a:t>
          </a:r>
        </a:p>
        <a:p>
          <a:pPr marL="171450" lvl="1" indent="-171450" algn="l" defTabSz="755650">
            <a:lnSpc>
              <a:spcPct val="90000"/>
            </a:lnSpc>
            <a:spcBef>
              <a:spcPct val="0"/>
            </a:spcBef>
            <a:spcAft>
              <a:spcPct val="15000"/>
            </a:spcAft>
            <a:buChar char="••"/>
          </a:pPr>
          <a:r>
            <a:rPr lang="en-US" sz="1700" b="1" kern="1200" dirty="0">
              <a:solidFill>
                <a:srgbClr val="000000"/>
              </a:solidFill>
              <a:latin typeface="+mn-lt"/>
            </a:rPr>
            <a:t> Find less carbon intensive disposal solutions for their logging residues </a:t>
          </a:r>
        </a:p>
      </dsp:txBody>
      <dsp:txXfrm rot="-5400000">
        <a:off x="1058865" y="4226198"/>
        <a:ext cx="8226155" cy="14052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drawing1.xml><?xml version="1.0" encoding="utf-8"?>
<c:userShapes xmlns:c="http://schemas.openxmlformats.org/drawingml/2006/chart">
  <cdr:relSizeAnchor xmlns:cdr="http://schemas.openxmlformats.org/drawingml/2006/chartDrawing">
    <cdr:from>
      <cdr:x>0.31783</cdr:x>
      <cdr:y>0.23534</cdr:y>
    </cdr:from>
    <cdr:to>
      <cdr:x>0.3876</cdr:x>
      <cdr:y>0.29158</cdr:y>
    </cdr:to>
    <cdr:sp macro="" textlink="">
      <cdr:nvSpPr>
        <cdr:cNvPr id="2" name="TextBox 6"/>
        <cdr:cNvSpPr txBox="1"/>
      </cdr:nvSpPr>
      <cdr:spPr>
        <a:xfrm xmlns:a="http://schemas.openxmlformats.org/drawingml/2006/main">
          <a:off x="2952328" y="1321810"/>
          <a:ext cx="648072" cy="3158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xmlns:a="http://schemas.openxmlformats.org/drawingml/2006/main">
          <a:pPr algn="l">
            <a:buClr>
              <a:schemeClr val="tx2"/>
            </a:buClr>
          </a:pPr>
          <a:r>
            <a:rPr lang="en-US" sz="1400" b="1" dirty="0">
              <a:latin typeface="+mn-lt"/>
            </a:rPr>
            <a:t>75.73</a:t>
          </a:r>
        </a:p>
      </cdr:txBody>
    </cdr:sp>
  </cdr:relSizeAnchor>
  <cdr:relSizeAnchor xmlns:cdr="http://schemas.openxmlformats.org/drawingml/2006/chartDrawing">
    <cdr:from>
      <cdr:x>0.41085</cdr:x>
      <cdr:y>0.22146</cdr:y>
    </cdr:from>
    <cdr:to>
      <cdr:x>0.48062</cdr:x>
      <cdr:y>0.2777</cdr:y>
    </cdr:to>
    <cdr:sp macro="" textlink="">
      <cdr:nvSpPr>
        <cdr:cNvPr id="3" name="TextBox 6"/>
        <cdr:cNvSpPr txBox="1"/>
      </cdr:nvSpPr>
      <cdr:spPr>
        <a:xfrm xmlns:a="http://schemas.openxmlformats.org/drawingml/2006/main">
          <a:off x="3816424" y="1243881"/>
          <a:ext cx="648072" cy="3158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buClr>
              <a:schemeClr val="tx2"/>
            </a:buClr>
          </a:pPr>
          <a:r>
            <a:rPr lang="en-US" sz="1400" b="1" dirty="0">
              <a:latin typeface="+mn-lt"/>
            </a:rPr>
            <a:t>78.60</a:t>
          </a:r>
        </a:p>
      </cdr:txBody>
    </cdr:sp>
  </cdr:relSizeAnchor>
  <cdr:relSizeAnchor xmlns:cdr="http://schemas.openxmlformats.org/drawingml/2006/chartDrawing">
    <cdr:from>
      <cdr:x>0.51163</cdr:x>
      <cdr:y>0.19334</cdr:y>
    </cdr:from>
    <cdr:to>
      <cdr:x>0.5814</cdr:x>
      <cdr:y>0.24958</cdr:y>
    </cdr:to>
    <cdr:sp macro="" textlink="">
      <cdr:nvSpPr>
        <cdr:cNvPr id="4" name="TextBox 6"/>
        <cdr:cNvSpPr txBox="1"/>
      </cdr:nvSpPr>
      <cdr:spPr>
        <a:xfrm xmlns:a="http://schemas.openxmlformats.org/drawingml/2006/main">
          <a:off x="4752528" y="1085942"/>
          <a:ext cx="648072" cy="3158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buClr>
              <a:schemeClr val="tx2"/>
            </a:buClr>
          </a:pPr>
          <a:r>
            <a:rPr lang="en-US" sz="1400" b="1" dirty="0">
              <a:latin typeface="+mn-lt"/>
            </a:rPr>
            <a:t>81.46</a:t>
          </a:r>
        </a:p>
      </cdr:txBody>
    </cdr:sp>
  </cdr:relSizeAnchor>
  <cdr:relSizeAnchor xmlns:cdr="http://schemas.openxmlformats.org/drawingml/2006/chartDrawing">
    <cdr:from>
      <cdr:x>0.6124</cdr:x>
      <cdr:y>0.17949</cdr:y>
    </cdr:from>
    <cdr:to>
      <cdr:x>0.68217</cdr:x>
      <cdr:y>0.23573</cdr:y>
    </cdr:to>
    <cdr:sp macro="" textlink="">
      <cdr:nvSpPr>
        <cdr:cNvPr id="5" name="TextBox 6"/>
        <cdr:cNvSpPr txBox="1"/>
      </cdr:nvSpPr>
      <cdr:spPr>
        <a:xfrm xmlns:a="http://schemas.openxmlformats.org/drawingml/2006/main">
          <a:off x="5688632" y="1008112"/>
          <a:ext cx="648072" cy="3158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buClr>
              <a:schemeClr val="tx2"/>
            </a:buClr>
          </a:pPr>
          <a:r>
            <a:rPr lang="en-US" sz="1400" b="1" dirty="0">
              <a:latin typeface="+mn-lt"/>
            </a:rPr>
            <a:t>84.33</a:t>
          </a:r>
        </a:p>
      </cdr:txBody>
    </cdr:sp>
  </cdr:relSizeAnchor>
  <cdr:relSizeAnchor xmlns:cdr="http://schemas.openxmlformats.org/drawingml/2006/chartDrawing">
    <cdr:from>
      <cdr:x>0.8062</cdr:x>
      <cdr:y>0.13158</cdr:y>
    </cdr:from>
    <cdr:to>
      <cdr:x>0.87597</cdr:x>
      <cdr:y>0.18782</cdr:y>
    </cdr:to>
    <cdr:sp macro="" textlink="">
      <cdr:nvSpPr>
        <cdr:cNvPr id="6" name="TextBox 6"/>
        <cdr:cNvSpPr txBox="1"/>
      </cdr:nvSpPr>
      <cdr:spPr>
        <a:xfrm xmlns:a="http://schemas.openxmlformats.org/drawingml/2006/main">
          <a:off x="7488832" y="720080"/>
          <a:ext cx="648072"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buClr>
              <a:schemeClr val="tx2"/>
            </a:buClr>
          </a:pPr>
          <a:r>
            <a:rPr lang="en-US" sz="1400" b="1" dirty="0">
              <a:latin typeface="+mn-lt"/>
            </a:rPr>
            <a:t>90.06</a:t>
          </a:r>
        </a:p>
      </cdr:txBody>
    </cdr:sp>
  </cdr:relSizeAnchor>
  <cdr:relSizeAnchor xmlns:cdr="http://schemas.openxmlformats.org/drawingml/2006/chartDrawing">
    <cdr:from>
      <cdr:x>0.89922</cdr:x>
      <cdr:y>0.11538</cdr:y>
    </cdr:from>
    <cdr:to>
      <cdr:x>0.96899</cdr:x>
      <cdr:y>0.17162</cdr:y>
    </cdr:to>
    <cdr:sp macro="" textlink="">
      <cdr:nvSpPr>
        <cdr:cNvPr id="7" name="TextBox 6"/>
        <cdr:cNvSpPr txBox="1"/>
      </cdr:nvSpPr>
      <cdr:spPr>
        <a:xfrm xmlns:a="http://schemas.openxmlformats.org/drawingml/2006/main">
          <a:off x="8352928" y="648072"/>
          <a:ext cx="648072" cy="3158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buClr>
              <a:schemeClr val="tx2"/>
            </a:buClr>
          </a:pPr>
          <a:r>
            <a:rPr lang="en-US" sz="1400" b="1" dirty="0">
              <a:latin typeface="+mn-lt"/>
            </a:rPr>
            <a:t>92.92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4"/>
            <a:ext cx="2972098" cy="456595"/>
          </a:xfrm>
          <a:prstGeom prst="rect">
            <a:avLst/>
          </a:prstGeom>
        </p:spPr>
        <p:txBody>
          <a:bodyPr vert="horz" lIns="88752" tIns="44376" rIns="88752" bIns="44376" rtlCol="0"/>
          <a:lstStyle>
            <a:lvl1pPr algn="l">
              <a:defRPr sz="1200"/>
            </a:lvl1pPr>
          </a:lstStyle>
          <a:p>
            <a:endParaRPr lang="en-US"/>
          </a:p>
        </p:txBody>
      </p:sp>
      <p:sp>
        <p:nvSpPr>
          <p:cNvPr id="3" name="Tijdelijke aanduiding voor datum 2"/>
          <p:cNvSpPr>
            <a:spLocks noGrp="1"/>
          </p:cNvSpPr>
          <p:nvPr>
            <p:ph type="dt" sz="quarter" idx="1"/>
          </p:nvPr>
        </p:nvSpPr>
        <p:spPr>
          <a:xfrm>
            <a:off x="3884415" y="4"/>
            <a:ext cx="2972098" cy="456595"/>
          </a:xfrm>
          <a:prstGeom prst="rect">
            <a:avLst/>
          </a:prstGeom>
        </p:spPr>
        <p:txBody>
          <a:bodyPr vert="horz" lIns="88752" tIns="44376" rIns="88752" bIns="44376" rtlCol="0"/>
          <a:lstStyle>
            <a:lvl1pPr algn="r">
              <a:defRPr sz="1200"/>
            </a:lvl1pPr>
          </a:lstStyle>
          <a:p>
            <a:fld id="{4F454B08-A315-40FF-A9C4-A08A0A8284EB}" type="datetimeFigureOut">
              <a:rPr lang="en-US" smtClean="0"/>
              <a:pPr/>
              <a:t>16-09-22</a:t>
            </a:fld>
            <a:endParaRPr lang="en-US"/>
          </a:p>
        </p:txBody>
      </p:sp>
      <p:sp>
        <p:nvSpPr>
          <p:cNvPr id="4" name="Tijdelijke aanduiding voor voettekst 3"/>
          <p:cNvSpPr>
            <a:spLocks noGrp="1"/>
          </p:cNvSpPr>
          <p:nvPr>
            <p:ph type="ftr" sz="quarter" idx="2"/>
          </p:nvPr>
        </p:nvSpPr>
        <p:spPr>
          <a:xfrm>
            <a:off x="2" y="8685897"/>
            <a:ext cx="2972098" cy="456595"/>
          </a:xfrm>
          <a:prstGeom prst="rect">
            <a:avLst/>
          </a:prstGeom>
        </p:spPr>
        <p:txBody>
          <a:bodyPr vert="horz" lIns="88752" tIns="44376" rIns="88752" bIns="44376"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84415" y="8685897"/>
            <a:ext cx="2972098" cy="456595"/>
          </a:xfrm>
          <a:prstGeom prst="rect">
            <a:avLst/>
          </a:prstGeom>
        </p:spPr>
        <p:txBody>
          <a:bodyPr vert="horz" lIns="88752" tIns="44376" rIns="88752" bIns="44376" rtlCol="0" anchor="b"/>
          <a:lstStyle>
            <a:lvl1pPr algn="r">
              <a:defRPr sz="1200"/>
            </a:lvl1pPr>
          </a:lstStyle>
          <a:p>
            <a:fld id="{78722213-4FCF-4668-9EE0-840873A4F6B0}" type="slidenum">
              <a:rPr lang="en-US" smtClean="0"/>
              <a:pPr/>
              <a:t>‹#›</a:t>
            </a:fld>
            <a:endParaRPr lang="en-US"/>
          </a:p>
        </p:txBody>
      </p:sp>
    </p:spTree>
    <p:extLst>
      <p:ext uri="{BB962C8B-B14F-4D97-AF65-F5344CB8AC3E}">
        <p14:creationId xmlns:p14="http://schemas.microsoft.com/office/powerpoint/2010/main" val="1026629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71801" cy="457199"/>
          </a:xfrm>
          <a:prstGeom prst="rect">
            <a:avLst/>
          </a:prstGeom>
        </p:spPr>
        <p:txBody>
          <a:bodyPr vert="horz" wrap="square" lIns="93819" tIns="46910" rIns="93819" bIns="46910" numCol="1" anchor="t" anchorCtr="0" compatLnSpc="1">
            <a:prstTxWarp prst="textNoShape">
              <a:avLst/>
            </a:prstTxWarp>
          </a:bodyPr>
          <a:lstStyle>
            <a:lvl1pPr>
              <a:defRPr sz="1300">
                <a:latin typeface="Calibri" pitchFamily="34" charset="0"/>
              </a:defRPr>
            </a:lvl1pPr>
          </a:lstStyle>
          <a:p>
            <a:endParaRPr lang="en-US"/>
          </a:p>
        </p:txBody>
      </p:sp>
      <p:sp>
        <p:nvSpPr>
          <p:cNvPr id="3" name="Tijdelijke aanduiding voor datum 2"/>
          <p:cNvSpPr>
            <a:spLocks noGrp="1"/>
          </p:cNvSpPr>
          <p:nvPr>
            <p:ph type="dt" idx="1"/>
          </p:nvPr>
        </p:nvSpPr>
        <p:spPr>
          <a:xfrm>
            <a:off x="3884613" y="1"/>
            <a:ext cx="2971801" cy="457199"/>
          </a:xfrm>
          <a:prstGeom prst="rect">
            <a:avLst/>
          </a:prstGeom>
        </p:spPr>
        <p:txBody>
          <a:bodyPr vert="horz" wrap="square" lIns="93819" tIns="46910" rIns="93819" bIns="46910" numCol="1" anchor="t" anchorCtr="0" compatLnSpc="1">
            <a:prstTxWarp prst="textNoShape">
              <a:avLst/>
            </a:prstTxWarp>
          </a:bodyPr>
          <a:lstStyle>
            <a:lvl1pPr algn="r">
              <a:defRPr sz="1300">
                <a:latin typeface="Calibri" pitchFamily="34" charset="0"/>
              </a:defRPr>
            </a:lvl1pPr>
          </a:lstStyle>
          <a:p>
            <a:fld id="{85F8018B-9BAC-4778-95C0-6037E0504C07}" type="datetimeFigureOut">
              <a:rPr lang="nl-NL"/>
              <a:pPr/>
              <a:t>16-09-22</a:t>
            </a:fld>
            <a:endParaRPr lang="nl-NL"/>
          </a:p>
        </p:txBody>
      </p:sp>
      <p:sp>
        <p:nvSpPr>
          <p:cNvPr id="4" name="Tijdelijke aanduiding voor dia-afbeelding 3"/>
          <p:cNvSpPr>
            <a:spLocks noGrp="1" noRot="1" noChangeAspect="1"/>
          </p:cNvSpPr>
          <p:nvPr>
            <p:ph type="sldImg" idx="2"/>
          </p:nvPr>
        </p:nvSpPr>
        <p:spPr>
          <a:xfrm>
            <a:off x="954088" y="687388"/>
            <a:ext cx="4949825" cy="3427412"/>
          </a:xfrm>
          <a:prstGeom prst="rect">
            <a:avLst/>
          </a:prstGeom>
          <a:noFill/>
          <a:ln w="12700">
            <a:solidFill>
              <a:prstClr val="black"/>
            </a:solidFill>
          </a:ln>
        </p:spPr>
        <p:txBody>
          <a:bodyPr vert="horz" lIns="93819" tIns="46910" rIns="93819" bIns="46910" rtlCol="0" anchor="ctr"/>
          <a:lstStyle/>
          <a:p>
            <a:pPr lvl="0"/>
            <a:endParaRPr lang="nl-NL" noProof="0"/>
          </a:p>
        </p:txBody>
      </p:sp>
      <p:sp>
        <p:nvSpPr>
          <p:cNvPr id="5" name="Tijdelijke aanduiding voor notities 4"/>
          <p:cNvSpPr>
            <a:spLocks noGrp="1"/>
          </p:cNvSpPr>
          <p:nvPr>
            <p:ph type="body" sz="quarter" idx="3"/>
          </p:nvPr>
        </p:nvSpPr>
        <p:spPr>
          <a:xfrm>
            <a:off x="685801" y="4343400"/>
            <a:ext cx="5486400" cy="4114801"/>
          </a:xfrm>
          <a:prstGeom prst="rect">
            <a:avLst/>
          </a:prstGeom>
        </p:spPr>
        <p:txBody>
          <a:bodyPr vert="horz" lIns="93819" tIns="46910" rIns="93819" bIns="46910" rtlCol="0">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5"/>
            <a:ext cx="2971801" cy="457199"/>
          </a:xfrm>
          <a:prstGeom prst="rect">
            <a:avLst/>
          </a:prstGeom>
        </p:spPr>
        <p:txBody>
          <a:bodyPr vert="horz" wrap="square" lIns="93819" tIns="46910" rIns="93819" bIns="46910" numCol="1" anchor="b" anchorCtr="0" compatLnSpc="1">
            <a:prstTxWarp prst="textNoShape">
              <a:avLst/>
            </a:prstTxWarp>
          </a:bodyPr>
          <a:lstStyle>
            <a:lvl1pPr>
              <a:defRPr sz="1300">
                <a:latin typeface="Calibri" pitchFamily="34" charset="0"/>
              </a:defRPr>
            </a:lvl1pPr>
          </a:lstStyle>
          <a:p>
            <a:endParaRPr lang="en-US"/>
          </a:p>
        </p:txBody>
      </p:sp>
      <p:sp>
        <p:nvSpPr>
          <p:cNvPr id="7" name="Tijdelijke aanduiding voor dianummer 6"/>
          <p:cNvSpPr>
            <a:spLocks noGrp="1"/>
          </p:cNvSpPr>
          <p:nvPr>
            <p:ph type="sldNum" sz="quarter" idx="5"/>
          </p:nvPr>
        </p:nvSpPr>
        <p:spPr>
          <a:xfrm>
            <a:off x="3884613" y="8685215"/>
            <a:ext cx="2971801" cy="457199"/>
          </a:xfrm>
          <a:prstGeom prst="rect">
            <a:avLst/>
          </a:prstGeom>
        </p:spPr>
        <p:txBody>
          <a:bodyPr vert="horz" wrap="square" lIns="93819" tIns="46910" rIns="93819" bIns="46910" numCol="1" anchor="b" anchorCtr="0" compatLnSpc="1">
            <a:prstTxWarp prst="textNoShape">
              <a:avLst/>
            </a:prstTxWarp>
          </a:bodyPr>
          <a:lstStyle>
            <a:lvl1pPr algn="r">
              <a:defRPr sz="1300">
                <a:latin typeface="Calibri" pitchFamily="34" charset="0"/>
              </a:defRPr>
            </a:lvl1pPr>
          </a:lstStyle>
          <a:p>
            <a:fld id="{1C3F7CC3-2745-4F67-8672-C930DA7CCC0A}" type="slidenum">
              <a:rPr lang="nl-NL"/>
              <a:pPr/>
              <a:t>‹#›</a:t>
            </a:fld>
            <a:endParaRPr lang="nl-NL"/>
          </a:p>
        </p:txBody>
      </p:sp>
    </p:spTree>
    <p:extLst>
      <p:ext uri="{BB962C8B-B14F-4D97-AF65-F5344CB8AC3E}">
        <p14:creationId xmlns:p14="http://schemas.microsoft.com/office/powerpoint/2010/main" val="3817745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a:t>
            </a:fld>
            <a:endParaRPr lang="nl-NL"/>
          </a:p>
        </p:txBody>
      </p:sp>
    </p:spTree>
    <p:extLst>
      <p:ext uri="{BB962C8B-B14F-4D97-AF65-F5344CB8AC3E}">
        <p14:creationId xmlns:p14="http://schemas.microsoft.com/office/powerpoint/2010/main" val="228868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Collect some information about the history of pellet industry in Canada</a:t>
            </a:r>
            <a:r>
              <a:rPr lang="en-US" baseline="0" dirty="0"/>
              <a:t> and BC</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solidFill>
                  <a:srgbClr val="000000"/>
                </a:solidFill>
                <a:latin typeface="+mn-lt"/>
              </a:rPr>
              <a:t>About 95% of the produced wood pellets in BC is currently exported to the EU, USA, and Asia and 5% is consumed in the domestic market.</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10</a:t>
            </a:fld>
            <a:endParaRPr lang="nl-NL"/>
          </a:p>
        </p:txBody>
      </p:sp>
    </p:spTree>
    <p:extLst>
      <p:ext uri="{BB962C8B-B14F-4D97-AF65-F5344CB8AC3E}">
        <p14:creationId xmlns:p14="http://schemas.microsoft.com/office/powerpoint/2010/main" val="3404262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a:t>What is the total capacity?</a:t>
            </a:r>
            <a:r>
              <a:rPr lang="en-US" baseline="0" dirty="0"/>
              <a:t> Their share of electricity?</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11</a:t>
            </a:fld>
            <a:endParaRPr lang="nl-NL"/>
          </a:p>
        </p:txBody>
      </p:sp>
    </p:spTree>
    <p:extLst>
      <p:ext uri="{BB962C8B-B14F-4D97-AF65-F5344CB8AC3E}">
        <p14:creationId xmlns:p14="http://schemas.microsoft.com/office/powerpoint/2010/main" val="302028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lvl="0" indent="0" algn="just">
              <a:spcBef>
                <a:spcPct val="20000"/>
              </a:spcBef>
              <a:buClr>
                <a:schemeClr val="tx2"/>
              </a:buClr>
              <a:buFont typeface="Wingdings 3" pitchFamily="18" charset="2"/>
              <a:buNone/>
              <a:defRPr/>
            </a:pPr>
            <a:r>
              <a:rPr lang="en-US" dirty="0">
                <a:solidFill>
                  <a:srgbClr val="000000"/>
                </a:solidFill>
                <a:latin typeface="+mn-lt"/>
              </a:rPr>
              <a:t>Given the age of the coal-fired power plants in Alberta and their current emission profiles, Figure 4 shows the impact of this regulation on the capacity of the cos-fired generating stations in a time period of 2015-2050+.</a:t>
            </a:r>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12</a:t>
            </a:fld>
            <a:endParaRPr lang="nl-NL"/>
          </a:p>
        </p:txBody>
      </p:sp>
    </p:spTree>
    <p:extLst>
      <p:ext uri="{BB962C8B-B14F-4D97-AF65-F5344CB8AC3E}">
        <p14:creationId xmlns:p14="http://schemas.microsoft.com/office/powerpoint/2010/main" val="2065086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a:t>Mention about that</a:t>
            </a:r>
            <a:r>
              <a:rPr lang="en-US" baseline="0" dirty="0"/>
              <a:t> pellet mill should be close to the biomass source</a:t>
            </a:r>
          </a:p>
          <a:p>
            <a:r>
              <a:rPr lang="en-US" baseline="0" dirty="0"/>
              <a:t>Mention that some pellet plants are currently using </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13</a:t>
            </a:fld>
            <a:endParaRPr lang="nl-NL"/>
          </a:p>
        </p:txBody>
      </p:sp>
    </p:spTree>
    <p:extLst>
      <p:ext uri="{BB962C8B-B14F-4D97-AF65-F5344CB8AC3E}">
        <p14:creationId xmlns:p14="http://schemas.microsoft.com/office/powerpoint/2010/main" val="1108002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183600" lvl="0" indent="-183600">
              <a:spcBef>
                <a:spcPct val="20000"/>
              </a:spcBef>
              <a:buClr>
                <a:schemeClr val="tx2"/>
              </a:buClr>
              <a:buFont typeface="Wingdings 3" pitchFamily="18" charset="2"/>
              <a:buChar char=""/>
              <a:defRPr/>
            </a:pPr>
            <a:r>
              <a:rPr lang="en-US" b="1" dirty="0">
                <a:solidFill>
                  <a:srgbClr val="000000"/>
                </a:solidFill>
                <a:latin typeface="+mn-lt"/>
              </a:rPr>
              <a:t>Bring the list of candidates (mention why this locations, close to the existing wood processing facilities), wood fibre and access to rail network)</a:t>
            </a:r>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14</a:t>
            </a:fld>
            <a:endParaRPr lang="nl-NL"/>
          </a:p>
        </p:txBody>
      </p:sp>
    </p:spTree>
    <p:extLst>
      <p:ext uri="{BB962C8B-B14F-4D97-AF65-F5344CB8AC3E}">
        <p14:creationId xmlns:p14="http://schemas.microsoft.com/office/powerpoint/2010/main" val="509628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Talk about pellet industry</a:t>
            </a:r>
            <a:r>
              <a:rPr lang="en-US" baseline="0" dirty="0"/>
              <a:t> </a:t>
            </a:r>
          </a:p>
          <a:p>
            <a:r>
              <a:rPr lang="en-US" baseline="0" dirty="0"/>
              <a:t>Talk about the just-in-time delivery and the simplicity of the supply chain compared to global supply chains</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15</a:t>
            </a:fld>
            <a:endParaRPr lang="nl-NL"/>
          </a:p>
        </p:txBody>
      </p:sp>
    </p:spTree>
    <p:extLst>
      <p:ext uri="{BB962C8B-B14F-4D97-AF65-F5344CB8AC3E}">
        <p14:creationId xmlns:p14="http://schemas.microsoft.com/office/powerpoint/2010/main" val="842921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16</a:t>
            </a:fld>
            <a:endParaRPr lang="nl-NL"/>
          </a:p>
        </p:txBody>
      </p:sp>
    </p:spTree>
    <p:extLst>
      <p:ext uri="{BB962C8B-B14F-4D97-AF65-F5344CB8AC3E}">
        <p14:creationId xmlns:p14="http://schemas.microsoft.com/office/powerpoint/2010/main" val="2109916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a:t>Logging</a:t>
            </a:r>
            <a:r>
              <a:rPr lang="en-US" baseline="0" dirty="0"/>
              <a:t> residues: </a:t>
            </a:r>
            <a:r>
              <a:rPr lang="en-US" sz="1200" kern="1200" dirty="0">
                <a:solidFill>
                  <a:schemeClr val="tx1"/>
                </a:solidFill>
                <a:effectLst/>
                <a:latin typeface="+mn-lt"/>
                <a:ea typeface="+mn-ea"/>
                <a:cs typeface="+mn-cs"/>
              </a:rPr>
              <a:t>different road classes </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17</a:t>
            </a:fld>
            <a:endParaRPr lang="nl-NL"/>
          </a:p>
        </p:txBody>
      </p:sp>
    </p:spTree>
    <p:extLst>
      <p:ext uri="{BB962C8B-B14F-4D97-AF65-F5344CB8AC3E}">
        <p14:creationId xmlns:p14="http://schemas.microsoft.com/office/powerpoint/2010/main" val="389932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18</a:t>
            </a:fld>
            <a:endParaRPr lang="nl-NL"/>
          </a:p>
        </p:txBody>
      </p:sp>
    </p:spTree>
    <p:extLst>
      <p:ext uri="{BB962C8B-B14F-4D97-AF65-F5344CB8AC3E}">
        <p14:creationId xmlns:p14="http://schemas.microsoft.com/office/powerpoint/2010/main" val="2064044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Check Pembina </a:t>
            </a:r>
            <a:r>
              <a:rPr lang="en-US" sz="1200" kern="1200" dirty="0" err="1">
                <a:solidFill>
                  <a:schemeClr val="tx1"/>
                </a:solidFill>
                <a:effectLst/>
                <a:latin typeface="+mn-lt"/>
                <a:ea typeface="+mn-ea"/>
                <a:cs typeface="+mn-cs"/>
              </a:rPr>
              <a:t>reseach</a:t>
            </a:r>
            <a:r>
              <a:rPr lang="en-US" sz="1200" kern="1200" dirty="0">
                <a:solidFill>
                  <a:schemeClr val="tx1"/>
                </a:solidFill>
                <a:effectLst/>
                <a:latin typeface="+mn-lt"/>
                <a:ea typeface="+mn-ea"/>
                <a:cs typeface="+mn-cs"/>
              </a:rPr>
              <a:t> on the percentage of wood pellet emission???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Roughly speaking, every 1% increase in biomass co-firing reduces the requirement to capture 1% less of the total CO 2 .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Older coal units usually produce about 1.0-1.2 t/MWh. Newer coal units can achieve a much lower 0.89-0.9 t/MWh.</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Combined cycle units would achieve a 0.42 t/MWh emission intensity. simple cycle units were set at their historical 0.50-0.55 t/MWh </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19</a:t>
            </a:fld>
            <a:endParaRPr lang="nl-NL"/>
          </a:p>
        </p:txBody>
      </p:sp>
    </p:spTree>
    <p:extLst>
      <p:ext uri="{BB962C8B-B14F-4D97-AF65-F5344CB8AC3E}">
        <p14:creationId xmlns:p14="http://schemas.microsoft.com/office/powerpoint/2010/main" val="2495349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 Once I finish talking about</a:t>
            </a:r>
            <a:r>
              <a:rPr lang="en-US" sz="1200" kern="1200" baseline="0" dirty="0">
                <a:solidFill>
                  <a:schemeClr val="tx1"/>
                </a:solidFill>
                <a:effectLst/>
                <a:latin typeface="+mn-lt"/>
                <a:ea typeface="+mn-ea"/>
                <a:cs typeface="+mn-cs"/>
              </a:rPr>
              <a:t> this, mention how cofiring can be a </a:t>
            </a:r>
            <a:r>
              <a:rPr lang="en-US" sz="1200" kern="1200" baseline="0" dirty="0" err="1">
                <a:solidFill>
                  <a:schemeClr val="tx1"/>
                </a:solidFill>
                <a:effectLst/>
                <a:latin typeface="+mn-lt"/>
                <a:ea typeface="+mn-ea"/>
                <a:cs typeface="+mn-cs"/>
              </a:rPr>
              <a:t>viobale</a:t>
            </a:r>
            <a:r>
              <a:rPr lang="en-US" sz="1200" kern="1200" baseline="0" dirty="0">
                <a:solidFill>
                  <a:schemeClr val="tx1"/>
                </a:solidFill>
                <a:effectLst/>
                <a:latin typeface="+mn-lt"/>
                <a:ea typeface="+mn-ea"/>
                <a:cs typeface="+mn-cs"/>
              </a:rPr>
              <a:t> options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 Mention about the cofiring scenario has synergies with government and forest industry mission to maximize the value extracted from wood fibre: other avenues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 Provincial legislation is favorable toward removing and utilizing sustainable quantities of forest biomass for bioenergy and biofuels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Transportation infrastructure  to  the  power  plant  includes  rail  (both commercial and industrial), service roads, and access to highways. Biomass and pellets could be delivered to </a:t>
            </a:r>
            <a:r>
              <a:rPr lang="en-US" sz="1200" kern="1200" dirty="0" err="1">
                <a:solidFill>
                  <a:schemeClr val="tx1"/>
                </a:solidFill>
                <a:effectLst/>
                <a:latin typeface="+mn-lt"/>
                <a:ea typeface="+mn-ea"/>
                <a:cs typeface="+mn-cs"/>
              </a:rPr>
              <a:t>Wabamun</a:t>
            </a:r>
            <a:r>
              <a:rPr lang="en-US" sz="1200" kern="1200" dirty="0">
                <a:solidFill>
                  <a:schemeClr val="tx1"/>
                </a:solidFill>
                <a:effectLst/>
                <a:latin typeface="+mn-lt"/>
                <a:ea typeface="+mn-ea"/>
                <a:cs typeface="+mn-cs"/>
              </a:rPr>
              <a:t> by rail (to </a:t>
            </a:r>
            <a:r>
              <a:rPr lang="en-US" sz="1200" kern="1200" dirty="0" err="1">
                <a:solidFill>
                  <a:schemeClr val="tx1"/>
                </a:solidFill>
                <a:effectLst/>
                <a:latin typeface="+mn-lt"/>
                <a:ea typeface="+mn-ea"/>
                <a:cs typeface="+mn-cs"/>
              </a:rPr>
              <a:t>Wabamun</a:t>
            </a:r>
            <a:r>
              <a:rPr lang="en-US" sz="1200" kern="1200" dirty="0">
                <a:solidFill>
                  <a:schemeClr val="tx1"/>
                </a:solidFill>
                <a:effectLst/>
                <a:latin typeface="+mn-lt"/>
                <a:ea typeface="+mn-ea"/>
                <a:cs typeface="+mn-cs"/>
              </a:rPr>
              <a:t> CN station) and truck. Rail infrastructure to </a:t>
            </a:r>
            <a:r>
              <a:rPr lang="en-US" sz="1200" kern="1200" dirty="0" err="1">
                <a:solidFill>
                  <a:schemeClr val="tx1"/>
                </a:solidFill>
                <a:effectLst/>
                <a:latin typeface="+mn-lt"/>
                <a:ea typeface="+mn-ea"/>
                <a:cs typeface="+mn-cs"/>
              </a:rPr>
              <a:t>Wabamun</a:t>
            </a:r>
            <a:r>
              <a:rPr lang="en-US" sz="1200" kern="1200" dirty="0">
                <a:solidFill>
                  <a:schemeClr val="tx1"/>
                </a:solidFill>
                <a:effectLst/>
                <a:latin typeface="+mn-lt"/>
                <a:ea typeface="+mn-ea"/>
                <a:cs typeface="+mn-cs"/>
              </a:rPr>
              <a:t> exists both north-south and east-west. Also, good highway and road infrastructure exists to </a:t>
            </a:r>
            <a:r>
              <a:rPr lang="en-US" sz="1200" kern="1200" dirty="0" err="1">
                <a:solidFill>
                  <a:schemeClr val="tx1"/>
                </a:solidFill>
                <a:effectLst/>
                <a:latin typeface="+mn-lt"/>
                <a:ea typeface="+mn-ea"/>
                <a:cs typeface="+mn-cs"/>
              </a:rPr>
              <a:t>Wabamun</a:t>
            </a:r>
            <a:r>
              <a:rPr lang="en-US" sz="1200" kern="1200" dirty="0">
                <a:solidFill>
                  <a:schemeClr val="tx1"/>
                </a:solidFill>
                <a:effectLst/>
                <a:latin typeface="+mn-lt"/>
                <a:ea typeface="+mn-ea"/>
                <a:cs typeface="+mn-cs"/>
              </a:rPr>
              <a:t> from all directions. As a result, minimal  investments  would  be  required  to  modify  the  existing  transportation  infrastructure  to  support  the delivery of large biomass quantities.</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Cofiring is a viable alternative for GHG emissions reduction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Lower levels of technical and commercial risks.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case studies and country reports show that through the years, a great experience has been gained with biomass cofiring in various types of power plants and with various types of biomass fuels. These projects show that the technical risk areas have been managed successfully and that the plant availability and efficiency levels after conversion have been acceptable.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err="1">
                <a:solidFill>
                  <a:schemeClr val="tx1"/>
                </a:solidFill>
                <a:effectLst/>
                <a:latin typeface="+mn-lt"/>
                <a:ea typeface="+mn-ea"/>
                <a:cs typeface="+mn-cs"/>
              </a:rPr>
              <a:t>Cofirig</a:t>
            </a:r>
            <a:r>
              <a:rPr lang="en-US" sz="1200" kern="1200" dirty="0">
                <a:solidFill>
                  <a:schemeClr val="tx1"/>
                </a:solidFill>
                <a:effectLst/>
                <a:latin typeface="+mn-lt"/>
                <a:ea typeface="+mn-ea"/>
                <a:cs typeface="+mn-cs"/>
              </a:rPr>
              <a:t> could be used to extend the life of the plants for a short period of time without needing</a:t>
            </a:r>
            <a:r>
              <a:rPr lang="en-US" sz="1200" kern="1200" baseline="0" dirty="0">
                <a:solidFill>
                  <a:schemeClr val="tx1"/>
                </a:solidFill>
                <a:effectLst/>
                <a:latin typeface="+mn-lt"/>
                <a:ea typeface="+mn-ea"/>
                <a:cs typeface="+mn-cs"/>
              </a:rPr>
              <a:t> to install significant capitals</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Proven biomass technologies reduce risks. Utilities are risk adverse and prefer technologies which have been proven already at the commercial scale.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2</a:t>
            </a:fld>
            <a:endParaRPr lang="nl-NL"/>
          </a:p>
        </p:txBody>
      </p:sp>
    </p:spTree>
    <p:extLst>
      <p:ext uri="{BB962C8B-B14F-4D97-AF65-F5344CB8AC3E}">
        <p14:creationId xmlns:p14="http://schemas.microsoft.com/office/powerpoint/2010/main" val="2714442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100%</a:t>
            </a:r>
            <a:r>
              <a:rPr lang="en-US" baseline="0" dirty="0"/>
              <a:t> Residue</a:t>
            </a:r>
          </a:p>
          <a:p>
            <a:r>
              <a:rPr lang="en-US" baseline="0" dirty="0"/>
              <a:t>4 Person Logging Crews</a:t>
            </a:r>
          </a:p>
          <a:p>
            <a:r>
              <a:rPr lang="en-US" baseline="0" dirty="0"/>
              <a:t>26 People per Pellet Mill</a:t>
            </a:r>
          </a:p>
          <a:p>
            <a:r>
              <a:rPr lang="en-US" baseline="0" dirty="0"/>
              <a:t>200,000 </a:t>
            </a:r>
            <a:r>
              <a:rPr lang="en-US" baseline="0" dirty="0" err="1"/>
              <a:t>tonnes</a:t>
            </a:r>
            <a:r>
              <a:rPr lang="en-US" baseline="0" dirty="0"/>
              <a:t> per Pellet Mill</a:t>
            </a:r>
          </a:p>
          <a:p>
            <a:r>
              <a:rPr lang="en-US" baseline="0" dirty="0"/>
              <a:t>60%- 6 Pellet Mills</a:t>
            </a:r>
          </a:p>
          <a:p>
            <a:r>
              <a:rPr lang="en-US" baseline="0" dirty="0"/>
              <a:t>80%- 7 Pellet Mills</a:t>
            </a:r>
          </a:p>
          <a:p>
            <a:r>
              <a:rPr lang="en-US" baseline="0" dirty="0"/>
              <a:t>100%- 9 Pellet Mills</a:t>
            </a:r>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20</a:t>
            </a:fld>
            <a:endParaRPr lang="nl-NL"/>
          </a:p>
        </p:txBody>
      </p:sp>
    </p:spTree>
    <p:extLst>
      <p:ext uri="{BB962C8B-B14F-4D97-AF65-F5344CB8AC3E}">
        <p14:creationId xmlns:p14="http://schemas.microsoft.com/office/powerpoint/2010/main" val="3032568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100%</a:t>
            </a:r>
            <a:r>
              <a:rPr lang="en-US" baseline="0" dirty="0"/>
              <a:t> Residue</a:t>
            </a:r>
          </a:p>
          <a:p>
            <a:r>
              <a:rPr lang="en-US" baseline="0" dirty="0"/>
              <a:t>4 Person Logging Crews</a:t>
            </a:r>
          </a:p>
          <a:p>
            <a:r>
              <a:rPr lang="en-US" baseline="0" dirty="0"/>
              <a:t>26 People per Pellet Mill</a:t>
            </a:r>
          </a:p>
          <a:p>
            <a:r>
              <a:rPr lang="en-US" baseline="0" dirty="0"/>
              <a:t>200,000 </a:t>
            </a:r>
            <a:r>
              <a:rPr lang="en-US" baseline="0" dirty="0" err="1"/>
              <a:t>tonnes</a:t>
            </a:r>
            <a:r>
              <a:rPr lang="en-US" baseline="0" dirty="0"/>
              <a:t> per Pellet Mill</a:t>
            </a:r>
          </a:p>
          <a:p>
            <a:r>
              <a:rPr lang="en-US" baseline="0" dirty="0"/>
              <a:t>60%- 6 Pellet Mills</a:t>
            </a:r>
          </a:p>
          <a:p>
            <a:r>
              <a:rPr lang="en-US" baseline="0" dirty="0"/>
              <a:t>100%- 9 Pellet Mills</a:t>
            </a:r>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21</a:t>
            </a:fld>
            <a:endParaRPr lang="nl-NL"/>
          </a:p>
        </p:txBody>
      </p:sp>
    </p:spTree>
    <p:extLst>
      <p:ext uri="{BB962C8B-B14F-4D97-AF65-F5344CB8AC3E}">
        <p14:creationId xmlns:p14="http://schemas.microsoft.com/office/powerpoint/2010/main" val="40606906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percentage is fuel cost??</a:t>
            </a:r>
          </a:p>
        </p:txBody>
      </p:sp>
      <p:sp>
        <p:nvSpPr>
          <p:cNvPr id="4" name="Slide Number Placeholder 3"/>
          <p:cNvSpPr>
            <a:spLocks noGrp="1"/>
          </p:cNvSpPr>
          <p:nvPr>
            <p:ph type="sldNum" sz="quarter" idx="10"/>
          </p:nvPr>
        </p:nvSpPr>
        <p:spPr/>
        <p:txBody>
          <a:bodyPr/>
          <a:lstStyle/>
          <a:p>
            <a:fld id="{1C3F7CC3-2745-4F67-8672-C930DA7CCC0A}" type="slidenum">
              <a:rPr lang="nl-NL" smtClean="0"/>
              <a:pPr/>
              <a:t>22</a:t>
            </a:fld>
            <a:endParaRPr lang="nl-NL"/>
          </a:p>
        </p:txBody>
      </p:sp>
    </p:spTree>
    <p:extLst>
      <p:ext uri="{BB962C8B-B14F-4D97-AF65-F5344CB8AC3E}">
        <p14:creationId xmlns:p14="http://schemas.microsoft.com/office/powerpoint/2010/main" val="159891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percentage is fuel cost??</a:t>
            </a:r>
          </a:p>
        </p:txBody>
      </p:sp>
      <p:sp>
        <p:nvSpPr>
          <p:cNvPr id="4" name="Slide Number Placeholder 3"/>
          <p:cNvSpPr>
            <a:spLocks noGrp="1"/>
          </p:cNvSpPr>
          <p:nvPr>
            <p:ph type="sldNum" sz="quarter" idx="10"/>
          </p:nvPr>
        </p:nvSpPr>
        <p:spPr/>
        <p:txBody>
          <a:bodyPr/>
          <a:lstStyle/>
          <a:p>
            <a:fld id="{1C3F7CC3-2745-4F67-8672-C930DA7CCC0A}" type="slidenum">
              <a:rPr lang="nl-NL" smtClean="0"/>
              <a:pPr/>
              <a:t>23</a:t>
            </a:fld>
            <a:endParaRPr lang="nl-NL"/>
          </a:p>
        </p:txBody>
      </p:sp>
    </p:spTree>
    <p:extLst>
      <p:ext uri="{BB962C8B-B14F-4D97-AF65-F5344CB8AC3E}">
        <p14:creationId xmlns:p14="http://schemas.microsoft.com/office/powerpoint/2010/main" val="211918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percentage is fuel cost??</a:t>
            </a:r>
          </a:p>
        </p:txBody>
      </p:sp>
      <p:sp>
        <p:nvSpPr>
          <p:cNvPr id="4" name="Slide Number Placeholder 3"/>
          <p:cNvSpPr>
            <a:spLocks noGrp="1"/>
          </p:cNvSpPr>
          <p:nvPr>
            <p:ph type="sldNum" sz="quarter" idx="10"/>
          </p:nvPr>
        </p:nvSpPr>
        <p:spPr/>
        <p:txBody>
          <a:bodyPr/>
          <a:lstStyle/>
          <a:p>
            <a:fld id="{1C3F7CC3-2745-4F67-8672-C930DA7CCC0A}" type="slidenum">
              <a:rPr lang="nl-NL" smtClean="0"/>
              <a:pPr/>
              <a:t>24</a:t>
            </a:fld>
            <a:endParaRPr lang="nl-NL"/>
          </a:p>
        </p:txBody>
      </p:sp>
    </p:spTree>
    <p:extLst>
      <p:ext uri="{BB962C8B-B14F-4D97-AF65-F5344CB8AC3E}">
        <p14:creationId xmlns:p14="http://schemas.microsoft.com/office/powerpoint/2010/main" val="3307534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percentage is fuel cost??</a:t>
            </a:r>
          </a:p>
        </p:txBody>
      </p:sp>
      <p:sp>
        <p:nvSpPr>
          <p:cNvPr id="4" name="Slide Number Placeholder 3"/>
          <p:cNvSpPr>
            <a:spLocks noGrp="1"/>
          </p:cNvSpPr>
          <p:nvPr>
            <p:ph type="sldNum" sz="quarter" idx="10"/>
          </p:nvPr>
        </p:nvSpPr>
        <p:spPr/>
        <p:txBody>
          <a:bodyPr/>
          <a:lstStyle/>
          <a:p>
            <a:fld id="{1C3F7CC3-2745-4F67-8672-C930DA7CCC0A}" type="slidenum">
              <a:rPr lang="nl-NL" smtClean="0"/>
              <a:pPr/>
              <a:t>25</a:t>
            </a:fld>
            <a:endParaRPr lang="nl-NL"/>
          </a:p>
        </p:txBody>
      </p:sp>
    </p:spTree>
    <p:extLst>
      <p:ext uri="{BB962C8B-B14F-4D97-AF65-F5344CB8AC3E}">
        <p14:creationId xmlns:p14="http://schemas.microsoft.com/office/powerpoint/2010/main" val="2248782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The existing produced pellets are not considered. </a:t>
            </a:r>
          </a:p>
          <a:p>
            <a:r>
              <a:rPr lang="en-US" dirty="0"/>
              <a:t>No carbon tax are considered.</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27</a:t>
            </a:fld>
            <a:endParaRPr lang="nl-NL"/>
          </a:p>
        </p:txBody>
      </p:sp>
    </p:spTree>
    <p:extLst>
      <p:ext uri="{BB962C8B-B14F-4D97-AF65-F5344CB8AC3E}">
        <p14:creationId xmlns:p14="http://schemas.microsoft.com/office/powerpoint/2010/main" val="3850025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29</a:t>
            </a:fld>
            <a:endParaRPr lang="nl-NL"/>
          </a:p>
        </p:txBody>
      </p:sp>
    </p:spTree>
    <p:extLst>
      <p:ext uri="{BB962C8B-B14F-4D97-AF65-F5344CB8AC3E}">
        <p14:creationId xmlns:p14="http://schemas.microsoft.com/office/powerpoint/2010/main" val="481254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30</a:t>
            </a:fld>
            <a:endParaRPr lang="nl-NL"/>
          </a:p>
        </p:txBody>
      </p:sp>
    </p:spTree>
    <p:extLst>
      <p:ext uri="{BB962C8B-B14F-4D97-AF65-F5344CB8AC3E}">
        <p14:creationId xmlns:p14="http://schemas.microsoft.com/office/powerpoint/2010/main" val="2124718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3</a:t>
            </a:fld>
            <a:endParaRPr lang="nl-NL"/>
          </a:p>
        </p:txBody>
      </p:sp>
    </p:spTree>
    <p:extLst>
      <p:ext uri="{BB962C8B-B14F-4D97-AF65-F5344CB8AC3E}">
        <p14:creationId xmlns:p14="http://schemas.microsoft.com/office/powerpoint/2010/main" val="370634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a:t> normally involves lower levels of technical and commercial risk,  principally  because  significant  use  is  being  made  of  the  existing infrastructure, operating permits and skilled staff.</a:t>
            </a:r>
          </a:p>
          <a:p>
            <a:r>
              <a:rPr lang="en-US" dirty="0"/>
              <a:t>Site-specific factors</a:t>
            </a:r>
          </a:p>
          <a:p>
            <a:r>
              <a:rPr lang="en-US" dirty="0"/>
              <a:t> The site-specific factors, i.e. the types of coal mill, the arrangement of the installed coal firing systems, etc., and</a:t>
            </a:r>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4</a:t>
            </a:fld>
            <a:endParaRPr lang="nl-NL"/>
          </a:p>
        </p:txBody>
      </p:sp>
    </p:spTree>
    <p:extLst>
      <p:ext uri="{BB962C8B-B14F-4D97-AF65-F5344CB8AC3E}">
        <p14:creationId xmlns:p14="http://schemas.microsoft.com/office/powerpoint/2010/main" val="3254232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Alberta ranks fourth in Canada for volume and area of forest harvested in 2009 (19.8 million m3 ; 71,249 hectares) (Natural Resources Canada 2011b). Bradley (2010) estimates that Alberta has about one-quarter of the amount of roadside residues in British Columbia.</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dirty="0">
                <a:solidFill>
                  <a:schemeClr val="tx1"/>
                </a:solidFill>
                <a:effectLst/>
                <a:latin typeface="+mn-lt"/>
                <a:ea typeface="+mn-ea"/>
                <a:cs typeface="+mn-cs"/>
              </a:rPr>
              <a:t>Alberta’s forest industry generates approximately $2.2 billion in revenue and contributes approximately 15,000 jobs to the Alberta economy</a:t>
            </a:r>
            <a:r>
              <a:rPr lang="en-US" dirty="0">
                <a:effectLst/>
              </a:rPr>
              <a:t> </a:t>
            </a:r>
            <a:r>
              <a:rPr lang="en-US" sz="1200" kern="1200" dirty="0">
                <a:solidFill>
                  <a:schemeClr val="tx1"/>
                </a:solidFill>
                <a:effectLst/>
                <a:latin typeface="+mn-lt"/>
                <a:ea typeface="+mn-ea"/>
                <a:cs typeface="+mn-cs"/>
              </a:rPr>
              <a:t>Source: Alberta Forest Products Association. March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2012.</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The AFPA notes that the industry employs 15,000 people directly in 70 communities in the province, while 30,000 additional jobs are dependent on industry activities.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5</a:t>
            </a:fld>
            <a:endParaRPr lang="nl-NL"/>
          </a:p>
        </p:txBody>
      </p:sp>
    </p:spTree>
    <p:extLst>
      <p:ext uri="{BB962C8B-B14F-4D97-AF65-F5344CB8AC3E}">
        <p14:creationId xmlns:p14="http://schemas.microsoft.com/office/powerpoint/2010/main" val="84930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Mention:</a:t>
            </a:r>
            <a:r>
              <a:rPr lang="en-US" baseline="0" dirty="0"/>
              <a:t> maximum the value of fibre by diversifying the market/products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solidFill>
                  <a:srgbClr val="000000"/>
                </a:solidFill>
                <a:latin typeface="+mn-lt"/>
              </a:rPr>
              <a:t>When I bring the biomass flow map first mentioned several sectors have been working together and there is still </a:t>
            </a:r>
            <a:r>
              <a:rPr lang="en-US" sz="1200" b="1" dirty="0" err="1">
                <a:solidFill>
                  <a:srgbClr val="000000"/>
                </a:solidFill>
                <a:latin typeface="+mn-lt"/>
              </a:rPr>
              <a:t>romm</a:t>
            </a:r>
            <a:r>
              <a:rPr lang="en-US" sz="1200" b="1" dirty="0">
                <a:solidFill>
                  <a:srgbClr val="000000"/>
                </a:solidFill>
                <a:latin typeface="+mn-lt"/>
              </a:rPr>
              <a:t> available to </a:t>
            </a:r>
            <a:r>
              <a:rPr lang="en-US" sz="1200" b="1" dirty="0" err="1">
                <a:solidFill>
                  <a:srgbClr val="000000"/>
                </a:solidFill>
                <a:latin typeface="+mn-lt"/>
              </a:rPr>
              <a:t>maximizie</a:t>
            </a:r>
            <a:r>
              <a:rPr lang="en-US" sz="1200" b="1" dirty="0">
                <a:solidFill>
                  <a:srgbClr val="000000"/>
                </a:solidFill>
                <a:latin typeface="+mn-lt"/>
              </a:rPr>
              <a:t> the value </a:t>
            </a:r>
            <a:r>
              <a:rPr lang="en-US" sz="1200" b="1" dirty="0" err="1">
                <a:solidFill>
                  <a:srgbClr val="000000"/>
                </a:solidFill>
                <a:latin typeface="+mn-lt"/>
              </a:rPr>
              <a:t>extacted</a:t>
            </a:r>
            <a:r>
              <a:rPr lang="en-US" sz="1200" b="1" dirty="0">
                <a:solidFill>
                  <a:srgbClr val="000000"/>
                </a:solidFill>
                <a:latin typeface="+mn-lt"/>
              </a:rPr>
              <a:t> from wood fibre without creating any competition in the whole ecosystem. </a:t>
            </a:r>
            <a:r>
              <a:rPr lang="en-US" sz="1200" b="1" dirty="0" err="1">
                <a:solidFill>
                  <a:srgbClr val="000000"/>
                </a:solidFill>
                <a:latin typeface="+mn-lt"/>
              </a:rPr>
              <a:t>Emntion</a:t>
            </a:r>
            <a:r>
              <a:rPr lang="en-US" sz="1200" b="1" dirty="0">
                <a:solidFill>
                  <a:srgbClr val="000000"/>
                </a:solidFill>
                <a:latin typeface="+mn-lt"/>
              </a:rPr>
              <a:t> an ecosystem has </a:t>
            </a:r>
            <a:r>
              <a:rPr lang="en-US" sz="1200" b="1" dirty="0" err="1">
                <a:solidFill>
                  <a:srgbClr val="000000"/>
                </a:solidFill>
                <a:latin typeface="+mn-lt"/>
              </a:rPr>
              <a:t>ebeen</a:t>
            </a:r>
            <a:r>
              <a:rPr lang="en-US" sz="1200" b="1" dirty="0">
                <a:solidFill>
                  <a:srgbClr val="000000"/>
                </a:solidFill>
                <a:latin typeface="+mn-lt"/>
              </a:rPr>
              <a:t> created from several </a:t>
            </a:r>
            <a:r>
              <a:rPr lang="en-US" sz="1200" b="1" dirty="0" err="1">
                <a:solidFill>
                  <a:srgbClr val="000000"/>
                </a:solidFill>
                <a:latin typeface="+mn-lt"/>
              </a:rPr>
              <a:t>conomies</a:t>
            </a:r>
            <a:r>
              <a:rPr lang="en-US" sz="1200" b="1" dirty="0">
                <a:solidFill>
                  <a:srgbClr val="000000"/>
                </a:solidFill>
                <a:latin typeface="+mn-lt"/>
              </a:rPr>
              <a:t>.</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6</a:t>
            </a:fld>
            <a:endParaRPr lang="nl-NL"/>
          </a:p>
        </p:txBody>
      </p:sp>
    </p:spTree>
    <p:extLst>
      <p:ext uri="{BB962C8B-B14F-4D97-AF65-F5344CB8AC3E}">
        <p14:creationId xmlns:p14="http://schemas.microsoft.com/office/powerpoint/2010/main" val="876883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Alberta ranks fourth in Canada for volume and area of forest harvested in 2009 (19.8 million m3 ; 71,249 hectares) (Natural Resources Canada 2011b). Bradley (2010) estimates that Alberta has about one-quarter of the amount of roadside residues in British Columbia.</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dirty="0">
                <a:solidFill>
                  <a:schemeClr val="tx1"/>
                </a:solidFill>
                <a:effectLst/>
                <a:latin typeface="+mn-lt"/>
                <a:ea typeface="+mn-ea"/>
                <a:cs typeface="+mn-cs"/>
              </a:rPr>
              <a:t>Alberta’s forest industry generates approximately $2.2 billion in revenue and contributes approximately 15,000 jobs to the Alberta economy</a:t>
            </a:r>
            <a:r>
              <a:rPr lang="en-US" dirty="0">
                <a:effectLst/>
              </a:rPr>
              <a:t> </a:t>
            </a:r>
            <a:r>
              <a:rPr lang="en-US" sz="1200" kern="1200" dirty="0">
                <a:solidFill>
                  <a:schemeClr val="tx1"/>
                </a:solidFill>
                <a:effectLst/>
                <a:latin typeface="+mn-lt"/>
                <a:ea typeface="+mn-ea"/>
                <a:cs typeface="+mn-cs"/>
              </a:rPr>
              <a:t>Source: Alberta Forest Products Association. March 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2012.</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The AFPA notes that the industry employs 15,000 people directly in 70 communities in the province, while 30,000 additional jobs are dependent on industry activities.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7</a:t>
            </a:fld>
            <a:endParaRPr lang="nl-NL"/>
          </a:p>
        </p:txBody>
      </p:sp>
    </p:spTree>
    <p:extLst>
      <p:ext uri="{BB962C8B-B14F-4D97-AF65-F5344CB8AC3E}">
        <p14:creationId xmlns:p14="http://schemas.microsoft.com/office/powerpoint/2010/main" val="1478099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8</a:t>
            </a:fld>
            <a:endParaRPr lang="nl-NL"/>
          </a:p>
        </p:txBody>
      </p:sp>
    </p:spTree>
    <p:extLst>
      <p:ext uri="{BB962C8B-B14F-4D97-AF65-F5344CB8AC3E}">
        <p14:creationId xmlns:p14="http://schemas.microsoft.com/office/powerpoint/2010/main" val="2440305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a:solidFill>
                  <a:schemeClr val="tx1"/>
                </a:solidFill>
                <a:effectLst/>
                <a:latin typeface="+mn-lt"/>
                <a:ea typeface="+mn-ea"/>
                <a:cs typeface="+mn-cs"/>
              </a:rPr>
              <a:t>These timbers are not utilized by forest companies for different reasons. Some of these timbers are located in long distances from the marketplace. In addition, some of the unharvested timbers are the tree species that have low quality for lumber manufacturing such as Hemlock and Balsam in the BC Coast. Other reasons are steep terrains, expensive harvesting operation and the current market price of forest products that make a portion of the standing timbers commercially unattractive to harvest.</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9</a:t>
            </a:fld>
            <a:endParaRPr lang="nl-NL"/>
          </a:p>
        </p:txBody>
      </p:sp>
    </p:spTree>
    <p:extLst>
      <p:ext uri="{BB962C8B-B14F-4D97-AF65-F5344CB8AC3E}">
        <p14:creationId xmlns:p14="http://schemas.microsoft.com/office/powerpoint/2010/main" val="32968380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oleObject" Target="../embeddings/oleObject2.bin"/><Relationship Id="rId1" Type="http://schemas.openxmlformats.org/officeDocument/2006/relationships/vmlDrawing" Target="../drawings/vmlDrawing2.vml"/><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p:cNvGraphicFramePr>
          <p:nvPr>
            <p:extLst>
              <p:ext uri="{D42A27DB-BD31-4B8C-83A1-F6EECF244321}">
                <p14:modId xmlns:p14="http://schemas.microsoft.com/office/powerpoint/2010/main" val="213569188"/>
              </p:ext>
            </p:extLst>
          </p:nvPr>
        </p:nvGraphicFramePr>
        <p:xfrm>
          <a:off x="0" y="0"/>
          <a:ext cx="171979" cy="158750"/>
        </p:xfrm>
        <a:graphic>
          <a:graphicData uri="http://schemas.openxmlformats.org/presentationml/2006/ole">
            <mc:AlternateContent xmlns:mc="http://schemas.openxmlformats.org/markup-compatibility/2006">
              <mc:Choice xmlns:v="urn:schemas-microsoft-com:vml" Requires="v">
                <p:oleObj spid="_x0000_s835281" name="think-cell Slide" r:id="rId4" imgW="0" imgH="0" progId="TCLayout.ActiveDocument.1">
                  <p:embed/>
                </p:oleObj>
              </mc:Choice>
              <mc:Fallback>
                <p:oleObj name="think-cell Slide" r:id="rId4" imgW="0" imgH="0" progId="TCLayout.ActiveDocument.1">
                  <p:embed/>
                  <p:pic>
                    <p:nvPicPr>
                      <p:cNvPr id="0" name="AutoShape 277"/>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71979"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el 1"/>
          <p:cNvSpPr>
            <a:spLocks noGrp="1"/>
          </p:cNvSpPr>
          <p:nvPr>
            <p:ph type="ctrTitle"/>
          </p:nvPr>
        </p:nvSpPr>
        <p:spPr>
          <a:xfrm>
            <a:off x="742950" y="2130440"/>
            <a:ext cx="8420100" cy="1470025"/>
          </a:xfrm>
          <a:prstGeom prst="rect">
            <a:avLst/>
          </a:prstGeom>
        </p:spPr>
        <p:txBody>
          <a:bodyPr/>
          <a:lstStyle>
            <a:lvl1pPr>
              <a:defRPr sz="3200">
                <a:solidFill>
                  <a:schemeClr val="bg1"/>
                </a:solidFill>
              </a:defRPr>
            </a:lvl1pPr>
          </a:lstStyle>
          <a:p>
            <a:r>
              <a:rPr lang="en-US"/>
              <a:t>Click to edit Master title style</a:t>
            </a:r>
            <a:endParaRPr lang="nl-NL" dirty="0"/>
          </a:p>
        </p:txBody>
      </p:sp>
      <p:sp>
        <p:nvSpPr>
          <p:cNvPr id="3" name="Ondertitel 2"/>
          <p:cNvSpPr>
            <a:spLocks noGrp="1"/>
          </p:cNvSpPr>
          <p:nvPr>
            <p:ph type="subTitle" idx="1"/>
          </p:nvPr>
        </p:nvSpPr>
        <p:spPr>
          <a:xfrm>
            <a:off x="1485900" y="4052664"/>
            <a:ext cx="3827140" cy="1752600"/>
          </a:xfrm>
        </p:spPr>
        <p:txBody>
          <a:bodyPr/>
          <a:lstStyle>
            <a:lvl1pPr marL="0" indent="0" algn="ctr">
              <a:buNone/>
              <a:defRPr sz="1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dirty="0"/>
          </a:p>
        </p:txBody>
      </p:sp>
    </p:spTree>
    <p:extLst>
      <p:ext uri="{BB962C8B-B14F-4D97-AF65-F5344CB8AC3E}">
        <p14:creationId xmlns:p14="http://schemas.microsoft.com/office/powerpoint/2010/main" val="309793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4312" y="1643050"/>
            <a:ext cx="8946388" cy="4525200"/>
          </a:xfrm>
        </p:spPr>
        <p:txBody>
          <a:bodyPr/>
          <a:lstStyle>
            <a:lvl1pPr>
              <a:buClr>
                <a:schemeClr val="tx2"/>
              </a:buClr>
              <a:defRPr sz="1400">
                <a:solidFill>
                  <a:schemeClr val="tx1"/>
                </a:solidFill>
              </a:defRPr>
            </a:lvl1pPr>
            <a:lvl2pPr>
              <a:buClr>
                <a:schemeClr val="tx2"/>
              </a:buClr>
              <a:defRPr sz="1400">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4" name="Titel 1"/>
          <p:cNvSpPr>
            <a:spLocks noGrp="1"/>
          </p:cNvSpPr>
          <p:nvPr>
            <p:ph type="title"/>
          </p:nvPr>
        </p:nvSpPr>
        <p:spPr>
          <a:xfrm>
            <a:off x="272480" y="260648"/>
            <a:ext cx="9361040" cy="560406"/>
          </a:xfrm>
          <a:prstGeom prst="rect">
            <a:avLst/>
          </a:prstGeom>
        </p:spPr>
        <p:txBody>
          <a:bodyPr>
            <a:noAutofit/>
          </a:bodyPr>
          <a:lstStyle>
            <a:lvl1pPr>
              <a:defRPr sz="2400">
                <a:solidFill>
                  <a:schemeClr val="tx2"/>
                </a:solidFill>
              </a:defRPr>
            </a:lvl1pPr>
          </a:lstStyle>
          <a:p>
            <a:r>
              <a:rPr lang="en-US"/>
              <a:t>Click to edit Master title style</a:t>
            </a:r>
            <a:endParaRPr lang="nl-NL" dirty="0"/>
          </a:p>
        </p:txBody>
      </p:sp>
    </p:spTree>
    <p:extLst>
      <p:ext uri="{BB962C8B-B14F-4D97-AF65-F5344CB8AC3E}">
        <p14:creationId xmlns:p14="http://schemas.microsoft.com/office/powerpoint/2010/main" val="2228541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4312" y="1643050"/>
            <a:ext cx="8946388" cy="4525200"/>
          </a:xfrm>
        </p:spPr>
        <p:txBody>
          <a:bodyPr/>
          <a:lstStyle>
            <a:lvl1pPr>
              <a:buClr>
                <a:schemeClr val="tx2"/>
              </a:buClr>
              <a:defRPr sz="1400">
                <a:solidFill>
                  <a:schemeClr val="tx1"/>
                </a:solidFill>
              </a:defRPr>
            </a:lvl1pPr>
            <a:lvl2pPr>
              <a:buClr>
                <a:schemeClr val="tx2"/>
              </a:buClr>
              <a:defRPr sz="1400">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4" name="Titel 1"/>
          <p:cNvSpPr>
            <a:spLocks noGrp="1"/>
          </p:cNvSpPr>
          <p:nvPr>
            <p:ph type="title"/>
          </p:nvPr>
        </p:nvSpPr>
        <p:spPr>
          <a:xfrm>
            <a:off x="272480" y="260648"/>
            <a:ext cx="9361040" cy="560406"/>
          </a:xfrm>
          <a:prstGeom prst="rect">
            <a:avLst/>
          </a:prstGeom>
        </p:spPr>
        <p:txBody>
          <a:bodyPr>
            <a:noAutofit/>
          </a:bodyPr>
          <a:lstStyle>
            <a:lvl1pPr>
              <a:defRPr sz="2400">
                <a:solidFill>
                  <a:schemeClr val="tx2"/>
                </a:solidFill>
              </a:defRPr>
            </a:lvl1pPr>
          </a:lstStyle>
          <a:p>
            <a:r>
              <a:rPr lang="en-US"/>
              <a:t>Click to edit Master title style</a:t>
            </a:r>
            <a:endParaRPr lang="nl-NL" dirty="0"/>
          </a:p>
        </p:txBody>
      </p:sp>
    </p:spTree>
    <p:extLst>
      <p:ext uri="{BB962C8B-B14F-4D97-AF65-F5344CB8AC3E}">
        <p14:creationId xmlns:p14="http://schemas.microsoft.com/office/powerpoint/2010/main" val="1833555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272480" y="260648"/>
            <a:ext cx="9361040" cy="560406"/>
          </a:xfrm>
          <a:prstGeom prst="rect">
            <a:avLst/>
          </a:prstGeom>
        </p:spPr>
        <p:txBody>
          <a:bodyPr>
            <a:noAutofit/>
          </a:bodyPr>
          <a:lstStyle>
            <a:lvl1pPr>
              <a:defRPr sz="2400">
                <a:solidFill>
                  <a:schemeClr val="tx2"/>
                </a:solidFill>
              </a:defRPr>
            </a:lvl1pPr>
          </a:lstStyle>
          <a:p>
            <a:r>
              <a:rPr lang="en-US"/>
              <a:t>Click to edit Master title style</a:t>
            </a:r>
            <a:endParaRPr lang="nl-NL" dirty="0"/>
          </a:p>
        </p:txBody>
      </p:sp>
    </p:spTree>
    <p:extLst>
      <p:ext uri="{BB962C8B-B14F-4D97-AF65-F5344CB8AC3E}">
        <p14:creationId xmlns:p14="http://schemas.microsoft.com/office/powerpoint/2010/main" val="40474558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vmlDrawing" Target="../drawings/vmlDrawing1.vml"/><Relationship Id="rId5" Type="http://schemas.openxmlformats.org/officeDocument/2006/relationships/oleObject" Target="../embeddings/oleObject1.bin"/><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4" Type="http://schemas.openxmlformats.org/officeDocument/2006/relationships/vmlDrawing" Target="../drawings/vmlDrawing3.vml"/><Relationship Id="rId5" Type="http://schemas.openxmlformats.org/officeDocument/2006/relationships/oleObject" Target="../embeddings/oleObject3.bin"/><Relationship Id="rId1" Type="http://schemas.openxmlformats.org/officeDocument/2006/relationships/slideLayout" Target="../slideLayouts/slideLayout3.xml"/><Relationship Id="rId2"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p:cNvGraphicFramePr>
          <p:nvPr>
            <p:extLst>
              <p:ext uri="{D42A27DB-BD31-4B8C-83A1-F6EECF244321}">
                <p14:modId xmlns:p14="http://schemas.microsoft.com/office/powerpoint/2010/main" val="2640142783"/>
              </p:ext>
            </p:extLst>
          </p:nvPr>
        </p:nvGraphicFramePr>
        <p:xfrm>
          <a:off x="0" y="0"/>
          <a:ext cx="171979" cy="158750"/>
        </p:xfrm>
        <a:graphic>
          <a:graphicData uri="http://schemas.openxmlformats.org/presentationml/2006/ole">
            <mc:AlternateContent xmlns:mc="http://schemas.openxmlformats.org/markup-compatibility/2006">
              <mc:Choice xmlns:v="urn:schemas-microsoft-com:vml" Requires="v">
                <p:oleObj spid="_x0000_s834258" name="think-cell Slide" r:id="rId5" imgW="0" imgH="0" progId="TCLayout.ActiveDocument.1">
                  <p:embed/>
                </p:oleObj>
              </mc:Choice>
              <mc:Fallback>
                <p:oleObj name="think-cell Slide" r:id="rId5" imgW="0" imgH="0" progId="TCLayout.ActiveDocument.1">
                  <p:embed/>
                  <p:pic>
                    <p:nvPicPr>
                      <p:cNvPr id="0" name="AutoShape 27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71979"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ijdelijke aanduiding voor tekst 2"/>
          <p:cNvSpPr>
            <a:spLocks noGrp="1"/>
          </p:cNvSpPr>
          <p:nvPr>
            <p:ph type="body" idx="1"/>
          </p:nvPr>
        </p:nvSpPr>
        <p:spPr bwMode="auto">
          <a:xfrm>
            <a:off x="464312" y="1639341"/>
            <a:ext cx="894638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titel 1"/>
          <p:cNvSpPr>
            <a:spLocks noGrp="1"/>
          </p:cNvSpPr>
          <p:nvPr>
            <p:ph type="title"/>
          </p:nvPr>
        </p:nvSpPr>
        <p:spPr bwMode="auto">
          <a:xfrm>
            <a:off x="272480" y="275112"/>
            <a:ext cx="9361040" cy="56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a:t>Klik om de stijl te bewerken</a:t>
            </a:r>
          </a:p>
        </p:txBody>
      </p:sp>
    </p:spTree>
    <p:extLst>
      <p:ext uri="{BB962C8B-B14F-4D97-AF65-F5344CB8AC3E}">
        <p14:creationId xmlns:p14="http://schemas.microsoft.com/office/powerpoint/2010/main" val="226638272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rtl="0" eaLnBrk="1" fontAlgn="base" hangingPunct="1">
        <a:spcBef>
          <a:spcPct val="0"/>
        </a:spcBef>
        <a:spcAft>
          <a:spcPct val="0"/>
        </a:spcAft>
        <a:defRPr sz="2400" b="1" kern="1200">
          <a:solidFill>
            <a:schemeClr val="tx2"/>
          </a:solidFill>
          <a:latin typeface="+mj-lt"/>
          <a:ea typeface="+mj-ea"/>
          <a:cs typeface="+mj-cs"/>
        </a:defRPr>
      </a:lvl1pPr>
      <a:lvl2pPr algn="ctr" rtl="0" eaLnBrk="1" fontAlgn="base" hangingPunct="1">
        <a:spcBef>
          <a:spcPct val="0"/>
        </a:spcBef>
        <a:spcAft>
          <a:spcPct val="0"/>
        </a:spcAft>
        <a:defRPr sz="3600">
          <a:solidFill>
            <a:schemeClr val="tx1"/>
          </a:solidFill>
          <a:latin typeface="Calibri" pitchFamily="34" charset="0"/>
        </a:defRPr>
      </a:lvl2pPr>
      <a:lvl3pPr algn="ctr" rtl="0" eaLnBrk="1" fontAlgn="base" hangingPunct="1">
        <a:spcBef>
          <a:spcPct val="0"/>
        </a:spcBef>
        <a:spcAft>
          <a:spcPct val="0"/>
        </a:spcAft>
        <a:defRPr sz="3600">
          <a:solidFill>
            <a:schemeClr val="tx1"/>
          </a:solidFill>
          <a:latin typeface="Calibri" pitchFamily="34" charset="0"/>
        </a:defRPr>
      </a:lvl3pPr>
      <a:lvl4pPr algn="ctr" rtl="0" eaLnBrk="1" fontAlgn="base" hangingPunct="1">
        <a:spcBef>
          <a:spcPct val="0"/>
        </a:spcBef>
        <a:spcAft>
          <a:spcPct val="0"/>
        </a:spcAft>
        <a:defRPr sz="3600">
          <a:solidFill>
            <a:schemeClr val="tx1"/>
          </a:solidFill>
          <a:latin typeface="Calibri" pitchFamily="34" charset="0"/>
        </a:defRPr>
      </a:lvl4pPr>
      <a:lvl5pPr algn="ctr" rtl="0" eaLnBrk="1" fontAlgn="base" hangingPunct="1">
        <a:spcBef>
          <a:spcPct val="0"/>
        </a:spcBef>
        <a:spcAft>
          <a:spcPct val="0"/>
        </a:spcAft>
        <a:defRPr sz="3600">
          <a:solidFill>
            <a:schemeClr val="tx1"/>
          </a:solidFill>
          <a:latin typeface="Calibri" pitchFamily="34" charset="0"/>
        </a:defRPr>
      </a:lvl5pPr>
      <a:lvl6pPr marL="457200" algn="ctr" rtl="0" eaLnBrk="1" fontAlgn="base" hangingPunct="1">
        <a:spcBef>
          <a:spcPct val="0"/>
        </a:spcBef>
        <a:spcAft>
          <a:spcPct val="0"/>
        </a:spcAft>
        <a:defRPr sz="3600">
          <a:solidFill>
            <a:schemeClr val="tx1"/>
          </a:solidFill>
          <a:latin typeface="Calibri" pitchFamily="34" charset="0"/>
        </a:defRPr>
      </a:lvl6pPr>
      <a:lvl7pPr marL="914400" algn="ctr" rtl="0" eaLnBrk="1" fontAlgn="base" hangingPunct="1">
        <a:spcBef>
          <a:spcPct val="0"/>
        </a:spcBef>
        <a:spcAft>
          <a:spcPct val="0"/>
        </a:spcAft>
        <a:defRPr sz="3600">
          <a:solidFill>
            <a:schemeClr val="tx1"/>
          </a:solidFill>
          <a:latin typeface="Calibri" pitchFamily="34" charset="0"/>
        </a:defRPr>
      </a:lvl7pPr>
      <a:lvl8pPr marL="1371600" algn="ctr" rtl="0" eaLnBrk="1" fontAlgn="base" hangingPunct="1">
        <a:spcBef>
          <a:spcPct val="0"/>
        </a:spcBef>
        <a:spcAft>
          <a:spcPct val="0"/>
        </a:spcAft>
        <a:defRPr sz="3600">
          <a:solidFill>
            <a:schemeClr val="tx1"/>
          </a:solidFill>
          <a:latin typeface="Calibri" pitchFamily="34" charset="0"/>
        </a:defRPr>
      </a:lvl8pPr>
      <a:lvl9pPr marL="1828800" algn="ctr" rtl="0" eaLnBrk="1" fontAlgn="base" hangingPunct="1">
        <a:spcBef>
          <a:spcPct val="0"/>
        </a:spcBef>
        <a:spcAft>
          <a:spcPct val="0"/>
        </a:spcAft>
        <a:defRPr sz="3600">
          <a:solidFill>
            <a:schemeClr val="tx1"/>
          </a:solidFill>
          <a:latin typeface="Calibri" pitchFamily="34" charset="0"/>
        </a:defRPr>
      </a:lvl9pPr>
    </p:titleStyle>
    <p:bodyStyle>
      <a:lvl1pPr marL="183600" indent="-183600" algn="l" rtl="0" eaLnBrk="1" fontAlgn="base" hangingPunct="1">
        <a:spcBef>
          <a:spcPct val="20000"/>
        </a:spcBef>
        <a:spcAft>
          <a:spcPct val="0"/>
        </a:spcAft>
        <a:buClr>
          <a:schemeClr val="tx2"/>
        </a:buClr>
        <a:buFont typeface="Wingdings 3" pitchFamily="18" charset="2"/>
        <a:buChar char=""/>
        <a:defRPr sz="1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p:cNvGraphicFramePr>
          <p:nvPr>
            <p:extLst>
              <p:ext uri="{D42A27DB-BD31-4B8C-83A1-F6EECF244321}">
                <p14:modId xmlns:p14="http://schemas.microsoft.com/office/powerpoint/2010/main" val="4044274160"/>
              </p:ext>
            </p:extLst>
          </p:nvPr>
        </p:nvGraphicFramePr>
        <p:xfrm>
          <a:off x="0" y="0"/>
          <a:ext cx="171979" cy="158750"/>
        </p:xfrm>
        <a:graphic>
          <a:graphicData uri="http://schemas.openxmlformats.org/presentationml/2006/ole">
            <mc:AlternateContent xmlns:mc="http://schemas.openxmlformats.org/markup-compatibility/2006">
              <mc:Choice xmlns:v="urn:schemas-microsoft-com:vml" Requires="v">
                <p:oleObj spid="_x0000_s831186" name="think-cell Slide" r:id="rId5" imgW="0" imgH="0" progId="TCLayout.ActiveDocument.1">
                  <p:embed/>
                </p:oleObj>
              </mc:Choice>
              <mc:Fallback>
                <p:oleObj name="think-cell Slide" r:id="rId5" imgW="0" imgH="0" progId="TCLayout.ActiveDocument.1">
                  <p:embed/>
                  <p:pic>
                    <p:nvPicPr>
                      <p:cNvPr id="0" name="AutoShape 27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71979"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ijdelijke aanduiding voor tekst 2"/>
          <p:cNvSpPr>
            <a:spLocks noGrp="1"/>
          </p:cNvSpPr>
          <p:nvPr>
            <p:ph type="body" idx="1"/>
          </p:nvPr>
        </p:nvSpPr>
        <p:spPr bwMode="auto">
          <a:xfrm>
            <a:off x="464312" y="1639341"/>
            <a:ext cx="894638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titel 1"/>
          <p:cNvSpPr>
            <a:spLocks noGrp="1"/>
          </p:cNvSpPr>
          <p:nvPr>
            <p:ph type="title"/>
          </p:nvPr>
        </p:nvSpPr>
        <p:spPr bwMode="auto">
          <a:xfrm>
            <a:off x="272480" y="275112"/>
            <a:ext cx="9361040" cy="56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a:t>Klik om de stijl te bewerken</a:t>
            </a:r>
          </a:p>
        </p:txBody>
      </p:sp>
    </p:spTree>
    <p:extLst>
      <p:ext uri="{BB962C8B-B14F-4D97-AF65-F5344CB8AC3E}">
        <p14:creationId xmlns:p14="http://schemas.microsoft.com/office/powerpoint/2010/main" val="1253429125"/>
      </p:ext>
    </p:extLst>
  </p:cSld>
  <p:clrMap bg1="lt1" tx1="dk1" bg2="lt2" tx2="dk2" accent1="accent1" accent2="accent2" accent3="accent3" accent4="accent4" accent5="accent5" accent6="accent6" hlink="hlink" folHlink="folHlink"/>
  <p:sldLayoutIdLst>
    <p:sldLayoutId id="2147483785" r:id="rId1"/>
    <p:sldLayoutId id="2147483786" r:id="rId2"/>
  </p:sldLayoutIdLst>
  <p:txStyles>
    <p:titleStyle>
      <a:lvl1pPr algn="l" rtl="0" eaLnBrk="1" fontAlgn="base" hangingPunct="1">
        <a:spcBef>
          <a:spcPct val="0"/>
        </a:spcBef>
        <a:spcAft>
          <a:spcPct val="0"/>
        </a:spcAft>
        <a:defRPr sz="2400" b="1" kern="1200">
          <a:solidFill>
            <a:schemeClr val="tx2"/>
          </a:solidFill>
          <a:latin typeface="+mj-lt"/>
          <a:ea typeface="+mj-ea"/>
          <a:cs typeface="+mj-cs"/>
        </a:defRPr>
      </a:lvl1pPr>
      <a:lvl2pPr algn="ctr" rtl="0" eaLnBrk="1" fontAlgn="base" hangingPunct="1">
        <a:spcBef>
          <a:spcPct val="0"/>
        </a:spcBef>
        <a:spcAft>
          <a:spcPct val="0"/>
        </a:spcAft>
        <a:defRPr sz="3600">
          <a:solidFill>
            <a:schemeClr val="tx1"/>
          </a:solidFill>
          <a:latin typeface="Calibri" pitchFamily="34" charset="0"/>
        </a:defRPr>
      </a:lvl2pPr>
      <a:lvl3pPr algn="ctr" rtl="0" eaLnBrk="1" fontAlgn="base" hangingPunct="1">
        <a:spcBef>
          <a:spcPct val="0"/>
        </a:spcBef>
        <a:spcAft>
          <a:spcPct val="0"/>
        </a:spcAft>
        <a:defRPr sz="3600">
          <a:solidFill>
            <a:schemeClr val="tx1"/>
          </a:solidFill>
          <a:latin typeface="Calibri" pitchFamily="34" charset="0"/>
        </a:defRPr>
      </a:lvl3pPr>
      <a:lvl4pPr algn="ctr" rtl="0" eaLnBrk="1" fontAlgn="base" hangingPunct="1">
        <a:spcBef>
          <a:spcPct val="0"/>
        </a:spcBef>
        <a:spcAft>
          <a:spcPct val="0"/>
        </a:spcAft>
        <a:defRPr sz="3600">
          <a:solidFill>
            <a:schemeClr val="tx1"/>
          </a:solidFill>
          <a:latin typeface="Calibri" pitchFamily="34" charset="0"/>
        </a:defRPr>
      </a:lvl4pPr>
      <a:lvl5pPr algn="ctr" rtl="0" eaLnBrk="1" fontAlgn="base" hangingPunct="1">
        <a:spcBef>
          <a:spcPct val="0"/>
        </a:spcBef>
        <a:spcAft>
          <a:spcPct val="0"/>
        </a:spcAft>
        <a:defRPr sz="3600">
          <a:solidFill>
            <a:schemeClr val="tx1"/>
          </a:solidFill>
          <a:latin typeface="Calibri" pitchFamily="34" charset="0"/>
        </a:defRPr>
      </a:lvl5pPr>
      <a:lvl6pPr marL="457200" algn="ctr" rtl="0" eaLnBrk="1" fontAlgn="base" hangingPunct="1">
        <a:spcBef>
          <a:spcPct val="0"/>
        </a:spcBef>
        <a:spcAft>
          <a:spcPct val="0"/>
        </a:spcAft>
        <a:defRPr sz="3600">
          <a:solidFill>
            <a:schemeClr val="tx1"/>
          </a:solidFill>
          <a:latin typeface="Calibri" pitchFamily="34" charset="0"/>
        </a:defRPr>
      </a:lvl6pPr>
      <a:lvl7pPr marL="914400" algn="ctr" rtl="0" eaLnBrk="1" fontAlgn="base" hangingPunct="1">
        <a:spcBef>
          <a:spcPct val="0"/>
        </a:spcBef>
        <a:spcAft>
          <a:spcPct val="0"/>
        </a:spcAft>
        <a:defRPr sz="3600">
          <a:solidFill>
            <a:schemeClr val="tx1"/>
          </a:solidFill>
          <a:latin typeface="Calibri" pitchFamily="34" charset="0"/>
        </a:defRPr>
      </a:lvl7pPr>
      <a:lvl8pPr marL="1371600" algn="ctr" rtl="0" eaLnBrk="1" fontAlgn="base" hangingPunct="1">
        <a:spcBef>
          <a:spcPct val="0"/>
        </a:spcBef>
        <a:spcAft>
          <a:spcPct val="0"/>
        </a:spcAft>
        <a:defRPr sz="3600">
          <a:solidFill>
            <a:schemeClr val="tx1"/>
          </a:solidFill>
          <a:latin typeface="Calibri" pitchFamily="34" charset="0"/>
        </a:defRPr>
      </a:lvl8pPr>
      <a:lvl9pPr marL="1828800" algn="ctr" rtl="0" eaLnBrk="1" fontAlgn="base" hangingPunct="1">
        <a:spcBef>
          <a:spcPct val="0"/>
        </a:spcBef>
        <a:spcAft>
          <a:spcPct val="0"/>
        </a:spcAft>
        <a:defRPr sz="3600">
          <a:solidFill>
            <a:schemeClr val="tx1"/>
          </a:solidFill>
          <a:latin typeface="Calibri" pitchFamily="34" charset="0"/>
        </a:defRPr>
      </a:lvl9pPr>
    </p:titleStyle>
    <p:bodyStyle>
      <a:lvl1pPr marL="183600" indent="-183600" algn="l" rtl="0" eaLnBrk="1" fontAlgn="base" hangingPunct="1">
        <a:spcBef>
          <a:spcPct val="20000"/>
        </a:spcBef>
        <a:spcAft>
          <a:spcPct val="0"/>
        </a:spcAft>
        <a:buClr>
          <a:schemeClr val="tx2"/>
        </a:buClr>
        <a:buFont typeface="Wingdings 3" pitchFamily="18" charset="2"/>
        <a:buChar char=""/>
        <a:defRPr sz="1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file:///\\localhost\Users\anngoncalves\Desktop\UBC%20PPT%20Templates%20explore\graphic%20objects\shield.png" TargetMode="External"/><Relationship Id="rId5" Type="http://schemas.openxmlformats.org/officeDocument/2006/relationships/image" Target="../media/image3.png"/><Relationship Id="rId6" Type="http://schemas.openxmlformats.org/officeDocument/2006/relationships/image" Target="file:///\\localhost\Users\anngoncalves\Desktop\UBC%20PPT%20Templates%20explore\graphic%20objects\POM.png" TargetMode="External"/><Relationship Id="rId7" Type="http://schemas.openxmlformats.org/officeDocument/2006/relationships/image" Target="../media/image4.png"/><Relationship Id="rId8" Type="http://schemas.openxmlformats.org/officeDocument/2006/relationships/image" Target="file:///\\localhost\Users\anngoncalves\Desktop\UBC%20PPT%20Templates%20explore\graphic%20objects\theUofBC.png" TargetMode="External"/><Relationship Id="rId9" Type="http://schemas.openxmlformats.org/officeDocument/2006/relationships/image" Target="../media/image5.jpeg"/><Relationship Id="rId10" Type="http://schemas.openxmlformats.org/officeDocument/2006/relationships/image" Target="file:///\\localhost\Users\anngoncalves\Desktop\UBC%20PPT%20Templates%20explore\UBC_Cliff_Tritone_annedit.jpg"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tm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tm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tm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chart" Target="../charts/char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hart" Target="../charts/char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chart" Target="../charts/char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hart" Target="../charts/char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chart" Target="../charts/chart1.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tm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tmp"/></Relationships>
</file>

<file path=ppt/slides/_rels/slide8.xml.rels><?xml version="1.0" encoding="UTF-8" standalone="yes"?>
<Relationships xmlns="http://schemas.openxmlformats.org/package/2006/relationships"><Relationship Id="rId3" Type="http://schemas.openxmlformats.org/officeDocument/2006/relationships/image" Target="../media/image9.tmp"/><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9"/>
          <p:cNvGrpSpPr>
            <a:grpSpLocks/>
          </p:cNvGrpSpPr>
          <p:nvPr/>
        </p:nvGrpSpPr>
        <p:grpSpPr bwMode="auto">
          <a:xfrm>
            <a:off x="0" y="1"/>
            <a:ext cx="9988550" cy="911225"/>
            <a:chOff x="0" y="0"/>
            <a:chExt cx="9220200" cy="911225"/>
          </a:xfrm>
        </p:grpSpPr>
        <p:sp>
          <p:nvSpPr>
            <p:cNvPr id="19" name="Rectangle 18"/>
            <p:cNvSpPr/>
            <p:nvPr userDrawn="1"/>
          </p:nvSpPr>
          <p:spPr bwMode="auto">
            <a:xfrm>
              <a:off x="0" y="0"/>
              <a:ext cx="763588"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sp>
          <p:nvSpPr>
            <p:cNvPr id="20" name="Rectangle 19"/>
            <p:cNvSpPr/>
            <p:nvPr userDrawn="1"/>
          </p:nvSpPr>
          <p:spPr bwMode="auto">
            <a:xfrm>
              <a:off x="808038" y="0"/>
              <a:ext cx="1511300"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sp>
          <p:nvSpPr>
            <p:cNvPr id="21" name="Rectangle 20"/>
            <p:cNvSpPr/>
            <p:nvPr userDrawn="1"/>
          </p:nvSpPr>
          <p:spPr bwMode="auto">
            <a:xfrm>
              <a:off x="2363788" y="0"/>
              <a:ext cx="6856412"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pic>
          <p:nvPicPr>
            <p:cNvPr id="22" name="shield.png" descr="/Users/anngoncalves/Desktop/UBC PPT Templates explore/graphic objects/shield.png"/>
            <p:cNvPicPr>
              <a:picLocks noChangeAspect="1"/>
            </p:cNvPicPr>
            <p:nvPr userDrawn="1"/>
          </p:nvPicPr>
          <p:blipFill>
            <a:blip r:embed="rId3" r:link="rId4"/>
            <a:srcRect/>
            <a:stretch>
              <a:fillRect/>
            </a:stretch>
          </p:blipFill>
          <p:spPr bwMode="auto">
            <a:xfrm>
              <a:off x="227013" y="185738"/>
              <a:ext cx="314325" cy="427037"/>
            </a:xfrm>
            <a:prstGeom prst="rect">
              <a:avLst/>
            </a:prstGeom>
            <a:noFill/>
            <a:ln w="9525">
              <a:noFill/>
              <a:miter lim="800000"/>
              <a:headEnd/>
              <a:tailEnd/>
            </a:ln>
          </p:spPr>
        </p:pic>
        <p:pic>
          <p:nvPicPr>
            <p:cNvPr id="23" name="POM.png" descr="/Users/anngoncalves/Desktop/UBC PPT Templates explore/graphic objects/POM.png"/>
            <p:cNvPicPr>
              <a:picLocks noChangeAspect="1"/>
            </p:cNvPicPr>
            <p:nvPr userDrawn="1"/>
          </p:nvPicPr>
          <p:blipFill>
            <a:blip r:embed="rId5" r:link="rId6"/>
            <a:srcRect/>
            <a:stretch>
              <a:fillRect/>
            </a:stretch>
          </p:blipFill>
          <p:spPr bwMode="auto">
            <a:xfrm>
              <a:off x="1030288" y="215900"/>
              <a:ext cx="895350" cy="112713"/>
            </a:xfrm>
            <a:prstGeom prst="rect">
              <a:avLst/>
            </a:prstGeom>
            <a:noFill/>
            <a:ln w="9525">
              <a:noFill/>
              <a:miter lim="800000"/>
              <a:headEnd/>
              <a:tailEnd/>
            </a:ln>
          </p:spPr>
        </p:pic>
        <p:pic>
          <p:nvPicPr>
            <p:cNvPr id="24" name="theUofBC.png" descr="/Users/anngoncalves/Desktop/UBC PPT Templates explore/graphic objects/theUofBC.png"/>
            <p:cNvPicPr>
              <a:picLocks noChangeAspect="1"/>
            </p:cNvPicPr>
            <p:nvPr userDrawn="1"/>
          </p:nvPicPr>
          <p:blipFill>
            <a:blip r:embed="rId7" r:link="rId8"/>
            <a:srcRect/>
            <a:stretch>
              <a:fillRect/>
            </a:stretch>
          </p:blipFill>
          <p:spPr bwMode="auto">
            <a:xfrm>
              <a:off x="2578100" y="241300"/>
              <a:ext cx="2176463" cy="63500"/>
            </a:xfrm>
            <a:prstGeom prst="rect">
              <a:avLst/>
            </a:prstGeom>
            <a:noFill/>
            <a:ln w="9525">
              <a:noFill/>
              <a:miter lim="800000"/>
              <a:headEnd/>
              <a:tailEnd/>
            </a:ln>
          </p:spPr>
        </p:pic>
      </p:grpSp>
      <p:pic>
        <p:nvPicPr>
          <p:cNvPr id="25" name="UBC_Cliff_Tritone_annedit.jpg" descr="/Users/anngoncalves/Desktop/UBC PPT Templates explore/UBC_Cliff_Tritone_annedit.jpg"/>
          <p:cNvPicPr>
            <a:picLocks noChangeAspect="1"/>
          </p:cNvPicPr>
          <p:nvPr/>
        </p:nvPicPr>
        <p:blipFill>
          <a:blip r:embed="rId9" r:link="rId10"/>
          <a:srcRect l="9158" t="2914" r="19727" b="2914"/>
          <a:stretch>
            <a:fillRect/>
          </a:stretch>
        </p:blipFill>
        <p:spPr bwMode="auto">
          <a:xfrm>
            <a:off x="0" y="950914"/>
            <a:ext cx="9997150" cy="5907087"/>
          </a:xfrm>
          <a:prstGeom prst="rect">
            <a:avLst/>
          </a:prstGeom>
          <a:noFill/>
          <a:ln w="9525">
            <a:noFill/>
            <a:miter lim="800000"/>
            <a:headEnd/>
            <a:tailEnd/>
          </a:ln>
        </p:spPr>
      </p:pic>
      <p:grpSp>
        <p:nvGrpSpPr>
          <p:cNvPr id="26" name="Group 9"/>
          <p:cNvGrpSpPr>
            <a:grpSpLocks/>
          </p:cNvGrpSpPr>
          <p:nvPr/>
        </p:nvGrpSpPr>
        <p:grpSpPr bwMode="auto">
          <a:xfrm>
            <a:off x="0" y="1"/>
            <a:ext cx="9988550" cy="911225"/>
            <a:chOff x="0" y="0"/>
            <a:chExt cx="9220200" cy="911225"/>
          </a:xfrm>
        </p:grpSpPr>
        <p:sp>
          <p:nvSpPr>
            <p:cNvPr id="27" name="Rectangle 26"/>
            <p:cNvSpPr/>
            <p:nvPr userDrawn="1"/>
          </p:nvSpPr>
          <p:spPr bwMode="auto">
            <a:xfrm>
              <a:off x="0" y="0"/>
              <a:ext cx="763588"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sp>
          <p:nvSpPr>
            <p:cNvPr id="28" name="Rectangle 27"/>
            <p:cNvSpPr/>
            <p:nvPr userDrawn="1"/>
          </p:nvSpPr>
          <p:spPr bwMode="auto">
            <a:xfrm>
              <a:off x="808038" y="0"/>
              <a:ext cx="1511300"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sp>
          <p:nvSpPr>
            <p:cNvPr id="29" name="Rectangle 28"/>
            <p:cNvSpPr/>
            <p:nvPr userDrawn="1"/>
          </p:nvSpPr>
          <p:spPr bwMode="auto">
            <a:xfrm>
              <a:off x="2363788" y="0"/>
              <a:ext cx="6856412"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pic>
          <p:nvPicPr>
            <p:cNvPr id="30" name="shield.png" descr="/Users/anngoncalves/Desktop/UBC PPT Templates explore/graphic objects/shield.png"/>
            <p:cNvPicPr>
              <a:picLocks noChangeAspect="1"/>
            </p:cNvPicPr>
            <p:nvPr userDrawn="1"/>
          </p:nvPicPr>
          <p:blipFill>
            <a:blip r:embed="rId3" r:link="rId4"/>
            <a:srcRect/>
            <a:stretch>
              <a:fillRect/>
            </a:stretch>
          </p:blipFill>
          <p:spPr bwMode="auto">
            <a:xfrm>
              <a:off x="227013" y="185738"/>
              <a:ext cx="314325" cy="427037"/>
            </a:xfrm>
            <a:prstGeom prst="rect">
              <a:avLst/>
            </a:prstGeom>
            <a:noFill/>
            <a:ln w="9525">
              <a:noFill/>
              <a:miter lim="800000"/>
              <a:headEnd/>
              <a:tailEnd/>
            </a:ln>
          </p:spPr>
        </p:pic>
        <p:pic>
          <p:nvPicPr>
            <p:cNvPr id="31" name="POM.png" descr="/Users/anngoncalves/Desktop/UBC PPT Templates explore/graphic objects/POM.png"/>
            <p:cNvPicPr>
              <a:picLocks noChangeAspect="1"/>
            </p:cNvPicPr>
            <p:nvPr userDrawn="1"/>
          </p:nvPicPr>
          <p:blipFill>
            <a:blip r:embed="rId5" r:link="rId6"/>
            <a:srcRect/>
            <a:stretch>
              <a:fillRect/>
            </a:stretch>
          </p:blipFill>
          <p:spPr bwMode="auto">
            <a:xfrm>
              <a:off x="1030288" y="215900"/>
              <a:ext cx="895350" cy="112713"/>
            </a:xfrm>
            <a:prstGeom prst="rect">
              <a:avLst/>
            </a:prstGeom>
            <a:noFill/>
            <a:ln w="9525">
              <a:noFill/>
              <a:miter lim="800000"/>
              <a:headEnd/>
              <a:tailEnd/>
            </a:ln>
          </p:spPr>
        </p:pic>
        <p:pic>
          <p:nvPicPr>
            <p:cNvPr id="32" name="theUofBC.png" descr="/Users/anngoncalves/Desktop/UBC PPT Templates explore/graphic objects/theUofBC.png"/>
            <p:cNvPicPr>
              <a:picLocks noChangeAspect="1"/>
            </p:cNvPicPr>
            <p:nvPr userDrawn="1"/>
          </p:nvPicPr>
          <p:blipFill>
            <a:blip r:embed="rId7" r:link="rId8"/>
            <a:srcRect/>
            <a:stretch>
              <a:fillRect/>
            </a:stretch>
          </p:blipFill>
          <p:spPr bwMode="auto">
            <a:xfrm>
              <a:off x="2578100" y="241300"/>
              <a:ext cx="2176463" cy="63500"/>
            </a:xfrm>
            <a:prstGeom prst="rect">
              <a:avLst/>
            </a:prstGeom>
            <a:noFill/>
            <a:ln w="9525">
              <a:noFill/>
              <a:miter lim="800000"/>
              <a:headEnd/>
              <a:tailEnd/>
            </a:ln>
          </p:spPr>
        </p:pic>
      </p:grpSp>
      <p:sp>
        <p:nvSpPr>
          <p:cNvPr id="3" name="Titre 2"/>
          <p:cNvSpPr>
            <a:spLocks noGrp="1"/>
          </p:cNvSpPr>
          <p:nvPr>
            <p:ph type="title"/>
          </p:nvPr>
        </p:nvSpPr>
        <p:spPr>
          <a:xfrm>
            <a:off x="128464" y="1268760"/>
            <a:ext cx="9505055" cy="1152128"/>
          </a:xfrm>
        </p:spPr>
        <p:txBody>
          <a:bodyPr/>
          <a:lstStyle/>
          <a:p>
            <a:pPr algn="ctr"/>
            <a:r>
              <a:rPr lang="en-US" sz="3500" dirty="0">
                <a:solidFill>
                  <a:srgbClr val="000000"/>
                </a:solidFill>
              </a:rPr>
              <a:t>Logistics of supplying wood pellets to the coal-fired power plants in Alberta</a:t>
            </a:r>
          </a:p>
        </p:txBody>
      </p:sp>
      <p:sp>
        <p:nvSpPr>
          <p:cNvPr id="7" name="Titre 2"/>
          <p:cNvSpPr txBox="1">
            <a:spLocks/>
          </p:cNvSpPr>
          <p:nvPr/>
        </p:nvSpPr>
        <p:spPr bwMode="auto">
          <a:xfrm>
            <a:off x="-114268" y="2636912"/>
            <a:ext cx="10230951" cy="2149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2400" b="1" kern="1200">
                <a:solidFill>
                  <a:schemeClr val="tx2"/>
                </a:solidFill>
                <a:latin typeface="+mj-lt"/>
                <a:ea typeface="+mj-ea"/>
                <a:cs typeface="+mj-cs"/>
              </a:defRPr>
            </a:lvl1pPr>
            <a:lvl2pPr algn="ctr" rtl="0" eaLnBrk="1" fontAlgn="base" hangingPunct="1">
              <a:spcBef>
                <a:spcPct val="0"/>
              </a:spcBef>
              <a:spcAft>
                <a:spcPct val="0"/>
              </a:spcAft>
              <a:defRPr sz="3600">
                <a:solidFill>
                  <a:schemeClr val="tx1"/>
                </a:solidFill>
                <a:latin typeface="Calibri" pitchFamily="34" charset="0"/>
              </a:defRPr>
            </a:lvl2pPr>
            <a:lvl3pPr algn="ctr" rtl="0" eaLnBrk="1" fontAlgn="base" hangingPunct="1">
              <a:spcBef>
                <a:spcPct val="0"/>
              </a:spcBef>
              <a:spcAft>
                <a:spcPct val="0"/>
              </a:spcAft>
              <a:defRPr sz="3600">
                <a:solidFill>
                  <a:schemeClr val="tx1"/>
                </a:solidFill>
                <a:latin typeface="Calibri" pitchFamily="34" charset="0"/>
              </a:defRPr>
            </a:lvl3pPr>
            <a:lvl4pPr algn="ctr" rtl="0" eaLnBrk="1" fontAlgn="base" hangingPunct="1">
              <a:spcBef>
                <a:spcPct val="0"/>
              </a:spcBef>
              <a:spcAft>
                <a:spcPct val="0"/>
              </a:spcAft>
              <a:defRPr sz="3600">
                <a:solidFill>
                  <a:schemeClr val="tx1"/>
                </a:solidFill>
                <a:latin typeface="Calibri" pitchFamily="34" charset="0"/>
              </a:defRPr>
            </a:lvl4pPr>
            <a:lvl5pPr algn="ctr" rtl="0" eaLnBrk="1" fontAlgn="base" hangingPunct="1">
              <a:spcBef>
                <a:spcPct val="0"/>
              </a:spcBef>
              <a:spcAft>
                <a:spcPct val="0"/>
              </a:spcAft>
              <a:defRPr sz="3600">
                <a:solidFill>
                  <a:schemeClr val="tx1"/>
                </a:solidFill>
                <a:latin typeface="Calibri" pitchFamily="34" charset="0"/>
              </a:defRPr>
            </a:lvl5pPr>
            <a:lvl6pPr marL="457200" algn="ctr" rtl="0" eaLnBrk="1" fontAlgn="base" hangingPunct="1">
              <a:spcBef>
                <a:spcPct val="0"/>
              </a:spcBef>
              <a:spcAft>
                <a:spcPct val="0"/>
              </a:spcAft>
              <a:defRPr sz="3600">
                <a:solidFill>
                  <a:schemeClr val="tx1"/>
                </a:solidFill>
                <a:latin typeface="Calibri" pitchFamily="34" charset="0"/>
              </a:defRPr>
            </a:lvl6pPr>
            <a:lvl7pPr marL="914400" algn="ctr" rtl="0" eaLnBrk="1" fontAlgn="base" hangingPunct="1">
              <a:spcBef>
                <a:spcPct val="0"/>
              </a:spcBef>
              <a:spcAft>
                <a:spcPct val="0"/>
              </a:spcAft>
              <a:defRPr sz="3600">
                <a:solidFill>
                  <a:schemeClr val="tx1"/>
                </a:solidFill>
                <a:latin typeface="Calibri" pitchFamily="34" charset="0"/>
              </a:defRPr>
            </a:lvl7pPr>
            <a:lvl8pPr marL="1371600" algn="ctr" rtl="0" eaLnBrk="1" fontAlgn="base" hangingPunct="1">
              <a:spcBef>
                <a:spcPct val="0"/>
              </a:spcBef>
              <a:spcAft>
                <a:spcPct val="0"/>
              </a:spcAft>
              <a:defRPr sz="3600">
                <a:solidFill>
                  <a:schemeClr val="tx1"/>
                </a:solidFill>
                <a:latin typeface="Calibri" pitchFamily="34" charset="0"/>
              </a:defRPr>
            </a:lvl8pPr>
            <a:lvl9pPr marL="1828800" algn="ctr" rtl="0" eaLnBrk="1" fontAlgn="base" hangingPunct="1">
              <a:spcBef>
                <a:spcPct val="0"/>
              </a:spcBef>
              <a:spcAft>
                <a:spcPct val="0"/>
              </a:spcAft>
              <a:defRPr sz="3600">
                <a:solidFill>
                  <a:schemeClr val="tx1"/>
                </a:solidFill>
                <a:latin typeface="Calibri" pitchFamily="34" charset="0"/>
              </a:defRPr>
            </a:lvl9pPr>
          </a:lstStyle>
          <a:p>
            <a:pPr algn="ctr"/>
            <a:r>
              <a:rPr lang="en-US" sz="2300" dirty="0">
                <a:solidFill>
                  <a:srgbClr val="000000"/>
                </a:solidFill>
              </a:rPr>
              <a:t>Dr. Mahmood Ebadian, Ryan Jacobson, Dr. Fahimeh Yazdanpanah, Dr. Shahab Sokhansanj</a:t>
            </a:r>
          </a:p>
          <a:p>
            <a:pPr algn="ctr"/>
            <a:endParaRPr lang="en-US" sz="1000" dirty="0">
              <a:solidFill>
                <a:srgbClr val="000000"/>
              </a:solidFill>
            </a:endParaRPr>
          </a:p>
          <a:p>
            <a:pPr algn="ctr"/>
            <a:endParaRPr lang="en-US" sz="1000" dirty="0">
              <a:solidFill>
                <a:srgbClr val="000000"/>
              </a:solidFill>
            </a:endParaRPr>
          </a:p>
          <a:p>
            <a:pPr algn="ctr"/>
            <a:r>
              <a:rPr lang="en-US" sz="1800" dirty="0">
                <a:solidFill>
                  <a:srgbClr val="000000"/>
                </a:solidFill>
              </a:rPr>
              <a:t>Biomass and Bioenergy Research Group</a:t>
            </a:r>
          </a:p>
          <a:p>
            <a:pPr algn="ctr"/>
            <a:r>
              <a:rPr lang="en-US" sz="1800" dirty="0">
                <a:solidFill>
                  <a:srgbClr val="000000"/>
                </a:solidFill>
              </a:rPr>
              <a:t>Chemical and Biological Engineering Department, UBC</a:t>
            </a:r>
          </a:p>
          <a:p>
            <a:pPr algn="ctr"/>
            <a:endParaRPr lang="en-US" sz="1000" dirty="0">
              <a:solidFill>
                <a:srgbClr val="000000"/>
              </a:solidFill>
            </a:endParaRPr>
          </a:p>
          <a:p>
            <a:pPr algn="ctr"/>
            <a:r>
              <a:rPr lang="en-US" sz="1600" dirty="0" err="1">
                <a:solidFill>
                  <a:srgbClr val="000000"/>
                </a:solidFill>
              </a:rPr>
              <a:t>Mobilisation</a:t>
            </a:r>
            <a:r>
              <a:rPr lang="en-US" sz="1600" dirty="0">
                <a:solidFill>
                  <a:srgbClr val="000000"/>
                </a:solidFill>
              </a:rPr>
              <a:t> of Forest Biomass to Produce Bioenergy, Biofuels and </a:t>
            </a:r>
            <a:r>
              <a:rPr lang="en-US" sz="1600" dirty="0" err="1">
                <a:solidFill>
                  <a:srgbClr val="000000"/>
                </a:solidFill>
              </a:rPr>
              <a:t>Bioproducts</a:t>
            </a:r>
            <a:r>
              <a:rPr lang="en-US" sz="1600" dirty="0">
                <a:solidFill>
                  <a:srgbClr val="000000"/>
                </a:solidFill>
              </a:rPr>
              <a:t>: Challenges and Opportunities</a:t>
            </a:r>
          </a:p>
          <a:p>
            <a:pPr algn="ctr"/>
            <a:r>
              <a:rPr lang="en-US" sz="1800" dirty="0">
                <a:solidFill>
                  <a:srgbClr val="000000"/>
                </a:solidFill>
              </a:rPr>
              <a:t>September 22, 2016</a:t>
            </a:r>
          </a:p>
          <a:p>
            <a:pPr algn="ctr"/>
            <a:r>
              <a:rPr lang="en-US" sz="1800" dirty="0">
                <a:solidFill>
                  <a:srgbClr val="000000"/>
                </a:solidFill>
              </a:rPr>
              <a:t>Vancouver, BC</a:t>
            </a:r>
          </a:p>
        </p:txBody>
      </p:sp>
    </p:spTree>
    <p:extLst>
      <p:ext uri="{BB962C8B-B14F-4D97-AF65-F5344CB8AC3E}">
        <p14:creationId xmlns:p14="http://schemas.microsoft.com/office/powerpoint/2010/main" val="44695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Wood pellet plants in BC</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b="1250"/>
          <a:stretch/>
        </p:blipFill>
        <p:spPr>
          <a:xfrm>
            <a:off x="-15552" y="806419"/>
            <a:ext cx="5896798" cy="4741257"/>
          </a:xfrm>
          <a:prstGeom prst="rect">
            <a:avLst/>
          </a:prstGeom>
        </p:spPr>
      </p:pic>
      <p:sp>
        <p:nvSpPr>
          <p:cNvPr id="10" name="TextBox 9"/>
          <p:cNvSpPr txBox="1"/>
          <p:nvPr/>
        </p:nvSpPr>
        <p:spPr>
          <a:xfrm>
            <a:off x="163046" y="5733256"/>
            <a:ext cx="3384376" cy="307777"/>
          </a:xfrm>
          <a:prstGeom prst="rect">
            <a:avLst/>
          </a:prstGeom>
          <a:noFill/>
        </p:spPr>
        <p:txBody>
          <a:bodyPr wrap="square" rtlCol="0">
            <a:spAutoFit/>
          </a:bodyPr>
          <a:lstStyle/>
          <a:p>
            <a:r>
              <a:rPr lang="en-US" sz="1400" dirty="0">
                <a:solidFill>
                  <a:schemeClr val="bg2">
                    <a:lumMod val="50000"/>
                  </a:schemeClr>
                </a:solidFill>
                <a:latin typeface="+mn-lt"/>
              </a:rPr>
              <a:t>Source: Canadian Biomass Magazine, 2015.</a:t>
            </a:r>
          </a:p>
        </p:txBody>
      </p:sp>
      <p:sp>
        <p:nvSpPr>
          <p:cNvPr id="11" name="Content Placeholder 1"/>
          <p:cNvSpPr txBox="1">
            <a:spLocks/>
          </p:cNvSpPr>
          <p:nvPr/>
        </p:nvSpPr>
        <p:spPr bwMode="auto">
          <a:xfrm>
            <a:off x="5313040" y="1988840"/>
            <a:ext cx="4714258" cy="37444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sz="2000" b="1" dirty="0">
                <a:solidFill>
                  <a:srgbClr val="000000"/>
                </a:solidFill>
                <a:latin typeface="+mn-lt"/>
              </a:rPr>
              <a:t>There are currently 12 pellet plants in BC with the annual production capacity of 2.2 million tons.</a:t>
            </a:r>
          </a:p>
          <a:p>
            <a:pPr marL="183600" lvl="0" indent="-183600">
              <a:spcBef>
                <a:spcPct val="20000"/>
              </a:spcBef>
              <a:buClr>
                <a:schemeClr val="tx2"/>
              </a:buClr>
              <a:buFont typeface="Wingdings 3" pitchFamily="18" charset="2"/>
              <a:buChar char=""/>
              <a:defRPr/>
            </a:pPr>
            <a:endParaRPr lang="en-US" sz="15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sz="2000" b="1" dirty="0">
                <a:solidFill>
                  <a:srgbClr val="000000"/>
                </a:solidFill>
                <a:latin typeface="+mn-lt"/>
              </a:rPr>
              <a:t>The annual production level of wood pellets in BC is over 1.7 million tonnes. </a:t>
            </a:r>
          </a:p>
          <a:p>
            <a:pPr marL="183600" lvl="0" indent="-183600">
              <a:spcBef>
                <a:spcPct val="20000"/>
              </a:spcBef>
              <a:buClr>
                <a:schemeClr val="tx2"/>
              </a:buClr>
              <a:buFont typeface="Wingdings 3" pitchFamily="18" charset="2"/>
              <a:buChar char=""/>
              <a:defRPr/>
            </a:pPr>
            <a:endParaRPr lang="en-US" sz="1500" b="1" dirty="0">
              <a:solidFill>
                <a:srgbClr val="000000"/>
              </a:solidFill>
              <a:latin typeface="+mn-lt"/>
            </a:endParaRPr>
          </a:p>
          <a:p>
            <a:pPr marL="183600" indent="-183600">
              <a:spcBef>
                <a:spcPct val="20000"/>
              </a:spcBef>
              <a:buClr>
                <a:schemeClr val="tx2"/>
              </a:buClr>
              <a:buFont typeface="Wingdings 3" pitchFamily="18" charset="2"/>
              <a:buChar char=""/>
              <a:defRPr/>
            </a:pPr>
            <a:r>
              <a:rPr lang="en-US" sz="2000" b="1" dirty="0">
                <a:solidFill>
                  <a:srgbClr val="000000"/>
                </a:solidFill>
                <a:latin typeface="+mn-lt"/>
              </a:rPr>
              <a:t>Primary feedstocks for pellet production are mill residues (1,185,500 Odt) and low-grade logs (435,750 Odt).</a:t>
            </a:r>
          </a:p>
          <a:p>
            <a:pPr marL="183600" lvl="0" indent="-183600">
              <a:spcBef>
                <a:spcPct val="20000"/>
              </a:spcBef>
              <a:buClr>
                <a:schemeClr val="tx2"/>
              </a:buClr>
              <a:buFont typeface="Wingdings 3" pitchFamily="18" charset="2"/>
              <a:buChar char=""/>
              <a:defRPr/>
            </a:pPr>
            <a:endParaRPr lang="en-US" sz="2000" b="1" dirty="0">
              <a:solidFill>
                <a:srgbClr val="000000"/>
              </a:solidFill>
              <a:latin typeface="+mn-lt"/>
            </a:endParaRPr>
          </a:p>
        </p:txBody>
      </p:sp>
      <p:sp>
        <p:nvSpPr>
          <p:cNvPr id="2" name="Oval 1"/>
          <p:cNvSpPr/>
          <p:nvPr/>
        </p:nvSpPr>
        <p:spPr>
          <a:xfrm>
            <a:off x="1496616" y="3140968"/>
            <a:ext cx="91440" cy="91440"/>
          </a:xfrm>
          <a:prstGeom prst="ellipse">
            <a:avLst/>
          </a:prstGeom>
          <a:solidFill>
            <a:srgbClr val="FFFF00"/>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5" name="TextBox 4"/>
          <p:cNvSpPr txBox="1"/>
          <p:nvPr/>
        </p:nvSpPr>
        <p:spPr>
          <a:xfrm>
            <a:off x="968266" y="2871542"/>
            <a:ext cx="886968" cy="246221"/>
          </a:xfrm>
          <a:prstGeom prst="rect">
            <a:avLst/>
          </a:prstGeom>
          <a:solidFill>
            <a:schemeClr val="bg1">
              <a:lumMod val="85000"/>
            </a:schemeClr>
          </a:solidFill>
        </p:spPr>
        <p:txBody>
          <a:bodyPr wrap="square" rtlCol="0">
            <a:spAutoFit/>
          </a:bodyPr>
          <a:lstStyle/>
          <a:p>
            <a:pPr algn="l">
              <a:buClr>
                <a:schemeClr val="tx2"/>
              </a:buClr>
            </a:pPr>
            <a:r>
              <a:rPr lang="en-US" sz="1000" dirty="0">
                <a:solidFill>
                  <a:srgbClr val="000000"/>
                </a:solidFill>
                <a:latin typeface="+mn-lt"/>
              </a:rPr>
              <a:t>Prince Rupert</a:t>
            </a:r>
          </a:p>
        </p:txBody>
      </p:sp>
    </p:spTree>
    <p:extLst>
      <p:ext uri="{BB962C8B-B14F-4D97-AF65-F5344CB8AC3E}">
        <p14:creationId xmlns:p14="http://schemas.microsoft.com/office/powerpoint/2010/main" val="2515263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200" dirty="0"/>
              <a:t>Alberta’s Coal-fired Power Fleet</a:t>
            </a:r>
            <a:endParaRPr lang="en-US" sz="3000"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63" name="object 5"/>
          <p:cNvGraphicFramePr>
            <a:graphicFrameLocks noGrp="1"/>
          </p:cNvGraphicFramePr>
          <p:nvPr>
            <p:extLst>
              <p:ext uri="{D42A27DB-BD31-4B8C-83A1-F6EECF244321}">
                <p14:modId xmlns:p14="http://schemas.microsoft.com/office/powerpoint/2010/main" val="2222816835"/>
              </p:ext>
            </p:extLst>
          </p:nvPr>
        </p:nvGraphicFramePr>
        <p:xfrm>
          <a:off x="344488" y="812975"/>
          <a:ext cx="4907463" cy="5928392"/>
        </p:xfrm>
        <a:graphic>
          <a:graphicData uri="http://schemas.openxmlformats.org/drawingml/2006/table">
            <a:tbl>
              <a:tblPr firstRow="1" bandRow="1">
                <a:tableStyleId>{2D5ABB26-0587-4C30-8999-92F81FD0307C}</a:tableStyleId>
              </a:tblPr>
              <a:tblGrid>
                <a:gridCol w="1500181">
                  <a:extLst>
                    <a:ext uri="{9D8B030D-6E8A-4147-A177-3AD203B41FA5}">
                      <a16:colId xmlns:a16="http://schemas.microsoft.com/office/drawing/2014/main" xmlns="" val="20000"/>
                    </a:ext>
                  </a:extLst>
                </a:gridCol>
                <a:gridCol w="1500251">
                  <a:extLst>
                    <a:ext uri="{9D8B030D-6E8A-4147-A177-3AD203B41FA5}">
                      <a16:colId xmlns:a16="http://schemas.microsoft.com/office/drawing/2014/main" xmlns="" val="20001"/>
                    </a:ext>
                  </a:extLst>
                </a:gridCol>
                <a:gridCol w="1907031">
                  <a:extLst>
                    <a:ext uri="{9D8B030D-6E8A-4147-A177-3AD203B41FA5}">
                      <a16:colId xmlns:a16="http://schemas.microsoft.com/office/drawing/2014/main" xmlns="" val="20002"/>
                    </a:ext>
                  </a:extLst>
                </a:gridCol>
              </a:tblGrid>
              <a:tr h="533238">
                <a:tc>
                  <a:txBody>
                    <a:bodyPr/>
                    <a:lstStyle/>
                    <a:p>
                      <a:pPr marL="85090">
                        <a:lnSpc>
                          <a:spcPct val="100000"/>
                        </a:lnSpc>
                        <a:spcBef>
                          <a:spcPts val="220"/>
                        </a:spcBef>
                      </a:pPr>
                      <a:r>
                        <a:rPr sz="1500" b="1" spc="-5" dirty="0">
                          <a:solidFill>
                            <a:srgbClr val="FFFFFF"/>
                          </a:solidFill>
                          <a:latin typeface="Calibri"/>
                          <a:cs typeface="Calibri"/>
                        </a:rPr>
                        <a:t>Station</a:t>
                      </a:r>
                      <a:r>
                        <a:rPr sz="1500" b="1" spc="-105" dirty="0">
                          <a:solidFill>
                            <a:srgbClr val="FFFFFF"/>
                          </a:solidFill>
                          <a:latin typeface="Calibri"/>
                          <a:cs typeface="Calibri"/>
                        </a:rPr>
                        <a:t> </a:t>
                      </a:r>
                      <a:r>
                        <a:rPr sz="1500" b="1" dirty="0">
                          <a:solidFill>
                            <a:srgbClr val="FFFFFF"/>
                          </a:solidFill>
                          <a:latin typeface="Calibri"/>
                          <a:cs typeface="Calibri"/>
                        </a:rPr>
                        <a:t>Unit</a:t>
                      </a:r>
                      <a:endParaRPr sz="15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E3E3E"/>
                    </a:solidFill>
                  </a:tcPr>
                </a:tc>
                <a:tc>
                  <a:txBody>
                    <a:bodyPr/>
                    <a:lstStyle/>
                    <a:p>
                      <a:pPr marL="85090">
                        <a:lnSpc>
                          <a:spcPct val="100000"/>
                        </a:lnSpc>
                        <a:spcBef>
                          <a:spcPts val="220"/>
                        </a:spcBef>
                      </a:pPr>
                      <a:r>
                        <a:rPr sz="1500" b="1" dirty="0">
                          <a:solidFill>
                            <a:srgbClr val="FFFFFF"/>
                          </a:solidFill>
                          <a:latin typeface="Calibri"/>
                          <a:cs typeface="Calibri"/>
                        </a:rPr>
                        <a:t>Capacity</a:t>
                      </a:r>
                      <a:r>
                        <a:rPr sz="1500" b="1" spc="-125" dirty="0">
                          <a:solidFill>
                            <a:srgbClr val="FFFFFF"/>
                          </a:solidFill>
                          <a:latin typeface="Calibri"/>
                          <a:cs typeface="Calibri"/>
                        </a:rPr>
                        <a:t> </a:t>
                      </a:r>
                      <a:r>
                        <a:rPr sz="1500" b="1" dirty="0">
                          <a:solidFill>
                            <a:srgbClr val="FFFFFF"/>
                          </a:solidFill>
                          <a:latin typeface="Calibri"/>
                          <a:cs typeface="Calibri"/>
                        </a:rPr>
                        <a:t>(MW)</a:t>
                      </a:r>
                      <a:endParaRPr sz="15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E3E3E"/>
                    </a:solidFill>
                  </a:tcPr>
                </a:tc>
                <a:tc>
                  <a:txBody>
                    <a:bodyPr/>
                    <a:lstStyle/>
                    <a:p>
                      <a:pPr marL="667385" marR="271145" indent="-387350">
                        <a:lnSpc>
                          <a:spcPct val="100000"/>
                        </a:lnSpc>
                        <a:spcBef>
                          <a:spcPts val="220"/>
                        </a:spcBef>
                      </a:pPr>
                      <a:r>
                        <a:rPr sz="1500" b="1" spc="-30" dirty="0">
                          <a:solidFill>
                            <a:srgbClr val="FFFFFF"/>
                          </a:solidFill>
                          <a:latin typeface="Calibri"/>
                          <a:cs typeface="Calibri"/>
                        </a:rPr>
                        <a:t>Year</a:t>
                      </a:r>
                      <a:r>
                        <a:rPr sz="1500" b="1" spc="-100" dirty="0">
                          <a:solidFill>
                            <a:srgbClr val="FFFFFF"/>
                          </a:solidFill>
                          <a:latin typeface="Calibri"/>
                          <a:cs typeface="Calibri"/>
                        </a:rPr>
                        <a:t> </a:t>
                      </a:r>
                      <a:r>
                        <a:rPr sz="1500" b="1" spc="-5" dirty="0">
                          <a:solidFill>
                            <a:srgbClr val="FFFFFF"/>
                          </a:solidFill>
                          <a:latin typeface="Calibri"/>
                          <a:cs typeface="Calibri"/>
                        </a:rPr>
                        <a:t>Completed  </a:t>
                      </a:r>
                      <a:r>
                        <a:rPr sz="1500" b="1" spc="-10" dirty="0">
                          <a:solidFill>
                            <a:srgbClr val="FFFFFF"/>
                          </a:solidFill>
                          <a:latin typeface="Calibri"/>
                          <a:cs typeface="Calibri"/>
                        </a:rPr>
                        <a:t>(Age)</a:t>
                      </a:r>
                      <a:endParaRPr sz="15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E3E3E"/>
                    </a:solidFill>
                  </a:tcPr>
                </a:tc>
                <a:extLst>
                  <a:ext uri="{0D108BD9-81ED-4DB2-BD59-A6C34878D82A}">
                    <a16:rowId xmlns:a16="http://schemas.microsoft.com/office/drawing/2014/main" xmlns="" val="10000"/>
                  </a:ext>
                </a:extLst>
              </a:tr>
              <a:tr h="972377">
                <a:tc>
                  <a:txBody>
                    <a:bodyPr/>
                    <a:lstStyle/>
                    <a:p>
                      <a:pPr marL="85090" marR="424815">
                        <a:lnSpc>
                          <a:spcPct val="100000"/>
                        </a:lnSpc>
                        <a:spcBef>
                          <a:spcPts val="120"/>
                        </a:spcBef>
                      </a:pPr>
                      <a:r>
                        <a:rPr sz="1500" b="1" spc="-10" dirty="0">
                          <a:solidFill>
                            <a:srgbClr val="000000"/>
                          </a:solidFill>
                          <a:latin typeface="Calibri"/>
                          <a:cs typeface="Calibri"/>
                        </a:rPr>
                        <a:t>Battle</a:t>
                      </a:r>
                      <a:r>
                        <a:rPr sz="1500" b="1" spc="-40" dirty="0">
                          <a:solidFill>
                            <a:srgbClr val="000000"/>
                          </a:solidFill>
                          <a:latin typeface="Calibri"/>
                          <a:cs typeface="Calibri"/>
                        </a:rPr>
                        <a:t> </a:t>
                      </a:r>
                      <a:r>
                        <a:rPr sz="1500" b="1" spc="-5" dirty="0">
                          <a:solidFill>
                            <a:srgbClr val="000000"/>
                          </a:solidFill>
                          <a:latin typeface="Calibri"/>
                          <a:cs typeface="Calibri"/>
                        </a:rPr>
                        <a:t>River  </a:t>
                      </a:r>
                      <a:r>
                        <a:rPr sz="1500" b="1" dirty="0">
                          <a:solidFill>
                            <a:srgbClr val="000000"/>
                          </a:solidFill>
                          <a:latin typeface="Calibri"/>
                          <a:cs typeface="Calibri"/>
                        </a:rPr>
                        <a:t>3</a:t>
                      </a:r>
                    </a:p>
                    <a:p>
                      <a:pPr marL="85090">
                        <a:lnSpc>
                          <a:spcPct val="100000"/>
                        </a:lnSpc>
                      </a:pPr>
                      <a:r>
                        <a:rPr sz="1500" b="1" dirty="0">
                          <a:solidFill>
                            <a:srgbClr val="000000"/>
                          </a:solidFill>
                          <a:latin typeface="Calibri"/>
                          <a:cs typeface="Calibri"/>
                        </a:rPr>
                        <a:t>4</a:t>
                      </a:r>
                    </a:p>
                    <a:p>
                      <a:pPr marL="85090">
                        <a:lnSpc>
                          <a:spcPct val="100000"/>
                        </a:lnSpc>
                      </a:pPr>
                      <a:r>
                        <a:rPr sz="1500" b="1" dirty="0">
                          <a:solidFill>
                            <a:srgbClr val="000000"/>
                          </a:solidFill>
                          <a:latin typeface="Calibri"/>
                          <a:cs typeface="Calibri"/>
                        </a:rPr>
                        <a:t>5</a:t>
                      </a: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ECECE"/>
                    </a:solidFill>
                  </a:tcPr>
                </a:tc>
                <a:tc>
                  <a:txBody>
                    <a:bodyPr/>
                    <a:lstStyle/>
                    <a:p>
                      <a:pPr algn="ctr">
                        <a:lnSpc>
                          <a:spcPct val="100000"/>
                        </a:lnSpc>
                        <a:spcBef>
                          <a:spcPts val="15"/>
                        </a:spcBef>
                      </a:pPr>
                      <a:endParaRPr sz="1500" b="1" dirty="0">
                        <a:solidFill>
                          <a:srgbClr val="000000"/>
                        </a:solidFill>
                        <a:latin typeface="Times New Roman"/>
                        <a:cs typeface="Times New Roman"/>
                      </a:endParaRPr>
                    </a:p>
                    <a:p>
                      <a:pPr marL="85090" algn="ctr">
                        <a:lnSpc>
                          <a:spcPct val="100000"/>
                        </a:lnSpc>
                        <a:spcBef>
                          <a:spcPts val="5"/>
                        </a:spcBef>
                      </a:pPr>
                      <a:r>
                        <a:rPr sz="1500" b="1" spc="-5" dirty="0">
                          <a:solidFill>
                            <a:srgbClr val="000000"/>
                          </a:solidFill>
                          <a:latin typeface="Calibri"/>
                          <a:cs typeface="Calibri"/>
                        </a:rPr>
                        <a:t>150</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150</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389</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ECECE"/>
                    </a:solidFill>
                  </a:tcPr>
                </a:tc>
                <a:tc>
                  <a:txBody>
                    <a:bodyPr/>
                    <a:lstStyle/>
                    <a:p>
                      <a:pPr algn="ctr">
                        <a:lnSpc>
                          <a:spcPct val="100000"/>
                        </a:lnSpc>
                        <a:spcBef>
                          <a:spcPts val="15"/>
                        </a:spcBef>
                      </a:pPr>
                      <a:endParaRPr sz="1500" b="1" dirty="0">
                        <a:solidFill>
                          <a:srgbClr val="000000"/>
                        </a:solidFill>
                        <a:latin typeface="Times New Roman"/>
                        <a:cs typeface="Times New Roman"/>
                      </a:endParaRPr>
                    </a:p>
                    <a:p>
                      <a:pPr marL="85090" algn="ctr">
                        <a:lnSpc>
                          <a:spcPct val="100000"/>
                        </a:lnSpc>
                        <a:spcBef>
                          <a:spcPts val="5"/>
                        </a:spcBef>
                      </a:pPr>
                      <a:r>
                        <a:rPr sz="1500" b="1" spc="-5" dirty="0">
                          <a:solidFill>
                            <a:srgbClr val="000000"/>
                          </a:solidFill>
                          <a:latin typeface="Calibri"/>
                          <a:cs typeface="Calibri"/>
                        </a:rPr>
                        <a:t>1969</a:t>
                      </a:r>
                      <a:r>
                        <a:rPr sz="1500" b="1" spc="-70" dirty="0">
                          <a:solidFill>
                            <a:srgbClr val="000000"/>
                          </a:solidFill>
                          <a:latin typeface="Calibri"/>
                          <a:cs typeface="Calibri"/>
                        </a:rPr>
                        <a:t> </a:t>
                      </a:r>
                      <a:r>
                        <a:rPr sz="1500" b="1" spc="-5" dirty="0">
                          <a:solidFill>
                            <a:srgbClr val="000000"/>
                          </a:solidFill>
                          <a:latin typeface="Calibri"/>
                          <a:cs typeface="Calibri"/>
                        </a:rPr>
                        <a:t>(46)</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1975</a:t>
                      </a:r>
                      <a:r>
                        <a:rPr sz="1500" b="1" spc="-70" dirty="0">
                          <a:solidFill>
                            <a:srgbClr val="000000"/>
                          </a:solidFill>
                          <a:latin typeface="Calibri"/>
                          <a:cs typeface="Calibri"/>
                        </a:rPr>
                        <a:t> </a:t>
                      </a:r>
                      <a:r>
                        <a:rPr sz="1500" b="1" spc="-5" dirty="0">
                          <a:solidFill>
                            <a:srgbClr val="000000"/>
                          </a:solidFill>
                          <a:latin typeface="Calibri"/>
                          <a:cs typeface="Calibri"/>
                        </a:rPr>
                        <a:t>(40)</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1981</a:t>
                      </a:r>
                      <a:r>
                        <a:rPr sz="1500" b="1" spc="-70" dirty="0">
                          <a:solidFill>
                            <a:srgbClr val="000000"/>
                          </a:solidFill>
                          <a:latin typeface="Calibri"/>
                          <a:cs typeface="Calibri"/>
                        </a:rPr>
                        <a:t> </a:t>
                      </a:r>
                      <a:r>
                        <a:rPr sz="1500" b="1" spc="-5" dirty="0">
                          <a:solidFill>
                            <a:srgbClr val="000000"/>
                          </a:solidFill>
                          <a:latin typeface="Calibri"/>
                          <a:cs typeface="Calibri"/>
                        </a:rPr>
                        <a:t>(34)</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ECECE"/>
                    </a:solidFill>
                  </a:tcPr>
                </a:tc>
                <a:extLst>
                  <a:ext uri="{0D108BD9-81ED-4DB2-BD59-A6C34878D82A}">
                    <a16:rowId xmlns:a16="http://schemas.microsoft.com/office/drawing/2014/main" xmlns="" val="10001"/>
                  </a:ext>
                </a:extLst>
              </a:tr>
              <a:tr h="972375">
                <a:tc>
                  <a:txBody>
                    <a:bodyPr/>
                    <a:lstStyle/>
                    <a:p>
                      <a:pPr marL="85090" marR="631825">
                        <a:lnSpc>
                          <a:spcPct val="100000"/>
                        </a:lnSpc>
                        <a:spcBef>
                          <a:spcPts val="225"/>
                        </a:spcBef>
                      </a:pPr>
                      <a:r>
                        <a:rPr sz="1500" b="1" dirty="0">
                          <a:solidFill>
                            <a:srgbClr val="000000"/>
                          </a:solidFill>
                          <a:latin typeface="Calibri"/>
                          <a:cs typeface="Calibri"/>
                        </a:rPr>
                        <a:t>Ge</a:t>
                      </a:r>
                      <a:r>
                        <a:rPr sz="1500" b="1" spc="-10" dirty="0">
                          <a:solidFill>
                            <a:srgbClr val="000000"/>
                          </a:solidFill>
                          <a:latin typeface="Calibri"/>
                          <a:cs typeface="Calibri"/>
                        </a:rPr>
                        <a:t>n</a:t>
                      </a:r>
                      <a:r>
                        <a:rPr sz="1500" b="1" dirty="0">
                          <a:solidFill>
                            <a:srgbClr val="000000"/>
                          </a:solidFill>
                          <a:latin typeface="Calibri"/>
                          <a:cs typeface="Calibri"/>
                        </a:rPr>
                        <a:t>esee  1</a:t>
                      </a:r>
                    </a:p>
                    <a:p>
                      <a:pPr marL="85090">
                        <a:lnSpc>
                          <a:spcPct val="100000"/>
                        </a:lnSpc>
                      </a:pPr>
                      <a:r>
                        <a:rPr sz="1500" b="1" dirty="0">
                          <a:solidFill>
                            <a:srgbClr val="000000"/>
                          </a:solidFill>
                          <a:latin typeface="Calibri"/>
                          <a:cs typeface="Calibri"/>
                        </a:rPr>
                        <a:t>2</a:t>
                      </a:r>
                    </a:p>
                    <a:p>
                      <a:pPr marL="85090">
                        <a:lnSpc>
                          <a:spcPct val="100000"/>
                        </a:lnSpc>
                      </a:pPr>
                      <a:r>
                        <a:rPr sz="1500" b="1" dirty="0">
                          <a:solidFill>
                            <a:srgbClr val="000000"/>
                          </a:solidFill>
                          <a:latin typeface="Calibri"/>
                          <a:cs typeface="Calibri"/>
                        </a:rPr>
                        <a:t>3</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algn="ctr">
                        <a:lnSpc>
                          <a:spcPct val="100000"/>
                        </a:lnSpc>
                        <a:spcBef>
                          <a:spcPts val="5"/>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410</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410</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495</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algn="ctr">
                        <a:lnSpc>
                          <a:spcPct val="100000"/>
                        </a:lnSpc>
                        <a:spcBef>
                          <a:spcPts val="5"/>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1989</a:t>
                      </a:r>
                      <a:r>
                        <a:rPr sz="1500" b="1" spc="-70" dirty="0">
                          <a:solidFill>
                            <a:srgbClr val="000000"/>
                          </a:solidFill>
                          <a:latin typeface="Calibri"/>
                          <a:cs typeface="Calibri"/>
                        </a:rPr>
                        <a:t> </a:t>
                      </a:r>
                      <a:r>
                        <a:rPr sz="1500" b="1" spc="-5" dirty="0">
                          <a:solidFill>
                            <a:srgbClr val="000000"/>
                          </a:solidFill>
                          <a:latin typeface="Calibri"/>
                          <a:cs typeface="Calibri"/>
                        </a:rPr>
                        <a:t>(26)</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1994</a:t>
                      </a:r>
                      <a:r>
                        <a:rPr sz="1500" b="1" spc="-70" dirty="0">
                          <a:solidFill>
                            <a:srgbClr val="000000"/>
                          </a:solidFill>
                          <a:latin typeface="Calibri"/>
                          <a:cs typeface="Calibri"/>
                        </a:rPr>
                        <a:t> </a:t>
                      </a:r>
                      <a:r>
                        <a:rPr sz="1500" b="1" spc="-5" dirty="0">
                          <a:solidFill>
                            <a:srgbClr val="000000"/>
                          </a:solidFill>
                          <a:latin typeface="Calibri"/>
                          <a:cs typeface="Calibri"/>
                        </a:rPr>
                        <a:t>(21)</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2005</a:t>
                      </a:r>
                      <a:r>
                        <a:rPr sz="1500" b="1" spc="-70" dirty="0">
                          <a:solidFill>
                            <a:srgbClr val="000000"/>
                          </a:solidFill>
                          <a:latin typeface="Calibri"/>
                          <a:cs typeface="Calibri"/>
                        </a:rPr>
                        <a:t> </a:t>
                      </a:r>
                      <a:r>
                        <a:rPr sz="1500" b="1" spc="-5" dirty="0">
                          <a:solidFill>
                            <a:srgbClr val="000000"/>
                          </a:solidFill>
                          <a:latin typeface="Calibri"/>
                          <a:cs typeface="Calibri"/>
                        </a:rPr>
                        <a:t>(10)</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extLst>
                  <a:ext uri="{0D108BD9-81ED-4DB2-BD59-A6C34878D82A}">
                    <a16:rowId xmlns:a16="http://schemas.microsoft.com/office/drawing/2014/main" xmlns="" val="10002"/>
                  </a:ext>
                </a:extLst>
              </a:tr>
              <a:tr h="533239">
                <a:tc>
                  <a:txBody>
                    <a:bodyPr/>
                    <a:lstStyle/>
                    <a:p>
                      <a:pPr marL="85090" marR="537210">
                        <a:lnSpc>
                          <a:spcPct val="100000"/>
                        </a:lnSpc>
                        <a:spcBef>
                          <a:spcPts val="225"/>
                        </a:spcBef>
                      </a:pPr>
                      <a:r>
                        <a:rPr sz="1500" b="1" dirty="0">
                          <a:solidFill>
                            <a:srgbClr val="000000"/>
                          </a:solidFill>
                          <a:latin typeface="Calibri"/>
                          <a:cs typeface="Calibri"/>
                        </a:rPr>
                        <a:t>HR</a:t>
                      </a:r>
                      <a:r>
                        <a:rPr sz="1500" b="1" spc="-105" dirty="0">
                          <a:solidFill>
                            <a:srgbClr val="000000"/>
                          </a:solidFill>
                          <a:latin typeface="Calibri"/>
                          <a:cs typeface="Calibri"/>
                        </a:rPr>
                        <a:t> </a:t>
                      </a:r>
                      <a:r>
                        <a:rPr sz="1500" b="1" dirty="0">
                          <a:solidFill>
                            <a:srgbClr val="000000"/>
                          </a:solidFill>
                          <a:latin typeface="Calibri"/>
                          <a:cs typeface="Calibri"/>
                        </a:rPr>
                        <a:t>Milner  1</a:t>
                      </a:r>
                      <a:endParaRPr sz="1500" b="1">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CECE"/>
                    </a:solidFill>
                  </a:tcPr>
                </a:tc>
                <a:tc>
                  <a:txBody>
                    <a:bodyPr/>
                    <a:lstStyle/>
                    <a:p>
                      <a:pPr algn="ctr">
                        <a:lnSpc>
                          <a:spcPct val="100000"/>
                        </a:lnSpc>
                        <a:spcBef>
                          <a:spcPts val="5"/>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158</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CECE"/>
                    </a:solidFill>
                  </a:tcPr>
                </a:tc>
                <a:tc>
                  <a:txBody>
                    <a:bodyPr/>
                    <a:lstStyle/>
                    <a:p>
                      <a:pPr algn="ctr">
                        <a:lnSpc>
                          <a:spcPct val="100000"/>
                        </a:lnSpc>
                        <a:spcBef>
                          <a:spcPts val="5"/>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1972</a:t>
                      </a:r>
                      <a:r>
                        <a:rPr sz="1500" b="1" spc="-70" dirty="0">
                          <a:solidFill>
                            <a:srgbClr val="000000"/>
                          </a:solidFill>
                          <a:latin typeface="Calibri"/>
                          <a:cs typeface="Calibri"/>
                        </a:rPr>
                        <a:t> </a:t>
                      </a:r>
                      <a:r>
                        <a:rPr sz="1500" b="1" spc="-5" dirty="0">
                          <a:solidFill>
                            <a:srgbClr val="000000"/>
                          </a:solidFill>
                          <a:latin typeface="Calibri"/>
                          <a:cs typeface="Calibri"/>
                        </a:rPr>
                        <a:t>(43)</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CECE"/>
                    </a:solidFill>
                  </a:tcPr>
                </a:tc>
                <a:extLst>
                  <a:ext uri="{0D108BD9-81ED-4DB2-BD59-A6C34878D82A}">
                    <a16:rowId xmlns:a16="http://schemas.microsoft.com/office/drawing/2014/main" xmlns="" val="10003"/>
                  </a:ext>
                </a:extLst>
              </a:tr>
              <a:tr h="972377">
                <a:tc>
                  <a:txBody>
                    <a:bodyPr/>
                    <a:lstStyle/>
                    <a:p>
                      <a:pPr marL="85090" marR="617220">
                        <a:lnSpc>
                          <a:spcPct val="100000"/>
                        </a:lnSpc>
                        <a:spcBef>
                          <a:spcPts val="225"/>
                        </a:spcBef>
                      </a:pPr>
                      <a:r>
                        <a:rPr sz="1500" b="1" spc="-25" dirty="0">
                          <a:solidFill>
                            <a:srgbClr val="000000"/>
                          </a:solidFill>
                          <a:latin typeface="Calibri"/>
                          <a:cs typeface="Calibri"/>
                        </a:rPr>
                        <a:t>K</a:t>
                      </a:r>
                      <a:r>
                        <a:rPr sz="1500" b="1" dirty="0">
                          <a:solidFill>
                            <a:srgbClr val="000000"/>
                          </a:solidFill>
                          <a:latin typeface="Calibri"/>
                          <a:cs typeface="Calibri"/>
                        </a:rPr>
                        <a:t>e</a:t>
                      </a:r>
                      <a:r>
                        <a:rPr sz="1500" b="1" spc="-10" dirty="0">
                          <a:solidFill>
                            <a:srgbClr val="000000"/>
                          </a:solidFill>
                          <a:latin typeface="Calibri"/>
                          <a:cs typeface="Calibri"/>
                        </a:rPr>
                        <a:t>eph</a:t>
                      </a:r>
                      <a:r>
                        <a:rPr sz="1500" b="1" dirty="0">
                          <a:solidFill>
                            <a:srgbClr val="000000"/>
                          </a:solidFill>
                          <a:latin typeface="Calibri"/>
                          <a:cs typeface="Calibri"/>
                        </a:rPr>
                        <a:t>ills  1</a:t>
                      </a:r>
                    </a:p>
                    <a:p>
                      <a:pPr marL="85090">
                        <a:lnSpc>
                          <a:spcPct val="100000"/>
                        </a:lnSpc>
                      </a:pPr>
                      <a:r>
                        <a:rPr sz="1500" b="1" dirty="0">
                          <a:solidFill>
                            <a:srgbClr val="000000"/>
                          </a:solidFill>
                          <a:latin typeface="Calibri"/>
                          <a:cs typeface="Calibri"/>
                        </a:rPr>
                        <a:t>2</a:t>
                      </a:r>
                    </a:p>
                    <a:p>
                      <a:pPr marL="85090">
                        <a:lnSpc>
                          <a:spcPct val="100000"/>
                        </a:lnSpc>
                      </a:pPr>
                      <a:r>
                        <a:rPr sz="1500" b="1" dirty="0">
                          <a:solidFill>
                            <a:srgbClr val="000000"/>
                          </a:solidFill>
                          <a:latin typeface="Calibri"/>
                          <a:cs typeface="Calibri"/>
                        </a:rPr>
                        <a:t>3</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algn="ctr">
                        <a:lnSpc>
                          <a:spcPct val="100000"/>
                        </a:lnSpc>
                        <a:spcBef>
                          <a:spcPts val="5"/>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396</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396</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495</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algn="ctr">
                        <a:lnSpc>
                          <a:spcPct val="100000"/>
                        </a:lnSpc>
                        <a:spcBef>
                          <a:spcPts val="5"/>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1983</a:t>
                      </a:r>
                      <a:r>
                        <a:rPr sz="1500" b="1" spc="-70" dirty="0">
                          <a:solidFill>
                            <a:srgbClr val="000000"/>
                          </a:solidFill>
                          <a:latin typeface="Calibri"/>
                          <a:cs typeface="Calibri"/>
                        </a:rPr>
                        <a:t> </a:t>
                      </a:r>
                      <a:r>
                        <a:rPr sz="1500" b="1" spc="-5" dirty="0">
                          <a:solidFill>
                            <a:srgbClr val="000000"/>
                          </a:solidFill>
                          <a:latin typeface="Calibri"/>
                          <a:cs typeface="Calibri"/>
                        </a:rPr>
                        <a:t>(32)</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1983</a:t>
                      </a:r>
                      <a:r>
                        <a:rPr sz="1500" b="1" spc="-70" dirty="0">
                          <a:solidFill>
                            <a:srgbClr val="000000"/>
                          </a:solidFill>
                          <a:latin typeface="Calibri"/>
                          <a:cs typeface="Calibri"/>
                        </a:rPr>
                        <a:t> </a:t>
                      </a:r>
                      <a:r>
                        <a:rPr sz="1500" b="1" spc="-5" dirty="0">
                          <a:solidFill>
                            <a:srgbClr val="000000"/>
                          </a:solidFill>
                          <a:latin typeface="Calibri"/>
                          <a:cs typeface="Calibri"/>
                        </a:rPr>
                        <a:t>(32)</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2011</a:t>
                      </a:r>
                      <a:r>
                        <a:rPr sz="1500" b="1" spc="-85" dirty="0">
                          <a:solidFill>
                            <a:srgbClr val="000000"/>
                          </a:solidFill>
                          <a:latin typeface="Calibri"/>
                          <a:cs typeface="Calibri"/>
                        </a:rPr>
                        <a:t> </a:t>
                      </a:r>
                      <a:r>
                        <a:rPr sz="1500" b="1" spc="-5" dirty="0">
                          <a:solidFill>
                            <a:srgbClr val="000000"/>
                          </a:solidFill>
                          <a:latin typeface="Calibri"/>
                          <a:cs typeface="Calibri"/>
                        </a:rPr>
                        <a:t>(4)</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extLst>
                  <a:ext uri="{0D108BD9-81ED-4DB2-BD59-A6C34878D82A}">
                    <a16:rowId xmlns:a16="http://schemas.microsoft.com/office/drawing/2014/main" xmlns="" val="10004"/>
                  </a:ext>
                </a:extLst>
              </a:tr>
              <a:tr h="752807">
                <a:tc>
                  <a:txBody>
                    <a:bodyPr/>
                    <a:lstStyle/>
                    <a:p>
                      <a:pPr marL="85090" marR="526415">
                        <a:lnSpc>
                          <a:spcPct val="100000"/>
                        </a:lnSpc>
                        <a:spcBef>
                          <a:spcPts val="225"/>
                        </a:spcBef>
                      </a:pPr>
                      <a:r>
                        <a:rPr sz="1500" b="1" spc="-5" dirty="0">
                          <a:solidFill>
                            <a:srgbClr val="000000"/>
                          </a:solidFill>
                          <a:latin typeface="Calibri"/>
                          <a:cs typeface="Calibri"/>
                        </a:rPr>
                        <a:t>She</a:t>
                      </a:r>
                      <a:r>
                        <a:rPr sz="1500" b="1" dirty="0">
                          <a:solidFill>
                            <a:srgbClr val="000000"/>
                          </a:solidFill>
                          <a:latin typeface="Calibri"/>
                          <a:cs typeface="Calibri"/>
                        </a:rPr>
                        <a:t>er</a:t>
                      </a:r>
                      <a:r>
                        <a:rPr sz="1500" b="1" spc="-10" dirty="0">
                          <a:solidFill>
                            <a:srgbClr val="000000"/>
                          </a:solidFill>
                          <a:latin typeface="Calibri"/>
                          <a:cs typeface="Calibri"/>
                        </a:rPr>
                        <a:t>n</a:t>
                      </a:r>
                      <a:r>
                        <a:rPr sz="1500" b="1" dirty="0">
                          <a:solidFill>
                            <a:srgbClr val="000000"/>
                          </a:solidFill>
                          <a:latin typeface="Calibri"/>
                          <a:cs typeface="Calibri"/>
                        </a:rPr>
                        <a:t>ess  1</a:t>
                      </a:r>
                      <a:endParaRPr sz="1500" b="1">
                        <a:solidFill>
                          <a:srgbClr val="000000"/>
                        </a:solidFill>
                        <a:latin typeface="Calibri"/>
                        <a:cs typeface="Calibri"/>
                      </a:endParaRPr>
                    </a:p>
                    <a:p>
                      <a:pPr marL="85090">
                        <a:lnSpc>
                          <a:spcPct val="100000"/>
                        </a:lnSpc>
                      </a:pPr>
                      <a:r>
                        <a:rPr sz="1500" b="1" dirty="0">
                          <a:solidFill>
                            <a:srgbClr val="000000"/>
                          </a:solidFill>
                          <a:latin typeface="Calibri"/>
                          <a:cs typeface="Calibri"/>
                        </a:rPr>
                        <a:t>2</a:t>
                      </a:r>
                      <a:endParaRPr sz="1500" b="1">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CECE"/>
                    </a:solidFill>
                  </a:tcPr>
                </a:tc>
                <a:tc>
                  <a:txBody>
                    <a:bodyPr/>
                    <a:lstStyle/>
                    <a:p>
                      <a:pPr algn="ctr">
                        <a:lnSpc>
                          <a:spcPct val="100000"/>
                        </a:lnSpc>
                        <a:spcBef>
                          <a:spcPts val="10"/>
                        </a:spcBef>
                      </a:pPr>
                      <a:endParaRPr sz="1500" b="1">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390</a:t>
                      </a:r>
                      <a:endParaRPr sz="1500" b="1">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390</a:t>
                      </a:r>
                      <a:endParaRPr sz="1500" b="1">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CECE"/>
                    </a:solidFill>
                  </a:tcPr>
                </a:tc>
                <a:tc>
                  <a:txBody>
                    <a:bodyPr/>
                    <a:lstStyle/>
                    <a:p>
                      <a:pPr algn="ctr">
                        <a:lnSpc>
                          <a:spcPct val="100000"/>
                        </a:lnSpc>
                        <a:spcBef>
                          <a:spcPts val="10"/>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1986</a:t>
                      </a:r>
                      <a:r>
                        <a:rPr sz="1500" b="1" spc="-70" dirty="0">
                          <a:solidFill>
                            <a:srgbClr val="000000"/>
                          </a:solidFill>
                          <a:latin typeface="Calibri"/>
                          <a:cs typeface="Calibri"/>
                        </a:rPr>
                        <a:t> </a:t>
                      </a:r>
                      <a:r>
                        <a:rPr sz="1500" b="1" spc="-5" dirty="0">
                          <a:solidFill>
                            <a:srgbClr val="000000"/>
                          </a:solidFill>
                          <a:latin typeface="Calibri"/>
                          <a:cs typeface="Calibri"/>
                        </a:rPr>
                        <a:t>(29)</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1990</a:t>
                      </a:r>
                      <a:r>
                        <a:rPr sz="1500" b="1" spc="-70" dirty="0">
                          <a:solidFill>
                            <a:srgbClr val="000000"/>
                          </a:solidFill>
                          <a:latin typeface="Calibri"/>
                          <a:cs typeface="Calibri"/>
                        </a:rPr>
                        <a:t> </a:t>
                      </a:r>
                      <a:r>
                        <a:rPr sz="1500" b="1" spc="-5" dirty="0">
                          <a:solidFill>
                            <a:srgbClr val="000000"/>
                          </a:solidFill>
                          <a:latin typeface="Calibri"/>
                          <a:cs typeface="Calibri"/>
                        </a:rPr>
                        <a:t>(25)</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CECE"/>
                    </a:solidFill>
                  </a:tcPr>
                </a:tc>
                <a:extLst>
                  <a:ext uri="{0D108BD9-81ED-4DB2-BD59-A6C34878D82A}">
                    <a16:rowId xmlns:a16="http://schemas.microsoft.com/office/drawing/2014/main" xmlns="" val="10005"/>
                  </a:ext>
                </a:extLst>
              </a:tr>
              <a:tr h="1191979">
                <a:tc>
                  <a:txBody>
                    <a:bodyPr/>
                    <a:lstStyle/>
                    <a:p>
                      <a:pPr marL="85090">
                        <a:lnSpc>
                          <a:spcPct val="100000"/>
                        </a:lnSpc>
                        <a:spcBef>
                          <a:spcPts val="225"/>
                        </a:spcBef>
                      </a:pPr>
                      <a:r>
                        <a:rPr sz="1500" b="1" spc="-5" dirty="0">
                          <a:solidFill>
                            <a:srgbClr val="000000"/>
                          </a:solidFill>
                          <a:latin typeface="Calibri"/>
                          <a:cs typeface="Calibri"/>
                        </a:rPr>
                        <a:t>Sundance</a:t>
                      </a:r>
                      <a:endParaRPr sz="1500" b="1" dirty="0">
                        <a:solidFill>
                          <a:srgbClr val="000000"/>
                        </a:solidFill>
                        <a:latin typeface="Calibri"/>
                        <a:cs typeface="Calibri"/>
                      </a:endParaRPr>
                    </a:p>
                    <a:p>
                      <a:pPr marL="85090">
                        <a:lnSpc>
                          <a:spcPct val="100000"/>
                        </a:lnSpc>
                      </a:pPr>
                      <a:r>
                        <a:rPr sz="1500" b="1" dirty="0">
                          <a:solidFill>
                            <a:srgbClr val="000000"/>
                          </a:solidFill>
                          <a:latin typeface="Calibri"/>
                          <a:cs typeface="Calibri"/>
                        </a:rPr>
                        <a:t>3</a:t>
                      </a:r>
                    </a:p>
                    <a:p>
                      <a:pPr marL="85090">
                        <a:lnSpc>
                          <a:spcPct val="100000"/>
                        </a:lnSpc>
                      </a:pPr>
                      <a:r>
                        <a:rPr sz="1500" b="1" dirty="0">
                          <a:solidFill>
                            <a:srgbClr val="000000"/>
                          </a:solidFill>
                          <a:latin typeface="Calibri"/>
                          <a:cs typeface="Calibri"/>
                        </a:rPr>
                        <a:t>4</a:t>
                      </a:r>
                    </a:p>
                    <a:p>
                      <a:pPr marL="85090">
                        <a:lnSpc>
                          <a:spcPct val="100000"/>
                        </a:lnSpc>
                      </a:pPr>
                      <a:r>
                        <a:rPr sz="1500" b="1" dirty="0">
                          <a:solidFill>
                            <a:srgbClr val="000000"/>
                          </a:solidFill>
                          <a:latin typeface="Calibri"/>
                          <a:cs typeface="Calibri"/>
                        </a:rPr>
                        <a:t>5</a:t>
                      </a:r>
                    </a:p>
                    <a:p>
                      <a:pPr marL="85090">
                        <a:lnSpc>
                          <a:spcPct val="100000"/>
                        </a:lnSpc>
                      </a:pPr>
                      <a:r>
                        <a:rPr sz="1500" b="1" dirty="0">
                          <a:solidFill>
                            <a:srgbClr val="000000"/>
                          </a:solidFill>
                          <a:latin typeface="Calibri"/>
                          <a:cs typeface="Calibri"/>
                        </a:rPr>
                        <a:t>6</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algn="ctr">
                        <a:lnSpc>
                          <a:spcPct val="100000"/>
                        </a:lnSpc>
                        <a:spcBef>
                          <a:spcPts val="10"/>
                        </a:spcBef>
                      </a:pPr>
                      <a:endParaRPr sz="1500" b="1">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408</a:t>
                      </a:r>
                      <a:endParaRPr sz="1500" b="1">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386</a:t>
                      </a:r>
                      <a:endParaRPr sz="1500" b="1">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386</a:t>
                      </a:r>
                      <a:endParaRPr sz="1500" b="1">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386</a:t>
                      </a:r>
                      <a:endParaRPr sz="1500" b="1">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tc>
                  <a:txBody>
                    <a:bodyPr/>
                    <a:lstStyle/>
                    <a:p>
                      <a:pPr algn="ctr">
                        <a:lnSpc>
                          <a:spcPct val="100000"/>
                        </a:lnSpc>
                        <a:spcBef>
                          <a:spcPts val="10"/>
                        </a:spcBef>
                      </a:pPr>
                      <a:endParaRPr sz="1500" b="1" dirty="0">
                        <a:solidFill>
                          <a:srgbClr val="000000"/>
                        </a:solidFill>
                        <a:latin typeface="Times New Roman"/>
                        <a:cs typeface="Times New Roman"/>
                      </a:endParaRPr>
                    </a:p>
                    <a:p>
                      <a:pPr marL="85090" algn="ctr">
                        <a:lnSpc>
                          <a:spcPct val="100000"/>
                        </a:lnSpc>
                      </a:pPr>
                      <a:r>
                        <a:rPr sz="1500" b="1" spc="-5" dirty="0">
                          <a:solidFill>
                            <a:srgbClr val="000000"/>
                          </a:solidFill>
                          <a:latin typeface="Calibri"/>
                          <a:cs typeface="Calibri"/>
                        </a:rPr>
                        <a:t>1976</a:t>
                      </a:r>
                      <a:r>
                        <a:rPr sz="1500" b="1" spc="-90" dirty="0">
                          <a:solidFill>
                            <a:srgbClr val="000000"/>
                          </a:solidFill>
                          <a:latin typeface="Calibri"/>
                          <a:cs typeface="Calibri"/>
                        </a:rPr>
                        <a:t> </a:t>
                      </a:r>
                      <a:r>
                        <a:rPr sz="1500" b="1" spc="-5" dirty="0">
                          <a:solidFill>
                            <a:srgbClr val="000000"/>
                          </a:solidFill>
                          <a:latin typeface="Calibri"/>
                          <a:cs typeface="Calibri"/>
                        </a:rPr>
                        <a:t>(39)</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1977</a:t>
                      </a:r>
                      <a:r>
                        <a:rPr sz="1500" b="1" spc="-70" dirty="0">
                          <a:solidFill>
                            <a:srgbClr val="000000"/>
                          </a:solidFill>
                          <a:latin typeface="Calibri"/>
                          <a:cs typeface="Calibri"/>
                        </a:rPr>
                        <a:t> </a:t>
                      </a:r>
                      <a:r>
                        <a:rPr sz="1500" b="1" spc="-5" dirty="0">
                          <a:solidFill>
                            <a:srgbClr val="000000"/>
                          </a:solidFill>
                          <a:latin typeface="Calibri"/>
                          <a:cs typeface="Calibri"/>
                        </a:rPr>
                        <a:t>(38)</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1978</a:t>
                      </a:r>
                      <a:r>
                        <a:rPr sz="1500" b="1" spc="-70" dirty="0">
                          <a:solidFill>
                            <a:srgbClr val="000000"/>
                          </a:solidFill>
                          <a:latin typeface="Calibri"/>
                          <a:cs typeface="Calibri"/>
                        </a:rPr>
                        <a:t> </a:t>
                      </a:r>
                      <a:r>
                        <a:rPr sz="1500" b="1" spc="-5" dirty="0">
                          <a:solidFill>
                            <a:srgbClr val="000000"/>
                          </a:solidFill>
                          <a:latin typeface="Calibri"/>
                          <a:cs typeface="Calibri"/>
                        </a:rPr>
                        <a:t>(37)</a:t>
                      </a:r>
                      <a:endParaRPr sz="1500" b="1" dirty="0">
                        <a:solidFill>
                          <a:srgbClr val="000000"/>
                        </a:solidFill>
                        <a:latin typeface="Calibri"/>
                        <a:cs typeface="Calibri"/>
                      </a:endParaRPr>
                    </a:p>
                    <a:p>
                      <a:pPr marL="85090" algn="ctr">
                        <a:lnSpc>
                          <a:spcPct val="100000"/>
                        </a:lnSpc>
                      </a:pPr>
                      <a:r>
                        <a:rPr sz="1500" b="1" spc="-5" dirty="0">
                          <a:solidFill>
                            <a:srgbClr val="000000"/>
                          </a:solidFill>
                          <a:latin typeface="Calibri"/>
                          <a:cs typeface="Calibri"/>
                        </a:rPr>
                        <a:t>1980</a:t>
                      </a:r>
                      <a:r>
                        <a:rPr sz="1500" b="1" spc="-70" dirty="0">
                          <a:solidFill>
                            <a:srgbClr val="000000"/>
                          </a:solidFill>
                          <a:latin typeface="Calibri"/>
                          <a:cs typeface="Calibri"/>
                        </a:rPr>
                        <a:t> </a:t>
                      </a:r>
                      <a:r>
                        <a:rPr sz="1500" b="1" spc="-5" dirty="0">
                          <a:solidFill>
                            <a:srgbClr val="000000"/>
                          </a:solidFill>
                          <a:latin typeface="Calibri"/>
                          <a:cs typeface="Calibri"/>
                        </a:rPr>
                        <a:t>(35)</a:t>
                      </a:r>
                      <a:endParaRPr sz="1500" b="1" dirty="0">
                        <a:solidFill>
                          <a:srgbClr val="000000"/>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8"/>
                    </a:solidFill>
                  </a:tcPr>
                </a:tc>
                <a:extLst>
                  <a:ext uri="{0D108BD9-81ED-4DB2-BD59-A6C34878D82A}">
                    <a16:rowId xmlns:a16="http://schemas.microsoft.com/office/drawing/2014/main" xmlns="" val="10006"/>
                  </a:ext>
                </a:extLst>
              </a:tr>
            </a:tbl>
          </a:graphicData>
        </a:graphic>
      </p:graphicFrame>
      <p:sp>
        <p:nvSpPr>
          <p:cNvPr id="64" name="Rectangle 63"/>
          <p:cNvSpPr/>
          <p:nvPr/>
        </p:nvSpPr>
        <p:spPr>
          <a:xfrm>
            <a:off x="5251951" y="5949280"/>
            <a:ext cx="4597593" cy="523220"/>
          </a:xfrm>
          <a:prstGeom prst="rect">
            <a:avLst/>
          </a:prstGeom>
        </p:spPr>
        <p:txBody>
          <a:bodyPr wrap="square">
            <a:spAutoFit/>
          </a:bodyPr>
          <a:lstStyle/>
          <a:p>
            <a:r>
              <a:rPr lang="en-US" sz="1400" dirty="0">
                <a:solidFill>
                  <a:schemeClr val="bg2">
                    <a:lumMod val="50000"/>
                  </a:schemeClr>
                </a:solidFill>
                <a:latin typeface="+mn-lt"/>
              </a:rPr>
              <a:t>Source: Environment Canada, 2013; IPPCA, 2015; Barr and Morgan, 2015-National Post </a:t>
            </a:r>
          </a:p>
        </p:txBody>
      </p:sp>
      <p:sp>
        <p:nvSpPr>
          <p:cNvPr id="65" name="object 4"/>
          <p:cNvSpPr/>
          <p:nvPr/>
        </p:nvSpPr>
        <p:spPr>
          <a:xfrm>
            <a:off x="5817096" y="1340768"/>
            <a:ext cx="3857244" cy="3528059"/>
          </a:xfrm>
          <a:prstGeom prst="rect">
            <a:avLst/>
          </a:prstGeom>
          <a:blipFill>
            <a:blip r:embed="rId3" cstate="print"/>
            <a:stretch>
              <a:fillRect/>
            </a:stretch>
          </a:blipFill>
        </p:spPr>
        <p:txBody>
          <a:bodyPr wrap="square" lIns="0" tIns="0" rIns="0" bIns="0" rtlCol="0"/>
          <a:lstStyle/>
          <a:p>
            <a:endParaRPr sz="2000">
              <a:latin typeface="+mn-lt"/>
            </a:endParaRPr>
          </a:p>
        </p:txBody>
      </p:sp>
      <p:sp>
        <p:nvSpPr>
          <p:cNvPr id="66" name="Rectangle 65"/>
          <p:cNvSpPr/>
          <p:nvPr/>
        </p:nvSpPr>
        <p:spPr>
          <a:xfrm>
            <a:off x="5385048" y="4797152"/>
            <a:ext cx="4520952" cy="400110"/>
          </a:xfrm>
          <a:prstGeom prst="rect">
            <a:avLst/>
          </a:prstGeom>
        </p:spPr>
        <p:txBody>
          <a:bodyPr wrap="square">
            <a:spAutoFit/>
          </a:bodyPr>
          <a:lstStyle/>
          <a:p>
            <a:pPr marL="361315" algn="ctr"/>
            <a:r>
              <a:rPr lang="en-US" sz="2000" spc="-10" dirty="0">
                <a:latin typeface="+mn-lt"/>
                <a:cs typeface="Calibri"/>
              </a:rPr>
              <a:t>Alberta’s c</a:t>
            </a:r>
            <a:r>
              <a:rPr lang="en-US" sz="2000" spc="-5" dirty="0">
                <a:latin typeface="+mn-lt"/>
                <a:cs typeface="Calibri"/>
              </a:rPr>
              <a:t>oal-fired </a:t>
            </a:r>
            <a:r>
              <a:rPr lang="en-US" sz="2000" spc="-10" dirty="0">
                <a:latin typeface="+mn-lt"/>
                <a:cs typeface="Calibri"/>
              </a:rPr>
              <a:t>power</a:t>
            </a:r>
            <a:r>
              <a:rPr lang="en-US" sz="2000" spc="-50" dirty="0">
                <a:latin typeface="+mn-lt"/>
                <a:cs typeface="Calibri"/>
              </a:rPr>
              <a:t> </a:t>
            </a:r>
            <a:r>
              <a:rPr lang="en-US" sz="2000" spc="-5" dirty="0">
                <a:latin typeface="+mn-lt"/>
                <a:cs typeface="Calibri"/>
              </a:rPr>
              <a:t>plants</a:t>
            </a:r>
            <a:endParaRPr lang="en-US" sz="2000" dirty="0">
              <a:latin typeface="+mn-lt"/>
              <a:cs typeface="Calibri"/>
            </a:endParaRPr>
          </a:p>
        </p:txBody>
      </p:sp>
    </p:spTree>
    <p:extLst>
      <p:ext uri="{BB962C8B-B14F-4D97-AF65-F5344CB8AC3E}">
        <p14:creationId xmlns:p14="http://schemas.microsoft.com/office/powerpoint/2010/main" val="1070103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200" dirty="0"/>
              <a:t>Alberta’s Coal-fired Power Fleet</a:t>
            </a:r>
            <a:endParaRPr lang="en-US" sz="3000"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8" name="Picture 7"/>
          <p:cNvPicPr>
            <a:picLocks noChangeAspect="1"/>
          </p:cNvPicPr>
          <p:nvPr/>
        </p:nvPicPr>
        <p:blipFill rotWithShape="1">
          <a:blip r:embed="rId3"/>
          <a:srcRect t="27233" b="11267"/>
          <a:stretch/>
        </p:blipFill>
        <p:spPr>
          <a:xfrm>
            <a:off x="142573" y="2060848"/>
            <a:ext cx="9514286" cy="3960440"/>
          </a:xfrm>
          <a:prstGeom prst="rect">
            <a:avLst/>
          </a:prstGeom>
        </p:spPr>
      </p:pic>
      <p:sp>
        <p:nvSpPr>
          <p:cNvPr id="9" name="Content Placeholder 1"/>
          <p:cNvSpPr txBox="1">
            <a:spLocks/>
          </p:cNvSpPr>
          <p:nvPr/>
        </p:nvSpPr>
        <p:spPr bwMode="auto">
          <a:xfrm>
            <a:off x="328644" y="821054"/>
            <a:ext cx="9217024" cy="10237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lgn="just">
              <a:spcBef>
                <a:spcPct val="20000"/>
              </a:spcBef>
              <a:buClr>
                <a:schemeClr val="tx2"/>
              </a:buClr>
              <a:buFont typeface="Wingdings 3" pitchFamily="18" charset="2"/>
              <a:buChar char=""/>
              <a:defRPr/>
            </a:pPr>
            <a:r>
              <a:rPr lang="en-US" sz="2000" b="1" dirty="0">
                <a:solidFill>
                  <a:srgbClr val="000000"/>
                </a:solidFill>
                <a:latin typeface="+mn-lt"/>
              </a:rPr>
              <a:t>Alberta’s coal-fired power fleet is subject to the Federal emission-intensity regulation which requires coal-fired generating stations to retire by their 50</a:t>
            </a:r>
            <a:r>
              <a:rPr lang="en-US" sz="2000" b="1" baseline="30000" dirty="0">
                <a:solidFill>
                  <a:srgbClr val="000000"/>
                </a:solidFill>
                <a:latin typeface="+mn-lt"/>
              </a:rPr>
              <a:t>th</a:t>
            </a:r>
            <a:r>
              <a:rPr lang="en-US" sz="2000" b="1" dirty="0">
                <a:solidFill>
                  <a:srgbClr val="000000"/>
                </a:solidFill>
                <a:latin typeface="+mn-lt"/>
              </a:rPr>
              <a:t> year or retrofit so that they can meet stringent performance standard of 420 tonnes of CO</a:t>
            </a:r>
            <a:r>
              <a:rPr lang="en-US" sz="2000" b="1" baseline="-25000" dirty="0">
                <a:solidFill>
                  <a:srgbClr val="000000"/>
                </a:solidFill>
                <a:latin typeface="+mn-lt"/>
              </a:rPr>
              <a:t>2</a:t>
            </a:r>
            <a:r>
              <a:rPr lang="en-US" sz="2000" b="1" dirty="0">
                <a:solidFill>
                  <a:srgbClr val="000000"/>
                </a:solidFill>
                <a:latin typeface="+mn-lt"/>
              </a:rPr>
              <a:t>-eq/GWh.</a:t>
            </a:r>
          </a:p>
        </p:txBody>
      </p:sp>
      <p:sp>
        <p:nvSpPr>
          <p:cNvPr id="2" name="TextBox 1"/>
          <p:cNvSpPr txBox="1"/>
          <p:nvPr/>
        </p:nvSpPr>
        <p:spPr>
          <a:xfrm>
            <a:off x="688684" y="5949280"/>
            <a:ext cx="8944836" cy="707886"/>
          </a:xfrm>
          <a:prstGeom prst="rect">
            <a:avLst/>
          </a:prstGeom>
          <a:noFill/>
        </p:spPr>
        <p:txBody>
          <a:bodyPr wrap="square" rtlCol="0">
            <a:spAutoFit/>
          </a:bodyPr>
          <a:lstStyle/>
          <a:p>
            <a:pPr algn="ctr">
              <a:buClr>
                <a:schemeClr val="tx2"/>
              </a:buClr>
            </a:pPr>
            <a:r>
              <a:rPr lang="en-US" sz="2000" b="1" dirty="0">
                <a:solidFill>
                  <a:srgbClr val="000000"/>
                </a:solidFill>
                <a:latin typeface="+mn-lt"/>
              </a:rPr>
              <a:t>Changes in the capacity of coal-fired generating stations according to the Federal emission-intensity regulation (IPPCA, 2015)</a:t>
            </a:r>
          </a:p>
        </p:txBody>
      </p:sp>
    </p:spTree>
    <p:extLst>
      <p:ext uri="{BB962C8B-B14F-4D97-AF65-F5344CB8AC3E}">
        <p14:creationId xmlns:p14="http://schemas.microsoft.com/office/powerpoint/2010/main" val="763443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Upstream Logistics Network</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29" name="Rectangle 28"/>
          <p:cNvSpPr/>
          <p:nvPr/>
        </p:nvSpPr>
        <p:spPr>
          <a:xfrm>
            <a:off x="272713" y="3356992"/>
            <a:ext cx="1097280" cy="576064"/>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Logging residues</a:t>
            </a:r>
          </a:p>
        </p:txBody>
      </p:sp>
      <p:sp>
        <p:nvSpPr>
          <p:cNvPr id="32" name="Rectangle 31"/>
          <p:cNvSpPr/>
          <p:nvPr/>
        </p:nvSpPr>
        <p:spPr>
          <a:xfrm>
            <a:off x="200471" y="4869160"/>
            <a:ext cx="1656184" cy="576064"/>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Non-merchant standing timbers</a:t>
            </a:r>
          </a:p>
        </p:txBody>
      </p:sp>
      <p:sp>
        <p:nvSpPr>
          <p:cNvPr id="33" name="Rectangle 32"/>
          <p:cNvSpPr/>
          <p:nvPr/>
        </p:nvSpPr>
        <p:spPr>
          <a:xfrm>
            <a:off x="272479" y="1844824"/>
            <a:ext cx="1097280" cy="576064"/>
          </a:xfrm>
          <a:prstGeom prst="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Sawmill residues</a:t>
            </a:r>
          </a:p>
        </p:txBody>
      </p:sp>
      <p:sp>
        <p:nvSpPr>
          <p:cNvPr id="34" name="Rectangle 33"/>
          <p:cNvSpPr/>
          <p:nvPr/>
        </p:nvSpPr>
        <p:spPr>
          <a:xfrm>
            <a:off x="2116223" y="4869160"/>
            <a:ext cx="1520809"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Logging and Loading</a:t>
            </a:r>
          </a:p>
        </p:txBody>
      </p:sp>
      <p:sp>
        <p:nvSpPr>
          <p:cNvPr id="35" name="Rectangle 34"/>
          <p:cNvSpPr/>
          <p:nvPr/>
        </p:nvSpPr>
        <p:spPr>
          <a:xfrm>
            <a:off x="3922007" y="4869160"/>
            <a:ext cx="1463040"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Road transportation </a:t>
            </a:r>
          </a:p>
        </p:txBody>
      </p:sp>
      <p:sp>
        <p:nvSpPr>
          <p:cNvPr id="36" name="Rectangle 35"/>
          <p:cNvSpPr/>
          <p:nvPr/>
        </p:nvSpPr>
        <p:spPr>
          <a:xfrm>
            <a:off x="7113239" y="3345641"/>
            <a:ext cx="1512168" cy="57606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Rail/Road transportation </a:t>
            </a:r>
          </a:p>
        </p:txBody>
      </p:sp>
      <p:sp>
        <p:nvSpPr>
          <p:cNvPr id="37" name="Rectangle 36"/>
          <p:cNvSpPr/>
          <p:nvPr/>
        </p:nvSpPr>
        <p:spPr>
          <a:xfrm>
            <a:off x="1640631" y="3356992"/>
            <a:ext cx="1097280"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Pile</a:t>
            </a:r>
          </a:p>
        </p:txBody>
      </p:sp>
      <p:sp>
        <p:nvSpPr>
          <p:cNvPr id="38" name="Rectangle 37"/>
          <p:cNvSpPr/>
          <p:nvPr/>
        </p:nvSpPr>
        <p:spPr>
          <a:xfrm>
            <a:off x="2991623" y="3365870"/>
            <a:ext cx="1097280"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Roadside Chip</a:t>
            </a:r>
          </a:p>
        </p:txBody>
      </p:sp>
      <p:sp>
        <p:nvSpPr>
          <p:cNvPr id="39" name="Rectangle 38"/>
          <p:cNvSpPr/>
          <p:nvPr/>
        </p:nvSpPr>
        <p:spPr>
          <a:xfrm>
            <a:off x="4331561" y="3365870"/>
            <a:ext cx="1463040"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Road Transportation</a:t>
            </a:r>
          </a:p>
        </p:txBody>
      </p:sp>
      <p:sp>
        <p:nvSpPr>
          <p:cNvPr id="40" name="Rectangle 39"/>
          <p:cNvSpPr/>
          <p:nvPr/>
        </p:nvSpPr>
        <p:spPr>
          <a:xfrm>
            <a:off x="6033119" y="3365870"/>
            <a:ext cx="822960" cy="57606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Pellet</a:t>
            </a:r>
          </a:p>
          <a:p>
            <a:pPr algn="ctr"/>
            <a:r>
              <a:rPr lang="en-US" sz="1400" b="1" dirty="0">
                <a:solidFill>
                  <a:srgbClr val="000000"/>
                </a:solidFill>
                <a:latin typeface="Arial" pitchFamily="34" charset="0"/>
                <a:cs typeface="Arial" pitchFamily="34" charset="0"/>
              </a:rPr>
              <a:t>Mill</a:t>
            </a:r>
          </a:p>
        </p:txBody>
      </p:sp>
      <p:sp>
        <p:nvSpPr>
          <p:cNvPr id="41" name="Rectangle 40"/>
          <p:cNvSpPr/>
          <p:nvPr/>
        </p:nvSpPr>
        <p:spPr>
          <a:xfrm>
            <a:off x="2216695" y="1412776"/>
            <a:ext cx="1895088"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Front End Loader/Conveyor</a:t>
            </a:r>
          </a:p>
        </p:txBody>
      </p:sp>
      <p:cxnSp>
        <p:nvCxnSpPr>
          <p:cNvPr id="42" name="Straight Arrow Connector 41"/>
          <p:cNvCxnSpPr/>
          <p:nvPr/>
        </p:nvCxnSpPr>
        <p:spPr>
          <a:xfrm>
            <a:off x="1352599" y="2132856"/>
            <a:ext cx="28803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1374883" y="3645024"/>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2743035" y="3645024"/>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4088903" y="3645024"/>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1856655" y="5157192"/>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8882568" y="3345641"/>
            <a:ext cx="822960" cy="5760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Power Plant</a:t>
            </a:r>
          </a:p>
        </p:txBody>
      </p:sp>
      <p:cxnSp>
        <p:nvCxnSpPr>
          <p:cNvPr id="48" name="Straight Arrow Connector 47"/>
          <p:cNvCxnSpPr/>
          <p:nvPr/>
        </p:nvCxnSpPr>
        <p:spPr>
          <a:xfrm>
            <a:off x="5799339" y="3645024"/>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6860719" y="3645024"/>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8643163" y="3645024"/>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5021005" y="2060848"/>
            <a:ext cx="1426464" cy="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6438533" y="2051970"/>
            <a:ext cx="0" cy="1298448"/>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5364993" y="5157192"/>
            <a:ext cx="1097280" cy="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6447411" y="3941934"/>
            <a:ext cx="0" cy="1216152"/>
          </a:xfrm>
          <a:prstGeom prst="straightConnector1">
            <a:avLst/>
          </a:prstGeom>
          <a:ln w="28575">
            <a:solidFill>
              <a:srgbClr val="0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2216695" y="2276872"/>
            <a:ext cx="1872208" cy="57606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Road Transportation</a:t>
            </a:r>
          </a:p>
        </p:txBody>
      </p:sp>
      <p:cxnSp>
        <p:nvCxnSpPr>
          <p:cNvPr id="56" name="Straight Arrow Connector 55"/>
          <p:cNvCxnSpPr/>
          <p:nvPr/>
        </p:nvCxnSpPr>
        <p:spPr>
          <a:xfrm>
            <a:off x="1640631" y="1711694"/>
            <a:ext cx="0" cy="86868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1622335" y="1700808"/>
            <a:ext cx="594360" cy="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1640631" y="2564904"/>
            <a:ext cx="594360" cy="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5025725" y="1661458"/>
            <a:ext cx="0" cy="91440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4113433" y="1668150"/>
            <a:ext cx="914400" cy="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4067131" y="2564904"/>
            <a:ext cx="960120" cy="0"/>
          </a:xfrm>
          <a:prstGeom prst="straightConnector1">
            <a:avLst/>
          </a:prstGeom>
          <a:ln w="28575">
            <a:solidFill>
              <a:srgbClr val="0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3656855" y="5157192"/>
            <a:ext cx="24799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9453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Potential locations for wood pellet production</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12" y="860314"/>
            <a:ext cx="4491104" cy="5963136"/>
          </a:xfrm>
          <a:prstGeom prst="rect">
            <a:avLst/>
          </a:prstGeom>
        </p:spPr>
      </p:pic>
      <p:sp>
        <p:nvSpPr>
          <p:cNvPr id="9" name="Content Placeholder 1"/>
          <p:cNvSpPr txBox="1">
            <a:spLocks/>
          </p:cNvSpPr>
          <p:nvPr/>
        </p:nvSpPr>
        <p:spPr bwMode="auto">
          <a:xfrm>
            <a:off x="4880992" y="1052736"/>
            <a:ext cx="2182067" cy="22322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tx2"/>
              </a:buClr>
              <a:buAutoNum type="arabicParenR"/>
              <a:defRPr/>
            </a:pPr>
            <a:r>
              <a:rPr lang="en-US" b="1" dirty="0">
                <a:solidFill>
                  <a:srgbClr val="000000"/>
                </a:solidFill>
                <a:latin typeface="+mn-lt"/>
              </a:rPr>
              <a:t>High Level</a:t>
            </a:r>
          </a:p>
          <a:p>
            <a:pPr marL="342900" lvl="0" indent="-342900">
              <a:spcBef>
                <a:spcPct val="20000"/>
              </a:spcBef>
              <a:buClr>
                <a:schemeClr val="tx2"/>
              </a:buClr>
              <a:buAutoNum type="arabicParenR"/>
              <a:defRPr/>
            </a:pPr>
            <a:r>
              <a:rPr lang="en-US" b="1" dirty="0">
                <a:solidFill>
                  <a:srgbClr val="000000"/>
                </a:solidFill>
                <a:latin typeface="+mn-lt"/>
              </a:rPr>
              <a:t>Peace River</a:t>
            </a:r>
          </a:p>
          <a:p>
            <a:pPr marL="342900" lvl="0" indent="-342900">
              <a:spcBef>
                <a:spcPct val="20000"/>
              </a:spcBef>
              <a:buClr>
                <a:schemeClr val="tx2"/>
              </a:buClr>
              <a:buAutoNum type="arabicParenR"/>
              <a:defRPr/>
            </a:pPr>
            <a:r>
              <a:rPr lang="en-US" b="1" dirty="0">
                <a:solidFill>
                  <a:srgbClr val="000000"/>
                </a:solidFill>
                <a:latin typeface="+mn-lt"/>
              </a:rPr>
              <a:t>Slave Lake</a:t>
            </a:r>
          </a:p>
          <a:p>
            <a:pPr marL="342900" lvl="0" indent="-342900">
              <a:spcBef>
                <a:spcPct val="20000"/>
              </a:spcBef>
              <a:buClr>
                <a:schemeClr val="tx2"/>
              </a:buClr>
              <a:buAutoNum type="arabicParenR"/>
              <a:defRPr/>
            </a:pPr>
            <a:r>
              <a:rPr lang="en-US" b="1" dirty="0">
                <a:solidFill>
                  <a:srgbClr val="000000"/>
                </a:solidFill>
                <a:latin typeface="+mn-lt"/>
              </a:rPr>
              <a:t>Boyle</a:t>
            </a:r>
          </a:p>
          <a:p>
            <a:pPr marL="342900" lvl="0" indent="-342900">
              <a:spcBef>
                <a:spcPct val="20000"/>
              </a:spcBef>
              <a:buClr>
                <a:schemeClr val="tx2"/>
              </a:buClr>
              <a:buAutoNum type="arabicParenR"/>
              <a:defRPr/>
            </a:pPr>
            <a:r>
              <a:rPr lang="en-US" b="1" dirty="0">
                <a:solidFill>
                  <a:srgbClr val="000000"/>
                </a:solidFill>
                <a:latin typeface="+mn-lt"/>
              </a:rPr>
              <a:t>Grand Prairie</a:t>
            </a:r>
          </a:p>
          <a:p>
            <a:pPr marL="342900" lvl="0" indent="-342900">
              <a:spcBef>
                <a:spcPct val="20000"/>
              </a:spcBef>
              <a:buClr>
                <a:schemeClr val="tx2"/>
              </a:buClr>
              <a:buAutoNum type="arabicParenR"/>
              <a:defRPr/>
            </a:pPr>
            <a:r>
              <a:rPr lang="en-US" b="1" dirty="0">
                <a:solidFill>
                  <a:srgbClr val="000000"/>
                </a:solidFill>
                <a:latin typeface="+mn-lt"/>
              </a:rPr>
              <a:t>Edson</a:t>
            </a:r>
          </a:p>
          <a:p>
            <a:pPr lvl="0">
              <a:spcBef>
                <a:spcPct val="20000"/>
              </a:spcBef>
              <a:buClr>
                <a:schemeClr val="tx2"/>
              </a:buClr>
              <a:defRPr/>
            </a:pPr>
            <a:endParaRPr lang="en-US" b="1" dirty="0">
              <a:solidFill>
                <a:srgbClr val="000000"/>
              </a:solidFill>
              <a:latin typeface="+mn-lt"/>
            </a:endParaRPr>
          </a:p>
          <a:p>
            <a:pPr marL="183600" lvl="0" indent="-183600">
              <a:spcBef>
                <a:spcPct val="20000"/>
              </a:spcBef>
              <a:buClr>
                <a:schemeClr val="tx2"/>
              </a:buClr>
              <a:buFont typeface="Wingdings 3" pitchFamily="18" charset="2"/>
              <a:buChar char=""/>
              <a:defRPr/>
            </a:pPr>
            <a:endParaRPr lang="en-US" b="1" dirty="0">
              <a:solidFill>
                <a:srgbClr val="000000"/>
              </a:solidFill>
              <a:latin typeface="+mn-lt"/>
            </a:endParaRPr>
          </a:p>
          <a:p>
            <a:pPr lvl="0">
              <a:spcBef>
                <a:spcPct val="20000"/>
              </a:spcBef>
              <a:buClr>
                <a:schemeClr val="tx2"/>
              </a:buClr>
              <a:defRPr/>
            </a:pPr>
            <a:endParaRPr lang="en-US" b="1" dirty="0">
              <a:solidFill>
                <a:srgbClr val="000000"/>
              </a:solidFill>
              <a:latin typeface="+mn-lt"/>
            </a:endParaRPr>
          </a:p>
        </p:txBody>
      </p:sp>
      <p:sp>
        <p:nvSpPr>
          <p:cNvPr id="2" name="Oval 1"/>
          <p:cNvSpPr/>
          <p:nvPr/>
        </p:nvSpPr>
        <p:spPr>
          <a:xfrm>
            <a:off x="2360712" y="1772816"/>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1</a:t>
            </a:r>
          </a:p>
        </p:txBody>
      </p:sp>
      <p:sp>
        <p:nvSpPr>
          <p:cNvPr id="7" name="Oval 6"/>
          <p:cNvSpPr/>
          <p:nvPr/>
        </p:nvSpPr>
        <p:spPr>
          <a:xfrm>
            <a:off x="2405100" y="2780928"/>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2</a:t>
            </a:r>
          </a:p>
        </p:txBody>
      </p:sp>
      <p:sp>
        <p:nvSpPr>
          <p:cNvPr id="8" name="Oval 7"/>
          <p:cNvSpPr/>
          <p:nvPr/>
        </p:nvSpPr>
        <p:spPr>
          <a:xfrm>
            <a:off x="3296816" y="3216424"/>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3</a:t>
            </a:r>
          </a:p>
        </p:txBody>
      </p:sp>
      <p:sp>
        <p:nvSpPr>
          <p:cNvPr id="10" name="Oval 9"/>
          <p:cNvSpPr/>
          <p:nvPr/>
        </p:nvSpPr>
        <p:spPr>
          <a:xfrm>
            <a:off x="3800872" y="3573016"/>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4</a:t>
            </a:r>
          </a:p>
        </p:txBody>
      </p:sp>
      <p:sp>
        <p:nvSpPr>
          <p:cNvPr id="11" name="Oval 10"/>
          <p:cNvSpPr/>
          <p:nvPr/>
        </p:nvSpPr>
        <p:spPr>
          <a:xfrm>
            <a:off x="2000672" y="3324436"/>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5</a:t>
            </a:r>
          </a:p>
        </p:txBody>
      </p:sp>
      <p:sp>
        <p:nvSpPr>
          <p:cNvPr id="13" name="Oval 12"/>
          <p:cNvSpPr/>
          <p:nvPr/>
        </p:nvSpPr>
        <p:spPr>
          <a:xfrm>
            <a:off x="2558569" y="4149080"/>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rgbClr val="000000"/>
                </a:solidFill>
                <a:latin typeface="Arial" pitchFamily="34" charset="0"/>
                <a:cs typeface="Arial" pitchFamily="34" charset="0"/>
              </a:rPr>
              <a:t>6</a:t>
            </a:r>
          </a:p>
        </p:txBody>
      </p:sp>
      <p:sp>
        <p:nvSpPr>
          <p:cNvPr id="14" name="Oval 13"/>
          <p:cNvSpPr/>
          <p:nvPr/>
        </p:nvSpPr>
        <p:spPr>
          <a:xfrm>
            <a:off x="3188804" y="4257092"/>
            <a:ext cx="216024" cy="216024"/>
          </a:xfrm>
          <a:prstGeom prst="ellipse">
            <a:avLst/>
          </a:prstGeom>
          <a:solidFill>
            <a:srgbClr val="FF00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000000"/>
              </a:solidFill>
              <a:latin typeface="Arial" pitchFamily="34" charset="0"/>
              <a:cs typeface="Arial" pitchFamily="34" charset="0"/>
            </a:endParaRPr>
          </a:p>
        </p:txBody>
      </p:sp>
      <p:sp>
        <p:nvSpPr>
          <p:cNvPr id="15" name="Oval 14"/>
          <p:cNvSpPr/>
          <p:nvPr/>
        </p:nvSpPr>
        <p:spPr>
          <a:xfrm>
            <a:off x="5206848" y="4671554"/>
            <a:ext cx="216024" cy="216024"/>
          </a:xfrm>
          <a:prstGeom prst="ellipse">
            <a:avLst/>
          </a:prstGeom>
          <a:solidFill>
            <a:srgbClr val="FF00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000000"/>
              </a:solidFill>
              <a:latin typeface="Arial" pitchFamily="34" charset="0"/>
              <a:cs typeface="Arial" pitchFamily="34" charset="0"/>
            </a:endParaRPr>
          </a:p>
        </p:txBody>
      </p:sp>
      <p:sp>
        <p:nvSpPr>
          <p:cNvPr id="17" name="Oval 16"/>
          <p:cNvSpPr/>
          <p:nvPr/>
        </p:nvSpPr>
        <p:spPr>
          <a:xfrm>
            <a:off x="5204308" y="4319227"/>
            <a:ext cx="216024"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000000"/>
              </a:solidFill>
              <a:latin typeface="Arial" pitchFamily="34" charset="0"/>
              <a:cs typeface="Arial" pitchFamily="34" charset="0"/>
            </a:endParaRPr>
          </a:p>
        </p:txBody>
      </p:sp>
      <p:sp>
        <p:nvSpPr>
          <p:cNvPr id="5" name="TextBox 4"/>
          <p:cNvSpPr txBox="1"/>
          <p:nvPr/>
        </p:nvSpPr>
        <p:spPr>
          <a:xfrm>
            <a:off x="5457056" y="4273351"/>
            <a:ext cx="3579441" cy="307777"/>
          </a:xfrm>
          <a:prstGeom prst="rect">
            <a:avLst/>
          </a:prstGeom>
          <a:noFill/>
        </p:spPr>
        <p:txBody>
          <a:bodyPr wrap="none" rtlCol="0">
            <a:spAutoFit/>
          </a:bodyPr>
          <a:lstStyle/>
          <a:p>
            <a:pPr algn="l">
              <a:buClr>
                <a:schemeClr val="tx2"/>
              </a:buClr>
            </a:pPr>
            <a:r>
              <a:rPr lang="en-US" sz="1400" b="0" dirty="0">
                <a:solidFill>
                  <a:schemeClr val="tx1"/>
                </a:solidFill>
                <a:latin typeface="+mn-lt"/>
              </a:rPr>
              <a:t>Potential locations for wood pellet production</a:t>
            </a:r>
          </a:p>
        </p:txBody>
      </p:sp>
      <p:sp>
        <p:nvSpPr>
          <p:cNvPr id="18" name="TextBox 17"/>
          <p:cNvSpPr txBox="1"/>
          <p:nvPr/>
        </p:nvSpPr>
        <p:spPr>
          <a:xfrm>
            <a:off x="5444870" y="4624845"/>
            <a:ext cx="2824684" cy="307777"/>
          </a:xfrm>
          <a:prstGeom prst="rect">
            <a:avLst/>
          </a:prstGeom>
          <a:noFill/>
        </p:spPr>
        <p:txBody>
          <a:bodyPr wrap="none" rtlCol="0">
            <a:spAutoFit/>
          </a:bodyPr>
          <a:lstStyle/>
          <a:p>
            <a:pPr algn="l">
              <a:buClr>
                <a:schemeClr val="tx2"/>
              </a:buClr>
            </a:pPr>
            <a:r>
              <a:rPr lang="en-US" sz="1400" b="0" dirty="0">
                <a:solidFill>
                  <a:schemeClr val="tx1"/>
                </a:solidFill>
                <a:latin typeface="+mn-lt"/>
              </a:rPr>
              <a:t>Coal Power Plants in </a:t>
            </a:r>
            <a:r>
              <a:rPr lang="en-US" sz="1400" b="0" dirty="0" err="1">
                <a:solidFill>
                  <a:schemeClr val="tx1"/>
                </a:solidFill>
                <a:latin typeface="+mn-lt"/>
              </a:rPr>
              <a:t>Wabamun</a:t>
            </a:r>
            <a:r>
              <a:rPr lang="en-US" sz="1400" b="0" dirty="0">
                <a:solidFill>
                  <a:schemeClr val="tx1"/>
                </a:solidFill>
                <a:latin typeface="+mn-lt"/>
              </a:rPr>
              <a:t> area</a:t>
            </a:r>
          </a:p>
        </p:txBody>
      </p:sp>
      <p:sp>
        <p:nvSpPr>
          <p:cNvPr id="19" name="TextBox 18"/>
          <p:cNvSpPr txBox="1"/>
          <p:nvPr/>
        </p:nvSpPr>
        <p:spPr>
          <a:xfrm>
            <a:off x="4993414" y="6463208"/>
            <a:ext cx="3548154" cy="307777"/>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Map Source: Government of Alberta, 2014.</a:t>
            </a:r>
          </a:p>
        </p:txBody>
      </p:sp>
    </p:spTree>
    <p:extLst>
      <p:ext uri="{BB962C8B-B14F-4D97-AF65-F5344CB8AC3E}">
        <p14:creationId xmlns:p14="http://schemas.microsoft.com/office/powerpoint/2010/main" val="1075670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Railway network in Western Canada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dirty="0">
              <a:solidFill>
                <a:sysClr val="windowText" lastClr="000000"/>
              </a:solidFill>
            </a:endParaRPr>
          </a:p>
        </p:txBody>
      </p:sp>
      <p:pic>
        <p:nvPicPr>
          <p:cNvPr id="6" name="Picture 5" descr="Screen Clipping"/>
          <p:cNvPicPr>
            <a:picLocks noChangeAspect="1"/>
          </p:cNvPicPr>
          <p:nvPr/>
        </p:nvPicPr>
        <p:blipFill rotWithShape="1">
          <a:blip r:embed="rId3">
            <a:extLst>
              <a:ext uri="{28A0092B-C50C-407E-A947-70E740481C1C}">
                <a14:useLocalDpi xmlns:a14="http://schemas.microsoft.com/office/drawing/2010/main" val="0"/>
              </a:ext>
            </a:extLst>
          </a:blip>
          <a:srcRect t="7064"/>
          <a:stretch/>
        </p:blipFill>
        <p:spPr>
          <a:xfrm>
            <a:off x="344488" y="908720"/>
            <a:ext cx="7200800" cy="5645138"/>
          </a:xfrm>
          <a:prstGeom prst="rect">
            <a:avLst/>
          </a:prstGeom>
        </p:spPr>
      </p:pic>
      <p:sp>
        <p:nvSpPr>
          <p:cNvPr id="13" name="TextBox 12"/>
          <p:cNvSpPr txBox="1"/>
          <p:nvPr/>
        </p:nvSpPr>
        <p:spPr>
          <a:xfrm>
            <a:off x="6537176" y="6433591"/>
            <a:ext cx="3312368" cy="307777"/>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Canadian National Railway, 2013</a:t>
            </a:r>
          </a:p>
        </p:txBody>
      </p:sp>
      <p:sp>
        <p:nvSpPr>
          <p:cNvPr id="2" name="Oval 1"/>
          <p:cNvSpPr/>
          <p:nvPr/>
        </p:nvSpPr>
        <p:spPr>
          <a:xfrm>
            <a:off x="3349392" y="2420888"/>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7" name="Oval 6"/>
          <p:cNvSpPr/>
          <p:nvPr/>
        </p:nvSpPr>
        <p:spPr>
          <a:xfrm>
            <a:off x="3512840" y="1772816"/>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8" name="Oval 7"/>
          <p:cNvSpPr/>
          <p:nvPr/>
        </p:nvSpPr>
        <p:spPr>
          <a:xfrm>
            <a:off x="3695720" y="2941546"/>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9" name="Oval 8"/>
          <p:cNvSpPr/>
          <p:nvPr/>
        </p:nvSpPr>
        <p:spPr>
          <a:xfrm>
            <a:off x="4232920" y="3068960"/>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10" name="Oval 9"/>
          <p:cNvSpPr/>
          <p:nvPr/>
        </p:nvSpPr>
        <p:spPr>
          <a:xfrm>
            <a:off x="2936776" y="2708920"/>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11" name="Oval 10"/>
          <p:cNvSpPr/>
          <p:nvPr/>
        </p:nvSpPr>
        <p:spPr>
          <a:xfrm>
            <a:off x="3257952" y="3276826"/>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14" name="Oval 13"/>
          <p:cNvSpPr/>
          <p:nvPr/>
        </p:nvSpPr>
        <p:spPr>
          <a:xfrm>
            <a:off x="2144688" y="2774637"/>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15" name="Oval 14"/>
          <p:cNvSpPr/>
          <p:nvPr/>
        </p:nvSpPr>
        <p:spPr>
          <a:xfrm>
            <a:off x="2114208" y="3032986"/>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16" name="Oval 15"/>
          <p:cNvSpPr/>
          <p:nvPr/>
        </p:nvSpPr>
        <p:spPr>
          <a:xfrm>
            <a:off x="2053248" y="3333481"/>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17" name="Oval 16"/>
          <p:cNvSpPr/>
          <p:nvPr/>
        </p:nvSpPr>
        <p:spPr>
          <a:xfrm>
            <a:off x="1825439" y="2617480"/>
            <a:ext cx="182880" cy="182880"/>
          </a:xfrm>
          <a:prstGeom prst="ellipse">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0588903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Rail transportation costs ($/tonne)</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682741578"/>
              </p:ext>
            </p:extLst>
          </p:nvPr>
        </p:nvGraphicFramePr>
        <p:xfrm>
          <a:off x="416495" y="1052736"/>
          <a:ext cx="9361040" cy="4038600"/>
        </p:xfrm>
        <a:graphic>
          <a:graphicData uri="http://schemas.openxmlformats.org/drawingml/2006/table">
            <a:tbl>
              <a:tblPr firstRow="1" bandRow="1">
                <a:tableStyleId>{5C22544A-7EE6-4342-B048-85BDC9FD1C3A}</a:tableStyleId>
              </a:tblPr>
              <a:tblGrid>
                <a:gridCol w="2088233">
                  <a:extLst>
                    <a:ext uri="{9D8B030D-6E8A-4147-A177-3AD203B41FA5}">
                      <a16:colId xmlns:a16="http://schemas.microsoft.com/office/drawing/2014/main" xmlns="" val="20000"/>
                    </a:ext>
                  </a:extLst>
                </a:gridCol>
                <a:gridCol w="1944216">
                  <a:extLst>
                    <a:ext uri="{9D8B030D-6E8A-4147-A177-3AD203B41FA5}">
                      <a16:colId xmlns:a16="http://schemas.microsoft.com/office/drawing/2014/main" xmlns="" val="20001"/>
                    </a:ext>
                  </a:extLst>
                </a:gridCol>
                <a:gridCol w="2808312">
                  <a:extLst>
                    <a:ext uri="{9D8B030D-6E8A-4147-A177-3AD203B41FA5}">
                      <a16:colId xmlns:a16="http://schemas.microsoft.com/office/drawing/2014/main" xmlns="" val="20002"/>
                    </a:ext>
                  </a:extLst>
                </a:gridCol>
                <a:gridCol w="2520279">
                  <a:extLst>
                    <a:ext uri="{9D8B030D-6E8A-4147-A177-3AD203B41FA5}">
                      <a16:colId xmlns:a16="http://schemas.microsoft.com/office/drawing/2014/main" xmlns="" val="20003"/>
                    </a:ext>
                  </a:extLst>
                </a:gridCol>
              </a:tblGrid>
              <a:tr h="370840">
                <a:tc>
                  <a:txBody>
                    <a:bodyPr/>
                    <a:lstStyle/>
                    <a:p>
                      <a:r>
                        <a:rPr lang="en-US" sz="2000" dirty="0">
                          <a:latin typeface="+mn-lt"/>
                        </a:rPr>
                        <a:t>Origin</a:t>
                      </a:r>
                    </a:p>
                  </a:txBody>
                  <a:tcPr>
                    <a:solidFill>
                      <a:srgbClr val="000000"/>
                    </a:solidFill>
                  </a:tcPr>
                </a:tc>
                <a:tc>
                  <a:txBody>
                    <a:bodyPr/>
                    <a:lstStyle/>
                    <a:p>
                      <a:r>
                        <a:rPr lang="en-US" sz="2000" dirty="0">
                          <a:latin typeface="+mn-lt"/>
                        </a:rPr>
                        <a:t>Destination</a:t>
                      </a:r>
                    </a:p>
                  </a:txBody>
                  <a:tcPr>
                    <a:solidFill>
                      <a:srgbClr val="000000"/>
                    </a:solidFill>
                  </a:tcPr>
                </a:tc>
                <a:tc>
                  <a:txBody>
                    <a:bodyPr/>
                    <a:lstStyle/>
                    <a:p>
                      <a:pPr algn="ctr"/>
                      <a:r>
                        <a:rPr lang="en-US" sz="2000" dirty="0">
                          <a:latin typeface="+mn-lt"/>
                        </a:rPr>
                        <a:t>Transportation Distance (km)</a:t>
                      </a:r>
                    </a:p>
                  </a:txBody>
                  <a:tcPr>
                    <a:solidFill>
                      <a:srgbClr val="000000"/>
                    </a:solidFill>
                  </a:tcPr>
                </a:tc>
                <a:tc>
                  <a:txBody>
                    <a:bodyPr/>
                    <a:lstStyle/>
                    <a:p>
                      <a:pPr algn="ctr"/>
                      <a:r>
                        <a:rPr lang="en-US" sz="2000" dirty="0">
                          <a:latin typeface="+mn-lt"/>
                        </a:rPr>
                        <a:t>Transportation Cost ($/tonne)</a:t>
                      </a:r>
                    </a:p>
                  </a:txBody>
                  <a:tcPr>
                    <a:solidFill>
                      <a:srgbClr val="000000"/>
                    </a:solidFill>
                  </a:tcPr>
                </a:tc>
                <a:extLst>
                  <a:ext uri="{0D108BD9-81ED-4DB2-BD59-A6C34878D82A}">
                    <a16:rowId xmlns:a16="http://schemas.microsoft.com/office/drawing/2014/main" xmlns="" val="10000"/>
                  </a:ext>
                </a:extLst>
              </a:tr>
              <a:tr h="370840">
                <a:tc>
                  <a:txBody>
                    <a:bodyPr/>
                    <a:lstStyle/>
                    <a:p>
                      <a:pPr algn="l" fontAlgn="ctr"/>
                      <a:r>
                        <a:rPr lang="en-US" sz="2000" b="0" i="0" u="none" strike="noStrike" dirty="0">
                          <a:solidFill>
                            <a:srgbClr val="000000"/>
                          </a:solidFill>
                          <a:effectLst/>
                          <a:latin typeface="+mn-lt"/>
                        </a:rPr>
                        <a:t>High Level, AB</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879</a:t>
                      </a:r>
                    </a:p>
                  </a:txBody>
                  <a:tcPr marL="9525" marR="9525" marT="9525" marB="0" anchor="b"/>
                </a:tc>
                <a:tc>
                  <a:txBody>
                    <a:bodyPr/>
                    <a:lstStyle/>
                    <a:p>
                      <a:pPr algn="ctr" fontAlgn="b"/>
                      <a:r>
                        <a:rPr lang="en-US" sz="2000" b="0" i="0" u="none" strike="noStrike" dirty="0">
                          <a:solidFill>
                            <a:srgbClr val="000000"/>
                          </a:solidFill>
                          <a:effectLst/>
                          <a:latin typeface="+mn-lt"/>
                        </a:rPr>
                        <a:t>33.89 </a:t>
                      </a:r>
                    </a:p>
                  </a:txBody>
                  <a:tcPr marL="9525" marR="9525" marT="9525" marB="0" anchor="b"/>
                </a:tc>
                <a:extLst>
                  <a:ext uri="{0D108BD9-81ED-4DB2-BD59-A6C34878D82A}">
                    <a16:rowId xmlns:a16="http://schemas.microsoft.com/office/drawing/2014/main" xmlns="" val="10001"/>
                  </a:ext>
                </a:extLst>
              </a:tr>
              <a:tr h="370840">
                <a:tc>
                  <a:txBody>
                    <a:bodyPr/>
                    <a:lstStyle/>
                    <a:p>
                      <a:pPr algn="l" fontAlgn="ctr"/>
                      <a:r>
                        <a:rPr lang="en-US" sz="2000" b="0" i="0" u="none" strike="noStrike" dirty="0">
                          <a:solidFill>
                            <a:srgbClr val="000000"/>
                          </a:solidFill>
                          <a:effectLst/>
                          <a:latin typeface="+mn-lt"/>
                        </a:rPr>
                        <a:t>Peace River, AB</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565</a:t>
                      </a:r>
                    </a:p>
                  </a:txBody>
                  <a:tcPr marL="9525" marR="9525" marT="9525" marB="0" anchor="b"/>
                </a:tc>
                <a:tc>
                  <a:txBody>
                    <a:bodyPr/>
                    <a:lstStyle/>
                    <a:p>
                      <a:pPr algn="ctr" fontAlgn="b"/>
                      <a:r>
                        <a:rPr lang="en-US" sz="2000" b="0" i="0" u="none" strike="noStrike" dirty="0">
                          <a:solidFill>
                            <a:srgbClr val="000000"/>
                          </a:solidFill>
                          <a:effectLst/>
                          <a:latin typeface="+mn-lt"/>
                        </a:rPr>
                        <a:t>23.39 </a:t>
                      </a:r>
                    </a:p>
                  </a:txBody>
                  <a:tcPr marL="9525" marR="9525" marT="9525" marB="0" anchor="b"/>
                </a:tc>
                <a:extLst>
                  <a:ext uri="{0D108BD9-81ED-4DB2-BD59-A6C34878D82A}">
                    <a16:rowId xmlns:a16="http://schemas.microsoft.com/office/drawing/2014/main" xmlns="" val="10002"/>
                  </a:ext>
                </a:extLst>
              </a:tr>
              <a:tr h="370840">
                <a:tc>
                  <a:txBody>
                    <a:bodyPr/>
                    <a:lstStyle/>
                    <a:p>
                      <a:pPr algn="l" fontAlgn="ctr"/>
                      <a:r>
                        <a:rPr lang="en-US" sz="2000" b="0" i="0" u="none" strike="noStrike">
                          <a:solidFill>
                            <a:srgbClr val="000000"/>
                          </a:solidFill>
                          <a:effectLst/>
                          <a:latin typeface="+mn-lt"/>
                        </a:rPr>
                        <a:t>Slave Lake, AB</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325</a:t>
                      </a:r>
                    </a:p>
                  </a:txBody>
                  <a:tcPr marL="9525" marR="9525" marT="9525" marB="0" anchor="b"/>
                </a:tc>
                <a:tc>
                  <a:txBody>
                    <a:bodyPr/>
                    <a:lstStyle/>
                    <a:p>
                      <a:pPr algn="ctr" fontAlgn="b"/>
                      <a:r>
                        <a:rPr lang="en-US" sz="2000" b="0" i="0" u="none" strike="noStrike" dirty="0">
                          <a:solidFill>
                            <a:srgbClr val="000000"/>
                          </a:solidFill>
                          <a:effectLst/>
                          <a:latin typeface="+mn-lt"/>
                        </a:rPr>
                        <a:t>15.37 </a:t>
                      </a:r>
                    </a:p>
                  </a:txBody>
                  <a:tcPr marL="9525" marR="9525" marT="9525" marB="0" anchor="b"/>
                </a:tc>
                <a:extLst>
                  <a:ext uri="{0D108BD9-81ED-4DB2-BD59-A6C34878D82A}">
                    <a16:rowId xmlns:a16="http://schemas.microsoft.com/office/drawing/2014/main" xmlns="" val="10003"/>
                  </a:ext>
                </a:extLst>
              </a:tr>
              <a:tr h="370840">
                <a:tc>
                  <a:txBody>
                    <a:bodyPr/>
                    <a:lstStyle/>
                    <a:p>
                      <a:pPr algn="l" fontAlgn="ctr"/>
                      <a:r>
                        <a:rPr lang="en-US" sz="2000" b="0" i="0" u="none" strike="noStrike" dirty="0">
                          <a:solidFill>
                            <a:srgbClr val="000000"/>
                          </a:solidFill>
                          <a:effectLst/>
                          <a:latin typeface="+mn-lt"/>
                        </a:rPr>
                        <a:t>Boyle, AB</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204</a:t>
                      </a:r>
                    </a:p>
                  </a:txBody>
                  <a:tcPr marL="9525" marR="9525" marT="9525" marB="0" anchor="b"/>
                </a:tc>
                <a:tc>
                  <a:txBody>
                    <a:bodyPr/>
                    <a:lstStyle/>
                    <a:p>
                      <a:pPr algn="ctr" fontAlgn="b"/>
                      <a:r>
                        <a:rPr lang="en-US" sz="2000" b="0" i="0" u="none" strike="noStrike" dirty="0">
                          <a:solidFill>
                            <a:srgbClr val="000000"/>
                          </a:solidFill>
                          <a:effectLst/>
                          <a:latin typeface="+mn-lt"/>
                        </a:rPr>
                        <a:t>11.34 </a:t>
                      </a:r>
                    </a:p>
                  </a:txBody>
                  <a:tcPr marL="9525" marR="9525" marT="9525" marB="0" anchor="b"/>
                </a:tc>
                <a:extLst>
                  <a:ext uri="{0D108BD9-81ED-4DB2-BD59-A6C34878D82A}">
                    <a16:rowId xmlns:a16="http://schemas.microsoft.com/office/drawing/2014/main" xmlns="" val="10004"/>
                  </a:ext>
                </a:extLst>
              </a:tr>
              <a:tr h="370840">
                <a:tc>
                  <a:txBody>
                    <a:bodyPr/>
                    <a:lstStyle/>
                    <a:p>
                      <a:pPr algn="l" fontAlgn="ctr"/>
                      <a:r>
                        <a:rPr lang="en-US" sz="2000" b="0" i="0" u="none" strike="noStrike" dirty="0">
                          <a:solidFill>
                            <a:srgbClr val="000000"/>
                          </a:solidFill>
                          <a:effectLst/>
                          <a:latin typeface="+mn-lt"/>
                        </a:rPr>
                        <a:t>Grande Prairie, AB</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602</a:t>
                      </a:r>
                    </a:p>
                  </a:txBody>
                  <a:tcPr marL="9525" marR="9525" marT="9525" marB="0" anchor="b"/>
                </a:tc>
                <a:tc>
                  <a:txBody>
                    <a:bodyPr/>
                    <a:lstStyle/>
                    <a:p>
                      <a:pPr algn="ctr" fontAlgn="b"/>
                      <a:r>
                        <a:rPr lang="en-US" sz="2000" b="0" i="0" u="none" strike="noStrike" dirty="0">
                          <a:solidFill>
                            <a:srgbClr val="000000"/>
                          </a:solidFill>
                          <a:effectLst/>
                          <a:latin typeface="+mn-lt"/>
                        </a:rPr>
                        <a:t>24.63 </a:t>
                      </a:r>
                    </a:p>
                  </a:txBody>
                  <a:tcPr marL="9525" marR="9525" marT="9525" marB="0" anchor="b"/>
                </a:tc>
                <a:extLst>
                  <a:ext uri="{0D108BD9-81ED-4DB2-BD59-A6C34878D82A}">
                    <a16:rowId xmlns:a16="http://schemas.microsoft.com/office/drawing/2014/main" xmlns="" val="10005"/>
                  </a:ext>
                </a:extLst>
              </a:tr>
              <a:tr h="370840">
                <a:tc>
                  <a:txBody>
                    <a:bodyPr/>
                    <a:lstStyle/>
                    <a:p>
                      <a:pPr algn="l" fontAlgn="ctr"/>
                      <a:r>
                        <a:rPr lang="en-US" sz="2000" b="0" i="0" u="none" strike="noStrike" dirty="0">
                          <a:solidFill>
                            <a:srgbClr val="000000"/>
                          </a:solidFill>
                          <a:effectLst/>
                          <a:latin typeface="+mn-lt"/>
                        </a:rPr>
                        <a:t>Edson, AB</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137</a:t>
                      </a:r>
                    </a:p>
                  </a:txBody>
                  <a:tcPr marL="9525" marR="9525" marT="9525" marB="0" anchor="b"/>
                </a:tc>
                <a:tc>
                  <a:txBody>
                    <a:bodyPr/>
                    <a:lstStyle/>
                    <a:p>
                      <a:pPr algn="ctr" fontAlgn="b"/>
                      <a:r>
                        <a:rPr lang="en-US" sz="2000" b="0" i="0" u="none" strike="noStrike" dirty="0">
                          <a:solidFill>
                            <a:srgbClr val="000000"/>
                          </a:solidFill>
                          <a:effectLst/>
                          <a:latin typeface="+mn-lt"/>
                        </a:rPr>
                        <a:t>9.08 </a:t>
                      </a:r>
                    </a:p>
                  </a:txBody>
                  <a:tcPr marL="9525" marR="9525" marT="9525" marB="0" anchor="b"/>
                </a:tc>
                <a:extLst>
                  <a:ext uri="{0D108BD9-81ED-4DB2-BD59-A6C34878D82A}">
                    <a16:rowId xmlns:a16="http://schemas.microsoft.com/office/drawing/2014/main" xmlns="" val="10006"/>
                  </a:ext>
                </a:extLst>
              </a:tr>
              <a:tr h="370840">
                <a:tc>
                  <a:txBody>
                    <a:bodyPr/>
                    <a:lstStyle/>
                    <a:p>
                      <a:pPr algn="l" fontAlgn="ctr"/>
                      <a:r>
                        <a:rPr lang="en-US" sz="2000" b="0" i="0" u="none" strike="noStrike" dirty="0">
                          <a:solidFill>
                            <a:srgbClr val="000000"/>
                          </a:solidFill>
                          <a:effectLst/>
                          <a:latin typeface="+mn-lt"/>
                        </a:rPr>
                        <a:t>Prince George, BC</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715</a:t>
                      </a:r>
                    </a:p>
                  </a:txBody>
                  <a:tcPr marL="9525" marR="9525" marT="9525" marB="0" anchor="b"/>
                </a:tc>
                <a:tc>
                  <a:txBody>
                    <a:bodyPr/>
                    <a:lstStyle/>
                    <a:p>
                      <a:pPr algn="ctr" fontAlgn="b"/>
                      <a:r>
                        <a:rPr lang="en-US" sz="2000" b="0" i="0" u="none" strike="noStrike" dirty="0">
                          <a:solidFill>
                            <a:srgbClr val="000000"/>
                          </a:solidFill>
                          <a:effectLst/>
                          <a:latin typeface="+mn-lt"/>
                        </a:rPr>
                        <a:t>28.40 </a:t>
                      </a:r>
                    </a:p>
                  </a:txBody>
                  <a:tcPr marL="9525" marR="9525" marT="9525" marB="0" anchor="b"/>
                </a:tc>
                <a:extLst>
                  <a:ext uri="{0D108BD9-81ED-4DB2-BD59-A6C34878D82A}">
                    <a16:rowId xmlns:a16="http://schemas.microsoft.com/office/drawing/2014/main" xmlns="" val="10007"/>
                  </a:ext>
                </a:extLst>
              </a:tr>
              <a:tr h="370840">
                <a:tc>
                  <a:txBody>
                    <a:bodyPr/>
                    <a:lstStyle/>
                    <a:p>
                      <a:pPr algn="l" fontAlgn="ctr"/>
                      <a:r>
                        <a:rPr lang="en-US" sz="2000" b="0" i="0" u="none" strike="noStrike" dirty="0">
                          <a:solidFill>
                            <a:srgbClr val="000000"/>
                          </a:solidFill>
                          <a:effectLst/>
                          <a:latin typeface="+mn-lt"/>
                        </a:rPr>
                        <a:t>Quesnel, BC</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840</a:t>
                      </a:r>
                    </a:p>
                  </a:txBody>
                  <a:tcPr marL="9525" marR="9525" marT="9525" marB="0" anchor="b"/>
                </a:tc>
                <a:tc>
                  <a:txBody>
                    <a:bodyPr/>
                    <a:lstStyle/>
                    <a:p>
                      <a:pPr algn="ctr" fontAlgn="b"/>
                      <a:r>
                        <a:rPr lang="en-US" sz="2000" b="0" i="0" u="none" strike="noStrike" dirty="0">
                          <a:solidFill>
                            <a:srgbClr val="000000"/>
                          </a:solidFill>
                          <a:effectLst/>
                          <a:latin typeface="+mn-lt"/>
                        </a:rPr>
                        <a:t>32.60 </a:t>
                      </a:r>
                    </a:p>
                  </a:txBody>
                  <a:tcPr marL="9525" marR="9525" marT="9525" marB="0" anchor="b"/>
                </a:tc>
                <a:extLst>
                  <a:ext uri="{0D108BD9-81ED-4DB2-BD59-A6C34878D82A}">
                    <a16:rowId xmlns:a16="http://schemas.microsoft.com/office/drawing/2014/main" xmlns="" val="10008"/>
                  </a:ext>
                </a:extLst>
              </a:tr>
              <a:tr h="370840">
                <a:tc>
                  <a:txBody>
                    <a:bodyPr/>
                    <a:lstStyle/>
                    <a:p>
                      <a:pPr algn="l" fontAlgn="ctr"/>
                      <a:r>
                        <a:rPr lang="en-US" sz="2000" b="0" i="0" u="none" strike="noStrike" dirty="0">
                          <a:solidFill>
                            <a:srgbClr val="000000"/>
                          </a:solidFill>
                          <a:effectLst/>
                          <a:latin typeface="+mn-lt"/>
                        </a:rPr>
                        <a:t>William Lake, BC</a:t>
                      </a:r>
                    </a:p>
                  </a:txBody>
                  <a:tcPr marL="9525" marR="9525" marT="9525" marB="0" anchor="ctr"/>
                </a:tc>
                <a:tc>
                  <a:txBody>
                    <a:bodyPr/>
                    <a:lstStyle/>
                    <a:p>
                      <a:pPr algn="l" fontAlgn="ctr"/>
                      <a:r>
                        <a:rPr lang="en-US" sz="2000" b="0" i="0" u="none" strike="noStrike" dirty="0" err="1">
                          <a:solidFill>
                            <a:srgbClr val="000000"/>
                          </a:solidFill>
                          <a:effectLst/>
                          <a:latin typeface="+mn-lt"/>
                        </a:rPr>
                        <a:t>Wabamun</a:t>
                      </a:r>
                      <a:r>
                        <a:rPr lang="en-US" sz="2000" b="0" i="0" u="none" strike="noStrike" dirty="0">
                          <a:solidFill>
                            <a:srgbClr val="000000"/>
                          </a:solidFill>
                          <a:effectLst/>
                          <a:latin typeface="+mn-lt"/>
                        </a:rPr>
                        <a:t>, AB</a:t>
                      </a:r>
                    </a:p>
                  </a:txBody>
                  <a:tcPr marL="9525" marR="9525" marT="9525" marB="0" anchor="ctr"/>
                </a:tc>
                <a:tc>
                  <a:txBody>
                    <a:bodyPr/>
                    <a:lstStyle/>
                    <a:p>
                      <a:pPr algn="ctr" fontAlgn="b"/>
                      <a:r>
                        <a:rPr lang="en-US" sz="2000" b="0" i="0" u="none" strike="noStrike" dirty="0">
                          <a:solidFill>
                            <a:srgbClr val="000000"/>
                          </a:solidFill>
                          <a:effectLst/>
                          <a:latin typeface="+mn-lt"/>
                        </a:rPr>
                        <a:t>956</a:t>
                      </a:r>
                    </a:p>
                  </a:txBody>
                  <a:tcPr marL="9525" marR="9525" marT="9525" marB="0" anchor="b"/>
                </a:tc>
                <a:tc>
                  <a:txBody>
                    <a:bodyPr/>
                    <a:lstStyle/>
                    <a:p>
                      <a:pPr algn="ctr" fontAlgn="b"/>
                      <a:r>
                        <a:rPr lang="en-US" sz="2000" b="0" i="0" u="none" strike="noStrike" dirty="0">
                          <a:solidFill>
                            <a:srgbClr val="000000"/>
                          </a:solidFill>
                          <a:effectLst/>
                          <a:latin typeface="+mn-lt"/>
                        </a:rPr>
                        <a:t>36.47 </a:t>
                      </a:r>
                    </a:p>
                  </a:txBody>
                  <a:tcPr marL="9525" marR="9525" marT="9525" marB="0" anchor="b"/>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739999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2800" dirty="0"/>
              <a:t>Delivered costs at the gate of a power plant in </a:t>
            </a:r>
            <a:r>
              <a:rPr lang="en-US" sz="2800" dirty="0" err="1"/>
              <a:t>Wabamun</a:t>
            </a:r>
            <a:r>
              <a:rPr lang="en-US" sz="2800" dirty="0"/>
              <a:t> area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806323203"/>
              </p:ext>
            </p:extLst>
          </p:nvPr>
        </p:nvGraphicFramePr>
        <p:xfrm>
          <a:off x="422592" y="980728"/>
          <a:ext cx="8969178" cy="3809999"/>
        </p:xfrm>
        <a:graphic>
          <a:graphicData uri="http://schemas.openxmlformats.org/drawingml/2006/table">
            <a:tbl>
              <a:tblPr firstRow="1" bandRow="1">
                <a:tableStyleId>{5C22544A-7EE6-4342-B048-85BDC9FD1C3A}</a:tableStyleId>
              </a:tblPr>
              <a:tblGrid>
                <a:gridCol w="4026352">
                  <a:extLst>
                    <a:ext uri="{9D8B030D-6E8A-4147-A177-3AD203B41FA5}">
                      <a16:colId xmlns:a16="http://schemas.microsoft.com/office/drawing/2014/main" xmlns="" val="20000"/>
                    </a:ext>
                  </a:extLst>
                </a:gridCol>
                <a:gridCol w="1656184">
                  <a:extLst>
                    <a:ext uri="{9D8B030D-6E8A-4147-A177-3AD203B41FA5}">
                      <a16:colId xmlns:a16="http://schemas.microsoft.com/office/drawing/2014/main" xmlns="" val="20001"/>
                    </a:ext>
                  </a:extLst>
                </a:gridCol>
                <a:gridCol w="1512168">
                  <a:extLst>
                    <a:ext uri="{9D8B030D-6E8A-4147-A177-3AD203B41FA5}">
                      <a16:colId xmlns:a16="http://schemas.microsoft.com/office/drawing/2014/main" xmlns="" val="20002"/>
                    </a:ext>
                  </a:extLst>
                </a:gridCol>
                <a:gridCol w="1774474">
                  <a:extLst>
                    <a:ext uri="{9D8B030D-6E8A-4147-A177-3AD203B41FA5}">
                      <a16:colId xmlns:a16="http://schemas.microsoft.com/office/drawing/2014/main" xmlns="" val="20003"/>
                    </a:ext>
                  </a:extLst>
                </a:gridCol>
              </a:tblGrid>
              <a:tr h="370840">
                <a:tc>
                  <a:txBody>
                    <a:bodyPr/>
                    <a:lstStyle/>
                    <a:p>
                      <a:r>
                        <a:rPr lang="en-US" dirty="0"/>
                        <a:t>Cost component </a:t>
                      </a:r>
                    </a:p>
                  </a:txBody>
                  <a:tcPr>
                    <a:solidFill>
                      <a:srgbClr val="000000"/>
                    </a:solidFill>
                  </a:tcPr>
                </a:tc>
                <a:tc>
                  <a:txBody>
                    <a:bodyPr/>
                    <a:lstStyle/>
                    <a:p>
                      <a:pPr algn="ctr"/>
                      <a:r>
                        <a:rPr lang="en-US" dirty="0"/>
                        <a:t>Sawmill residues</a:t>
                      </a:r>
                    </a:p>
                  </a:txBody>
                  <a:tcPr>
                    <a:solidFill>
                      <a:srgbClr val="000000"/>
                    </a:solidFill>
                  </a:tcPr>
                </a:tc>
                <a:tc>
                  <a:txBody>
                    <a:bodyPr/>
                    <a:lstStyle/>
                    <a:p>
                      <a:pPr algn="ctr"/>
                      <a:r>
                        <a:rPr lang="en-US" dirty="0"/>
                        <a:t>Logging residues</a:t>
                      </a:r>
                    </a:p>
                  </a:txBody>
                  <a:tcPr>
                    <a:solidFill>
                      <a:srgbClr val="000000"/>
                    </a:solidFill>
                  </a:tcPr>
                </a:tc>
                <a:tc>
                  <a:txBody>
                    <a:bodyPr/>
                    <a:lstStyle/>
                    <a:p>
                      <a:pPr algn="ctr"/>
                      <a:r>
                        <a:rPr lang="en-US" dirty="0"/>
                        <a:t>Non-merchant standing</a:t>
                      </a:r>
                      <a:r>
                        <a:rPr lang="en-US" baseline="0" dirty="0"/>
                        <a:t> timbers</a:t>
                      </a:r>
                      <a:endParaRPr lang="en-US" dirty="0"/>
                    </a:p>
                  </a:txBody>
                  <a:tcPr>
                    <a:solidFill>
                      <a:srgbClr val="000000"/>
                    </a:solidFill>
                  </a:tcPr>
                </a:tc>
                <a:extLst>
                  <a:ext uri="{0D108BD9-81ED-4DB2-BD59-A6C34878D82A}">
                    <a16:rowId xmlns:a16="http://schemas.microsoft.com/office/drawing/2014/main" xmlns="" val="10000"/>
                  </a:ext>
                </a:extLst>
              </a:tr>
              <a:tr h="370840">
                <a:tc>
                  <a:txBody>
                    <a:bodyPr/>
                    <a:lstStyle/>
                    <a:p>
                      <a:r>
                        <a:rPr lang="en-US" sz="2000" b="1" dirty="0">
                          <a:solidFill>
                            <a:srgbClr val="000000"/>
                          </a:solidFill>
                        </a:rPr>
                        <a:t>Feedstock cost at the pellet</a:t>
                      </a:r>
                      <a:r>
                        <a:rPr lang="en-US" sz="2000" b="1" baseline="0" dirty="0">
                          <a:solidFill>
                            <a:srgbClr val="000000"/>
                          </a:solidFill>
                        </a:rPr>
                        <a:t> plant </a:t>
                      </a:r>
                      <a:r>
                        <a:rPr lang="en-US" sz="2000" b="1" dirty="0">
                          <a:solidFill>
                            <a:srgbClr val="000000"/>
                          </a:solidFill>
                        </a:rPr>
                        <a:t>($/dry tonne)</a:t>
                      </a:r>
                    </a:p>
                  </a:txBody>
                  <a:tcPr/>
                </a:tc>
                <a:tc>
                  <a:txBody>
                    <a:bodyPr/>
                    <a:lstStyle/>
                    <a:p>
                      <a:pPr algn="ctr"/>
                      <a:r>
                        <a:rPr lang="en-US" sz="2000" b="1" dirty="0">
                          <a:solidFill>
                            <a:srgbClr val="000000"/>
                          </a:solidFill>
                        </a:rPr>
                        <a:t>30-35</a:t>
                      </a:r>
                    </a:p>
                  </a:txBody>
                  <a:tcPr/>
                </a:tc>
                <a:tc>
                  <a:txBody>
                    <a:bodyPr/>
                    <a:lstStyle/>
                    <a:p>
                      <a:pPr algn="ctr"/>
                      <a:r>
                        <a:rPr lang="en-US" sz="2000" b="1" dirty="0">
                          <a:solidFill>
                            <a:srgbClr val="000000"/>
                          </a:solidFill>
                        </a:rPr>
                        <a:t>60-80</a:t>
                      </a:r>
                    </a:p>
                  </a:txBody>
                  <a:tcPr/>
                </a:tc>
                <a:tc>
                  <a:txBody>
                    <a:bodyPr/>
                    <a:lstStyle/>
                    <a:p>
                      <a:pPr algn="ctr"/>
                      <a:r>
                        <a:rPr lang="en-US" sz="2000" b="1" dirty="0">
                          <a:solidFill>
                            <a:srgbClr val="000000"/>
                          </a:solidFill>
                        </a:rPr>
                        <a:t>75-150+</a:t>
                      </a:r>
                    </a:p>
                  </a:txBody>
                  <a:tcPr/>
                </a:tc>
                <a:extLst>
                  <a:ext uri="{0D108BD9-81ED-4DB2-BD59-A6C34878D82A}">
                    <a16:rowId xmlns:a16="http://schemas.microsoft.com/office/drawing/2014/main" xmlns="" val="10001"/>
                  </a:ext>
                </a:extLst>
              </a:tr>
              <a:tr h="370840">
                <a:tc>
                  <a:txBody>
                    <a:bodyPr/>
                    <a:lstStyle/>
                    <a:p>
                      <a:r>
                        <a:rPr lang="en-US" sz="2000" b="1" dirty="0">
                          <a:solidFill>
                            <a:srgbClr val="000000"/>
                          </a:solidFill>
                        </a:rPr>
                        <a:t>Pellet price</a:t>
                      </a:r>
                      <a:r>
                        <a:rPr lang="en-US" sz="2000" b="1" baseline="0" dirty="0">
                          <a:solidFill>
                            <a:srgbClr val="000000"/>
                          </a:solidFill>
                        </a:rPr>
                        <a:t> </a:t>
                      </a:r>
                      <a:r>
                        <a:rPr lang="en-US" sz="2000" b="1" dirty="0">
                          <a:solidFill>
                            <a:srgbClr val="000000"/>
                          </a:solidFill>
                        </a:rPr>
                        <a:t>at the pellet mill ($/tonne)</a:t>
                      </a:r>
                    </a:p>
                  </a:txBody>
                  <a:tcPr/>
                </a:tc>
                <a:tc gridSpan="3">
                  <a:txBody>
                    <a:bodyPr/>
                    <a:lstStyle/>
                    <a:p>
                      <a:pPr algn="ctr"/>
                      <a:r>
                        <a:rPr lang="en-US" sz="2000" b="1" dirty="0">
                          <a:solidFill>
                            <a:srgbClr val="000000"/>
                          </a:solidFill>
                        </a:rPr>
                        <a:t>105-145</a:t>
                      </a:r>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xmlns="" val="10002"/>
                  </a:ext>
                </a:extLst>
              </a:tr>
              <a:tr h="370840">
                <a:tc>
                  <a:txBody>
                    <a:bodyPr/>
                    <a:lstStyle/>
                    <a:p>
                      <a:r>
                        <a:rPr lang="en-US" sz="2000" b="1" dirty="0">
                          <a:solidFill>
                            <a:srgbClr val="000000"/>
                          </a:solidFill>
                        </a:rPr>
                        <a:t>Pellet transportation-rail</a:t>
                      </a:r>
                      <a:r>
                        <a:rPr lang="en-US" sz="2000" b="1" baseline="0" dirty="0">
                          <a:solidFill>
                            <a:srgbClr val="000000"/>
                          </a:solidFill>
                        </a:rPr>
                        <a:t> </a:t>
                      </a:r>
                      <a:r>
                        <a:rPr lang="en-US" sz="2000" b="1" dirty="0">
                          <a:solidFill>
                            <a:srgbClr val="000000"/>
                          </a:solidFill>
                        </a:rPr>
                        <a:t>($/tonne)</a:t>
                      </a:r>
                    </a:p>
                  </a:txBody>
                  <a:tcPr/>
                </a:tc>
                <a:tc gridSpan="3">
                  <a:txBody>
                    <a:bodyPr/>
                    <a:lstStyle/>
                    <a:p>
                      <a:pPr algn="ctr"/>
                      <a:r>
                        <a:rPr lang="en-US" sz="2000" b="1" dirty="0">
                          <a:solidFill>
                            <a:srgbClr val="000000"/>
                          </a:solidFill>
                        </a:rPr>
                        <a:t>9-36.5</a:t>
                      </a:r>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xmlns="" val="10003"/>
                  </a:ext>
                </a:extLst>
              </a:tr>
              <a:tr h="370840">
                <a:tc>
                  <a:txBody>
                    <a:bodyPr/>
                    <a:lstStyle/>
                    <a:p>
                      <a:r>
                        <a:rPr lang="en-US" sz="2000" b="1" dirty="0">
                          <a:solidFill>
                            <a:srgbClr val="000000"/>
                          </a:solidFill>
                        </a:rPr>
                        <a:t>Delivered cost-</a:t>
                      </a:r>
                      <a:r>
                        <a:rPr lang="en-US" sz="2000" b="1" baseline="0" dirty="0">
                          <a:solidFill>
                            <a:srgbClr val="000000"/>
                          </a:solidFill>
                        </a:rPr>
                        <a:t> power plant </a:t>
                      </a:r>
                      <a:r>
                        <a:rPr lang="en-US" sz="2000" b="1" dirty="0">
                          <a:solidFill>
                            <a:srgbClr val="000000"/>
                          </a:solidFill>
                        </a:rPr>
                        <a:t>($/tonne)</a:t>
                      </a:r>
                    </a:p>
                  </a:txBody>
                  <a:tcPr/>
                </a:tc>
                <a:tc gridSpan="3">
                  <a:txBody>
                    <a:bodyPr/>
                    <a:lstStyle/>
                    <a:p>
                      <a:pPr algn="ctr"/>
                      <a:r>
                        <a:rPr lang="en-US" sz="2000" b="1" dirty="0">
                          <a:solidFill>
                            <a:srgbClr val="000000"/>
                          </a:solidFill>
                        </a:rPr>
                        <a:t>130-170</a:t>
                      </a:r>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xmlns="" val="10004"/>
                  </a:ext>
                </a:extLst>
              </a:tr>
              <a:tr h="370840">
                <a:tc>
                  <a:txBody>
                    <a:bodyPr/>
                    <a:lstStyle/>
                    <a:p>
                      <a:r>
                        <a:rPr lang="en-US" sz="2000" b="1" dirty="0">
                          <a:solidFill>
                            <a:srgbClr val="000000"/>
                          </a:solidFill>
                        </a:rPr>
                        <a:t>Delivered cost-power plant ($/GJ)</a:t>
                      </a:r>
                    </a:p>
                  </a:txBody>
                  <a:tcPr/>
                </a:tc>
                <a:tc gridSpan="3">
                  <a:txBody>
                    <a:bodyPr/>
                    <a:lstStyle/>
                    <a:p>
                      <a:pPr algn="ctr"/>
                      <a:r>
                        <a:rPr lang="en-US" sz="2000" b="1" dirty="0">
                          <a:solidFill>
                            <a:srgbClr val="000000"/>
                          </a:solidFill>
                        </a:rPr>
                        <a:t>7.07-9.25</a:t>
                      </a:r>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886795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Cofiring scenarios for coal-fired power fleet in Alberta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5" name="Content Placeholder 1"/>
          <p:cNvSpPr txBox="1">
            <a:spLocks/>
          </p:cNvSpPr>
          <p:nvPr/>
        </p:nvSpPr>
        <p:spPr bwMode="auto">
          <a:xfrm>
            <a:off x="6035734" y="980728"/>
            <a:ext cx="3669794" cy="23762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lgn="just">
              <a:spcBef>
                <a:spcPct val="20000"/>
              </a:spcBef>
              <a:buClr>
                <a:schemeClr val="tx2"/>
              </a:buClr>
              <a:buFont typeface="Wingdings 3" pitchFamily="18" charset="2"/>
              <a:buChar char=""/>
              <a:defRPr/>
            </a:pPr>
            <a:r>
              <a:rPr lang="en-US" sz="2000" b="1" dirty="0">
                <a:solidFill>
                  <a:srgbClr val="000000"/>
                </a:solidFill>
                <a:latin typeface="+mn-lt"/>
              </a:rPr>
              <a:t>60% cofiring fraction to reach the GHG emission intensity of a natural gas combined cycle unit.</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000" b="1" dirty="0">
                <a:solidFill>
                  <a:srgbClr val="000000"/>
                </a:solidFill>
                <a:latin typeface="+mn-lt"/>
              </a:rPr>
              <a:t>100% cofiring.</a:t>
            </a:r>
          </a:p>
          <a:p>
            <a:pPr marL="183600" lvl="0" indent="-183600" algn="just">
              <a:spcBef>
                <a:spcPct val="20000"/>
              </a:spcBef>
              <a:buClr>
                <a:schemeClr val="tx2"/>
              </a:buClr>
              <a:buFont typeface="Wingdings 3" pitchFamily="18" charset="2"/>
              <a:buChar char=""/>
              <a:defRPr/>
            </a:pPr>
            <a:endParaRPr lang="en-US" sz="2000" b="1" dirty="0">
              <a:solidFill>
                <a:srgbClr val="000000"/>
              </a:solidFill>
              <a:latin typeface="+mn-lt"/>
            </a:endParaRPr>
          </a:p>
          <a:p>
            <a:pPr marL="183600" lvl="0" indent="-183600" algn="just">
              <a:spcBef>
                <a:spcPct val="20000"/>
              </a:spcBef>
              <a:buClr>
                <a:schemeClr val="tx2"/>
              </a:buClr>
              <a:buFont typeface="Wingdings 3" pitchFamily="18" charset="2"/>
              <a:buChar char=""/>
              <a:defRPr/>
            </a:pPr>
            <a:endParaRPr lang="en-US" sz="2000" b="1" dirty="0">
              <a:solidFill>
                <a:srgbClr val="FF0000"/>
              </a:solidFill>
              <a:latin typeface="+mn-lt"/>
            </a:endParaRPr>
          </a:p>
        </p:txBody>
      </p:sp>
      <p:graphicFrame>
        <p:nvGraphicFramePr>
          <p:cNvPr id="2" name="Table 1"/>
          <p:cNvGraphicFramePr>
            <a:graphicFrameLocks noGrp="1"/>
          </p:cNvGraphicFramePr>
          <p:nvPr>
            <p:extLst>
              <p:ext uri="{D42A27DB-BD31-4B8C-83A1-F6EECF244321}">
                <p14:modId xmlns:p14="http://schemas.microsoft.com/office/powerpoint/2010/main" val="2842841576"/>
              </p:ext>
            </p:extLst>
          </p:nvPr>
        </p:nvGraphicFramePr>
        <p:xfrm>
          <a:off x="347102" y="980728"/>
          <a:ext cx="5688632" cy="5562600"/>
        </p:xfrm>
        <a:graphic>
          <a:graphicData uri="http://schemas.openxmlformats.org/drawingml/2006/table">
            <a:tbl>
              <a:tblPr firstRow="1" bandRow="1">
                <a:tableStyleId>{5C22544A-7EE6-4342-B048-85BDC9FD1C3A}</a:tableStyleId>
              </a:tblPr>
              <a:tblGrid>
                <a:gridCol w="4285956">
                  <a:extLst>
                    <a:ext uri="{9D8B030D-6E8A-4147-A177-3AD203B41FA5}">
                      <a16:colId xmlns:a16="http://schemas.microsoft.com/office/drawing/2014/main" xmlns="" val="20000"/>
                    </a:ext>
                  </a:extLst>
                </a:gridCol>
                <a:gridCol w="1402676">
                  <a:extLst>
                    <a:ext uri="{9D8B030D-6E8A-4147-A177-3AD203B41FA5}">
                      <a16:colId xmlns:a16="http://schemas.microsoft.com/office/drawing/2014/main" xmlns="" val="20001"/>
                    </a:ext>
                  </a:extLst>
                </a:gridCol>
              </a:tblGrid>
              <a:tr h="370840">
                <a:tc gridSpan="2">
                  <a:txBody>
                    <a:bodyPr/>
                    <a:lstStyle/>
                    <a:p>
                      <a:r>
                        <a:rPr lang="en-US" dirty="0"/>
                        <a:t>Technical and Cost</a:t>
                      </a:r>
                      <a:r>
                        <a:rPr lang="en-US" baseline="0" dirty="0"/>
                        <a:t> Data</a:t>
                      </a:r>
                      <a:endParaRPr lang="en-US" dirty="0"/>
                    </a:p>
                  </a:txBody>
                  <a:tcPr>
                    <a:solidFill>
                      <a:srgbClr val="000000"/>
                    </a:solidFill>
                  </a:tcPr>
                </a:tc>
                <a:tc hMerge="1">
                  <a:txBody>
                    <a:bodyPr/>
                    <a:lstStyle/>
                    <a:p>
                      <a:endParaRPr lang="en-US" dirty="0"/>
                    </a:p>
                  </a:txBody>
                  <a:tcPr/>
                </a:tc>
                <a:extLst>
                  <a:ext uri="{0D108BD9-81ED-4DB2-BD59-A6C34878D82A}">
                    <a16:rowId xmlns:a16="http://schemas.microsoft.com/office/drawing/2014/main" xmlns="" val="10000"/>
                  </a:ext>
                </a:extLst>
              </a:tr>
              <a:tr h="370840">
                <a:tc>
                  <a:txBody>
                    <a:bodyPr/>
                    <a:lstStyle/>
                    <a:p>
                      <a:r>
                        <a:rPr lang="en-US" sz="1500" b="1" dirty="0">
                          <a:solidFill>
                            <a:srgbClr val="000000"/>
                          </a:solidFill>
                        </a:rPr>
                        <a:t>Plant Capacity (MW)</a:t>
                      </a:r>
                    </a:p>
                  </a:txBody>
                  <a:tcPr/>
                </a:tc>
                <a:tc>
                  <a:txBody>
                    <a:bodyPr/>
                    <a:lstStyle/>
                    <a:p>
                      <a:pPr algn="r"/>
                      <a:r>
                        <a:rPr lang="en-US" sz="1500" b="1" dirty="0">
                          <a:solidFill>
                            <a:srgbClr val="000000"/>
                          </a:solidFill>
                        </a:rPr>
                        <a:t>400.0</a:t>
                      </a:r>
                    </a:p>
                  </a:txBody>
                  <a:tcPr/>
                </a:tc>
                <a:extLst>
                  <a:ext uri="{0D108BD9-81ED-4DB2-BD59-A6C34878D82A}">
                    <a16:rowId xmlns:a16="http://schemas.microsoft.com/office/drawing/2014/main" xmlns="" val="10001"/>
                  </a:ext>
                </a:extLst>
              </a:tr>
              <a:tr h="370840">
                <a:tc>
                  <a:txBody>
                    <a:bodyPr/>
                    <a:lstStyle/>
                    <a:p>
                      <a:r>
                        <a:rPr lang="en-US" sz="1500" b="1" dirty="0">
                          <a:solidFill>
                            <a:srgbClr val="000000"/>
                          </a:solidFill>
                        </a:rPr>
                        <a:t>Heat</a:t>
                      </a:r>
                      <a:r>
                        <a:rPr lang="en-US" sz="1500" b="1" baseline="0" dirty="0">
                          <a:solidFill>
                            <a:srgbClr val="000000"/>
                          </a:solidFill>
                        </a:rPr>
                        <a:t> Rate (GJ/MWh)</a:t>
                      </a:r>
                      <a:endParaRPr lang="en-US" sz="1500" b="1" dirty="0">
                        <a:solidFill>
                          <a:srgbClr val="000000"/>
                        </a:solidFill>
                      </a:endParaRPr>
                    </a:p>
                  </a:txBody>
                  <a:tcPr/>
                </a:tc>
                <a:tc>
                  <a:txBody>
                    <a:bodyPr/>
                    <a:lstStyle/>
                    <a:p>
                      <a:pPr algn="r"/>
                      <a:r>
                        <a:rPr lang="en-US" sz="1500" b="1" dirty="0">
                          <a:solidFill>
                            <a:srgbClr val="000000"/>
                          </a:solidFill>
                        </a:rPr>
                        <a:t>10.0</a:t>
                      </a:r>
                    </a:p>
                  </a:txBody>
                  <a:tcPr/>
                </a:tc>
                <a:extLst>
                  <a:ext uri="{0D108BD9-81ED-4DB2-BD59-A6C34878D82A}">
                    <a16:rowId xmlns:a16="http://schemas.microsoft.com/office/drawing/2014/main" xmlns="" val="10002"/>
                  </a:ext>
                </a:extLst>
              </a:tr>
              <a:tr h="370840">
                <a:tc>
                  <a:txBody>
                    <a:bodyPr/>
                    <a:lstStyle/>
                    <a:p>
                      <a:r>
                        <a:rPr lang="en-US" sz="1500" b="1" dirty="0">
                          <a:solidFill>
                            <a:srgbClr val="000000"/>
                          </a:solidFill>
                        </a:rPr>
                        <a:t>Capacity Factor (%)</a:t>
                      </a:r>
                    </a:p>
                  </a:txBody>
                  <a:tcPr/>
                </a:tc>
                <a:tc>
                  <a:txBody>
                    <a:bodyPr/>
                    <a:lstStyle/>
                    <a:p>
                      <a:pPr algn="r"/>
                      <a:r>
                        <a:rPr lang="en-US" sz="1500" b="1" dirty="0">
                          <a:solidFill>
                            <a:srgbClr val="000000"/>
                          </a:solidFill>
                        </a:rPr>
                        <a:t>90.0</a:t>
                      </a:r>
                    </a:p>
                  </a:txBody>
                  <a:tcPr/>
                </a:tc>
                <a:extLst>
                  <a:ext uri="{0D108BD9-81ED-4DB2-BD59-A6C34878D82A}">
                    <a16:rowId xmlns:a16="http://schemas.microsoft.com/office/drawing/2014/main" xmlns="" val="10003"/>
                  </a:ext>
                </a:extLst>
              </a:tr>
              <a:tr h="370840">
                <a:tc>
                  <a:txBody>
                    <a:bodyPr/>
                    <a:lstStyle/>
                    <a:p>
                      <a:r>
                        <a:rPr lang="en-US" sz="1500" b="1" dirty="0">
                          <a:solidFill>
                            <a:srgbClr val="000000"/>
                          </a:solidFill>
                        </a:rPr>
                        <a:t>Coal heat content (GJ/tonne)</a:t>
                      </a:r>
                    </a:p>
                  </a:txBody>
                  <a:tcPr/>
                </a:tc>
                <a:tc>
                  <a:txBody>
                    <a:bodyPr/>
                    <a:lstStyle/>
                    <a:p>
                      <a:pPr algn="r"/>
                      <a:r>
                        <a:rPr lang="en-US" sz="1500" b="1" dirty="0">
                          <a:solidFill>
                            <a:srgbClr val="000000"/>
                          </a:solidFill>
                        </a:rPr>
                        <a:t>20</a:t>
                      </a:r>
                    </a:p>
                  </a:txBody>
                  <a:tcPr/>
                </a:tc>
                <a:extLst>
                  <a:ext uri="{0D108BD9-81ED-4DB2-BD59-A6C34878D82A}">
                    <a16:rowId xmlns:a16="http://schemas.microsoft.com/office/drawing/2014/main" xmlns="" val="10004"/>
                  </a:ext>
                </a:extLst>
              </a:tr>
              <a:tr h="370840">
                <a:tc>
                  <a:txBody>
                    <a:bodyPr/>
                    <a:lstStyle/>
                    <a:p>
                      <a:r>
                        <a:rPr lang="en-US" sz="1500" b="1" dirty="0">
                          <a:solidFill>
                            <a:srgbClr val="000000"/>
                          </a:solidFill>
                        </a:rPr>
                        <a:t>Cost of coal ($/GJ)</a:t>
                      </a:r>
                    </a:p>
                  </a:txBody>
                  <a:tcPr/>
                </a:tc>
                <a:tc>
                  <a:txBody>
                    <a:bodyPr/>
                    <a:lstStyle/>
                    <a:p>
                      <a:pPr algn="r"/>
                      <a:r>
                        <a:rPr lang="en-US" sz="1500" b="1" dirty="0">
                          <a:solidFill>
                            <a:srgbClr val="000000"/>
                          </a:solidFill>
                        </a:rPr>
                        <a:t>1.3</a:t>
                      </a:r>
                    </a:p>
                  </a:txBody>
                  <a:tcPr/>
                </a:tc>
                <a:extLst>
                  <a:ext uri="{0D108BD9-81ED-4DB2-BD59-A6C34878D82A}">
                    <a16:rowId xmlns:a16="http://schemas.microsoft.com/office/drawing/2014/main" xmlns="" val="10005"/>
                  </a:ext>
                </a:extLst>
              </a:tr>
              <a:tr h="370840">
                <a:tc>
                  <a:txBody>
                    <a:bodyPr/>
                    <a:lstStyle/>
                    <a:p>
                      <a:r>
                        <a:rPr lang="en-US" sz="1500" b="1" dirty="0">
                          <a:solidFill>
                            <a:srgbClr val="000000"/>
                          </a:solidFill>
                        </a:rPr>
                        <a:t>Base CO</a:t>
                      </a:r>
                      <a:r>
                        <a:rPr lang="en-US" sz="1500" b="1" baseline="-25000" dirty="0">
                          <a:solidFill>
                            <a:srgbClr val="000000"/>
                          </a:solidFill>
                        </a:rPr>
                        <a:t>2</a:t>
                      </a:r>
                      <a:r>
                        <a:rPr lang="en-US" sz="1500" b="1" dirty="0">
                          <a:solidFill>
                            <a:srgbClr val="000000"/>
                          </a:solidFill>
                        </a:rPr>
                        <a:t>-eq intensity (tonne/MWh)</a:t>
                      </a:r>
                    </a:p>
                  </a:txBody>
                  <a:tcPr/>
                </a:tc>
                <a:tc>
                  <a:txBody>
                    <a:bodyPr/>
                    <a:lstStyle/>
                    <a:p>
                      <a:pPr algn="r"/>
                      <a:r>
                        <a:rPr lang="en-US" sz="1500" b="1" dirty="0">
                          <a:solidFill>
                            <a:srgbClr val="000000"/>
                          </a:solidFill>
                        </a:rPr>
                        <a:t>1.0</a:t>
                      </a:r>
                    </a:p>
                  </a:txBody>
                  <a:tcPr/>
                </a:tc>
                <a:extLst>
                  <a:ext uri="{0D108BD9-81ED-4DB2-BD59-A6C34878D82A}">
                    <a16:rowId xmlns:a16="http://schemas.microsoft.com/office/drawing/2014/main" xmlns="" val="10006"/>
                  </a:ext>
                </a:extLst>
              </a:tr>
              <a:tr h="370840">
                <a:tc>
                  <a:txBody>
                    <a:bodyPr/>
                    <a:lstStyle/>
                    <a:p>
                      <a:r>
                        <a:rPr lang="en-US" sz="1500" b="1" dirty="0">
                          <a:solidFill>
                            <a:srgbClr val="000000"/>
                          </a:solidFill>
                        </a:rPr>
                        <a:t>Wood pellet heat content (GJ/tonne)</a:t>
                      </a:r>
                    </a:p>
                  </a:txBody>
                  <a:tcPr/>
                </a:tc>
                <a:tc>
                  <a:txBody>
                    <a:bodyPr/>
                    <a:lstStyle/>
                    <a:p>
                      <a:pPr algn="r"/>
                      <a:r>
                        <a:rPr lang="en-US" sz="1500" b="1" dirty="0">
                          <a:solidFill>
                            <a:srgbClr val="000000"/>
                          </a:solidFill>
                        </a:rPr>
                        <a:t>18.0</a:t>
                      </a:r>
                    </a:p>
                  </a:txBody>
                  <a:tcPr/>
                </a:tc>
                <a:extLst>
                  <a:ext uri="{0D108BD9-81ED-4DB2-BD59-A6C34878D82A}">
                    <a16:rowId xmlns:a16="http://schemas.microsoft.com/office/drawing/2014/main" xmlns="" val="10007"/>
                  </a:ext>
                </a:extLst>
              </a:tr>
              <a:tr h="370840">
                <a:tc>
                  <a:txBody>
                    <a:bodyPr/>
                    <a:lstStyle/>
                    <a:p>
                      <a:r>
                        <a:rPr lang="en-US" sz="1500" b="1" dirty="0">
                          <a:solidFill>
                            <a:srgbClr val="000000"/>
                          </a:solidFill>
                        </a:rPr>
                        <a:t>CO</a:t>
                      </a:r>
                      <a:r>
                        <a:rPr lang="en-US" sz="1500" b="1" baseline="-25000" dirty="0">
                          <a:solidFill>
                            <a:srgbClr val="000000"/>
                          </a:solidFill>
                        </a:rPr>
                        <a:t>2</a:t>
                      </a:r>
                      <a:r>
                        <a:rPr lang="en-US" sz="1500" b="1" dirty="0">
                          <a:solidFill>
                            <a:srgbClr val="000000"/>
                          </a:solidFill>
                        </a:rPr>
                        <a:t>-eq reduction/cofiring</a:t>
                      </a:r>
                      <a:r>
                        <a:rPr lang="en-US" sz="1500" b="1" baseline="0" dirty="0">
                          <a:solidFill>
                            <a:srgbClr val="000000"/>
                          </a:solidFill>
                        </a:rPr>
                        <a:t> ratio (%)</a:t>
                      </a:r>
                      <a:endParaRPr lang="en-US" sz="1500" b="1" dirty="0">
                        <a:solidFill>
                          <a:srgbClr val="000000"/>
                        </a:solidFill>
                      </a:endParaRPr>
                    </a:p>
                  </a:txBody>
                  <a:tcPr/>
                </a:tc>
                <a:tc>
                  <a:txBody>
                    <a:bodyPr/>
                    <a:lstStyle/>
                    <a:p>
                      <a:pPr algn="r"/>
                      <a:r>
                        <a:rPr lang="en-US" sz="1500" b="1" dirty="0">
                          <a:solidFill>
                            <a:srgbClr val="000000"/>
                          </a:solidFill>
                        </a:rPr>
                        <a:t>0.9-1.0</a:t>
                      </a:r>
                    </a:p>
                  </a:txBody>
                  <a:tcPr/>
                </a:tc>
                <a:extLst>
                  <a:ext uri="{0D108BD9-81ED-4DB2-BD59-A6C34878D82A}">
                    <a16:rowId xmlns:a16="http://schemas.microsoft.com/office/drawing/2014/main" xmlns="" val="10008"/>
                  </a:ext>
                </a:extLst>
              </a:tr>
              <a:tr h="370840">
                <a:tc gridSpan="2">
                  <a:txBody>
                    <a:bodyPr/>
                    <a:lstStyle/>
                    <a:p>
                      <a:r>
                        <a:rPr lang="en-US" sz="1800" b="1" kern="1200" dirty="0">
                          <a:solidFill>
                            <a:schemeClr val="lt1"/>
                          </a:solidFill>
                          <a:latin typeface="+mn-lt"/>
                          <a:ea typeface="+mn-ea"/>
                          <a:cs typeface="+mn-cs"/>
                        </a:rPr>
                        <a:t>Biomass Processing Data</a:t>
                      </a:r>
                    </a:p>
                  </a:txBody>
                  <a:tcPr>
                    <a:solidFill>
                      <a:srgbClr val="000000"/>
                    </a:solidFill>
                  </a:tcPr>
                </a:tc>
                <a:tc hMerge="1">
                  <a:txBody>
                    <a:bodyPr/>
                    <a:lstStyle/>
                    <a:p>
                      <a:endParaRPr lang="en-US" dirty="0"/>
                    </a:p>
                  </a:txBody>
                  <a:tcPr/>
                </a:tc>
                <a:extLst>
                  <a:ext uri="{0D108BD9-81ED-4DB2-BD59-A6C34878D82A}">
                    <a16:rowId xmlns:a16="http://schemas.microsoft.com/office/drawing/2014/main" xmlns="" val="10009"/>
                  </a:ext>
                </a:extLst>
              </a:tr>
              <a:tr h="370840">
                <a:tc>
                  <a:txBody>
                    <a:bodyPr/>
                    <a:lstStyle/>
                    <a:p>
                      <a:r>
                        <a:rPr lang="en-US" sz="1500" b="1" dirty="0">
                          <a:solidFill>
                            <a:srgbClr val="000000"/>
                          </a:solidFill>
                        </a:rPr>
                        <a:t>Capital Cost ($/kW)</a:t>
                      </a:r>
                    </a:p>
                  </a:txBody>
                  <a:tcPr/>
                </a:tc>
                <a:tc>
                  <a:txBody>
                    <a:bodyPr/>
                    <a:lstStyle/>
                    <a:p>
                      <a:pPr algn="r"/>
                      <a:r>
                        <a:rPr lang="en-US" sz="1500" b="1" dirty="0">
                          <a:solidFill>
                            <a:srgbClr val="000000"/>
                          </a:solidFill>
                        </a:rPr>
                        <a:t>500</a:t>
                      </a:r>
                    </a:p>
                  </a:txBody>
                  <a:tcPr/>
                </a:tc>
                <a:extLst>
                  <a:ext uri="{0D108BD9-81ED-4DB2-BD59-A6C34878D82A}">
                    <a16:rowId xmlns:a16="http://schemas.microsoft.com/office/drawing/2014/main" xmlns="" val="10010"/>
                  </a:ext>
                </a:extLst>
              </a:tr>
              <a:tr h="370840">
                <a:tc>
                  <a:txBody>
                    <a:bodyPr/>
                    <a:lstStyle/>
                    <a:p>
                      <a:r>
                        <a:rPr lang="en-US" sz="1500" b="1" dirty="0">
                          <a:solidFill>
                            <a:srgbClr val="000000"/>
                          </a:solidFill>
                        </a:rPr>
                        <a:t>Fixed O&amp;M Cost (% of capital cost)</a:t>
                      </a:r>
                    </a:p>
                  </a:txBody>
                  <a:tcPr/>
                </a:tc>
                <a:tc>
                  <a:txBody>
                    <a:bodyPr/>
                    <a:lstStyle/>
                    <a:p>
                      <a:pPr algn="r"/>
                      <a:r>
                        <a:rPr lang="en-US" sz="1500" b="1" dirty="0">
                          <a:solidFill>
                            <a:srgbClr val="000000"/>
                          </a:solidFill>
                        </a:rPr>
                        <a:t>2</a:t>
                      </a:r>
                    </a:p>
                  </a:txBody>
                  <a:tcPr/>
                </a:tc>
                <a:extLst>
                  <a:ext uri="{0D108BD9-81ED-4DB2-BD59-A6C34878D82A}">
                    <a16:rowId xmlns:a16="http://schemas.microsoft.com/office/drawing/2014/main" xmlns="" val="10011"/>
                  </a:ext>
                </a:extLst>
              </a:tr>
              <a:tr h="370840">
                <a:tc>
                  <a:txBody>
                    <a:bodyPr/>
                    <a:lstStyle/>
                    <a:p>
                      <a:r>
                        <a:rPr lang="en-US" sz="1500" b="1" dirty="0">
                          <a:solidFill>
                            <a:srgbClr val="000000"/>
                          </a:solidFill>
                        </a:rPr>
                        <a:t>Capital Recovery</a:t>
                      </a:r>
                      <a:r>
                        <a:rPr lang="en-US" sz="1500" b="1" baseline="0" dirty="0">
                          <a:solidFill>
                            <a:srgbClr val="000000"/>
                          </a:solidFill>
                        </a:rPr>
                        <a:t> Factor </a:t>
                      </a:r>
                      <a:endParaRPr lang="en-US" sz="1500" b="1" dirty="0">
                        <a:solidFill>
                          <a:srgbClr val="000000"/>
                        </a:solidFill>
                      </a:endParaRPr>
                    </a:p>
                  </a:txBody>
                  <a:tcPr/>
                </a:tc>
                <a:tc>
                  <a:txBody>
                    <a:bodyPr/>
                    <a:lstStyle/>
                    <a:p>
                      <a:pPr algn="r"/>
                      <a:r>
                        <a:rPr lang="en-US" sz="1500" b="1" dirty="0">
                          <a:solidFill>
                            <a:srgbClr val="000000"/>
                          </a:solidFill>
                        </a:rPr>
                        <a:t>0.11</a:t>
                      </a:r>
                    </a:p>
                  </a:txBody>
                  <a:tcPr/>
                </a:tc>
                <a:extLst>
                  <a:ext uri="{0D108BD9-81ED-4DB2-BD59-A6C34878D82A}">
                    <a16:rowId xmlns:a16="http://schemas.microsoft.com/office/drawing/2014/main" xmlns="" val="10012"/>
                  </a:ext>
                </a:extLst>
              </a:tr>
              <a:tr h="370840">
                <a:tc>
                  <a:txBody>
                    <a:bodyPr/>
                    <a:lstStyle/>
                    <a:p>
                      <a:r>
                        <a:rPr lang="en-US" sz="1500" b="1" dirty="0">
                          <a:solidFill>
                            <a:srgbClr val="000000"/>
                          </a:solidFill>
                        </a:rPr>
                        <a:t>Derate Factor (%)</a:t>
                      </a:r>
                    </a:p>
                  </a:txBody>
                  <a:tcPr/>
                </a:tc>
                <a:tc>
                  <a:txBody>
                    <a:bodyPr/>
                    <a:lstStyle/>
                    <a:p>
                      <a:pPr algn="r"/>
                      <a:r>
                        <a:rPr lang="en-US" sz="1500" b="1" dirty="0">
                          <a:solidFill>
                            <a:srgbClr val="000000"/>
                          </a:solidFill>
                        </a:rPr>
                        <a:t>3</a:t>
                      </a:r>
                    </a:p>
                  </a:txBody>
                  <a:tcPr/>
                </a:tc>
                <a:extLst>
                  <a:ext uri="{0D108BD9-81ED-4DB2-BD59-A6C34878D82A}">
                    <a16:rowId xmlns:a16="http://schemas.microsoft.com/office/drawing/2014/main" xmlns="" val="10013"/>
                  </a:ext>
                </a:extLst>
              </a:tr>
              <a:tr h="370840">
                <a:tc>
                  <a:txBody>
                    <a:bodyPr/>
                    <a:lstStyle/>
                    <a:p>
                      <a:r>
                        <a:rPr lang="en-US" sz="1500" b="1" dirty="0">
                          <a:solidFill>
                            <a:srgbClr val="000000"/>
                          </a:solidFill>
                        </a:rPr>
                        <a:t>Operational O&amp;M and transmission ($/MWh)</a:t>
                      </a:r>
                    </a:p>
                  </a:txBody>
                  <a:tcPr/>
                </a:tc>
                <a:tc>
                  <a:txBody>
                    <a:bodyPr/>
                    <a:lstStyle/>
                    <a:p>
                      <a:pPr algn="r"/>
                      <a:r>
                        <a:rPr lang="en-US" sz="1500" b="1" dirty="0">
                          <a:solidFill>
                            <a:srgbClr val="000000"/>
                          </a:solidFill>
                        </a:rPr>
                        <a:t>20</a:t>
                      </a:r>
                    </a:p>
                  </a:txBody>
                  <a:tcPr/>
                </a:tc>
                <a:extLst>
                  <a:ext uri="{0D108BD9-81ED-4DB2-BD59-A6C34878D82A}">
                    <a16:rowId xmlns:a16="http://schemas.microsoft.com/office/drawing/2014/main" xmlns="" val="10014"/>
                  </a:ext>
                </a:extLst>
              </a:tr>
            </a:tbl>
          </a:graphicData>
        </a:graphic>
      </p:graphicFrame>
    </p:spTree>
    <p:extLst>
      <p:ext uri="{BB962C8B-B14F-4D97-AF65-F5344CB8AC3E}">
        <p14:creationId xmlns:p14="http://schemas.microsoft.com/office/powerpoint/2010/main" val="1839859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Wood pellet consumption rate- 400 MW Power Plant </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5" name="Chart 4"/>
          <p:cNvGraphicFramePr>
            <a:graphicFrameLocks/>
          </p:cNvGraphicFramePr>
          <p:nvPr>
            <p:extLst>
              <p:ext uri="{D42A27DB-BD31-4B8C-83A1-F6EECF244321}">
                <p14:modId xmlns:p14="http://schemas.microsoft.com/office/powerpoint/2010/main" val="3402480565"/>
              </p:ext>
            </p:extLst>
          </p:nvPr>
        </p:nvGraphicFramePr>
        <p:xfrm>
          <a:off x="776536" y="816659"/>
          <a:ext cx="8568952" cy="3171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726710199"/>
              </p:ext>
            </p:extLst>
          </p:nvPr>
        </p:nvGraphicFramePr>
        <p:xfrm>
          <a:off x="704528" y="3988459"/>
          <a:ext cx="8640960" cy="2952328"/>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6825208" y="1052736"/>
            <a:ext cx="1080120" cy="5544616"/>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
        <p:nvSpPr>
          <p:cNvPr id="4" name="TextBox 3"/>
          <p:cNvSpPr txBox="1"/>
          <p:nvPr/>
        </p:nvSpPr>
        <p:spPr>
          <a:xfrm>
            <a:off x="3944888" y="1188173"/>
            <a:ext cx="2016899" cy="307777"/>
          </a:xfrm>
          <a:prstGeom prst="rect">
            <a:avLst/>
          </a:prstGeom>
          <a:noFill/>
        </p:spPr>
        <p:txBody>
          <a:bodyPr wrap="none" rtlCol="0">
            <a:spAutoFit/>
          </a:bodyPr>
          <a:lstStyle/>
          <a:p>
            <a:pPr algn="l">
              <a:buClr>
                <a:schemeClr val="tx2"/>
              </a:buClr>
            </a:pPr>
            <a:r>
              <a:rPr lang="en-US" sz="1400" b="1" dirty="0">
                <a:solidFill>
                  <a:srgbClr val="FF0000"/>
                </a:solidFill>
                <a:latin typeface="+mn-lt"/>
              </a:rPr>
              <a:t>NG combined cycle units</a:t>
            </a:r>
          </a:p>
        </p:txBody>
      </p:sp>
      <p:cxnSp>
        <p:nvCxnSpPr>
          <p:cNvPr id="8" name="Straight Arrow Connector 7"/>
          <p:cNvCxnSpPr/>
          <p:nvPr/>
        </p:nvCxnSpPr>
        <p:spPr>
          <a:xfrm>
            <a:off x="6033120" y="1412776"/>
            <a:ext cx="648072" cy="2880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8015568" y="1052736"/>
            <a:ext cx="1080120" cy="5544616"/>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9684348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1" presetClass="entr" presetSubtype="0" fill="hold" grpId="0" nodeType="withEffect">
                                  <p:stCondLst>
                                    <p:cond delay="50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p:bldP spid="4" grpId="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92912" y="204298"/>
            <a:ext cx="9361040" cy="560406"/>
          </a:xfrm>
        </p:spPr>
        <p:txBody>
          <a:bodyPr/>
          <a:lstStyle/>
          <a:p>
            <a:r>
              <a:rPr lang="en-US" sz="3000" dirty="0" err="1"/>
              <a:t>Decarbonization</a:t>
            </a:r>
            <a:r>
              <a:rPr lang="en-US" sz="3000" dirty="0"/>
              <a:t> of the electricity generation in Alberta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2" name="Diagram 1"/>
          <p:cNvGraphicFramePr/>
          <p:nvPr>
            <p:extLst>
              <p:ext uri="{D42A27DB-BD31-4B8C-83A1-F6EECF244321}">
                <p14:modId xmlns:p14="http://schemas.microsoft.com/office/powerpoint/2010/main" val="2334887394"/>
              </p:ext>
            </p:extLst>
          </p:nvPr>
        </p:nvGraphicFramePr>
        <p:xfrm>
          <a:off x="416495" y="836712"/>
          <a:ext cx="9361041" cy="602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3582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solidFill>
                  <a:srgbClr val="0070C0"/>
                </a:solidFill>
              </a:rPr>
              <a:t>Employment- Wood Pellet Logistics System</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850479533"/>
              </p:ext>
            </p:extLst>
          </p:nvPr>
        </p:nvGraphicFramePr>
        <p:xfrm>
          <a:off x="361458" y="1052736"/>
          <a:ext cx="8379393" cy="5461000"/>
        </p:xfrm>
        <a:graphic>
          <a:graphicData uri="http://schemas.openxmlformats.org/drawingml/2006/table">
            <a:tbl>
              <a:tblPr firstRow="1" bandRow="1">
                <a:tableStyleId>{5C22544A-7EE6-4342-B048-85BDC9FD1C3A}</a:tableStyleId>
              </a:tblPr>
              <a:tblGrid>
                <a:gridCol w="4562969">
                  <a:extLst>
                    <a:ext uri="{9D8B030D-6E8A-4147-A177-3AD203B41FA5}">
                      <a16:colId xmlns:a16="http://schemas.microsoft.com/office/drawing/2014/main" xmlns="" val="20000"/>
                    </a:ext>
                  </a:extLst>
                </a:gridCol>
                <a:gridCol w="3816424">
                  <a:extLst>
                    <a:ext uri="{9D8B030D-6E8A-4147-A177-3AD203B41FA5}">
                      <a16:colId xmlns:a16="http://schemas.microsoft.com/office/drawing/2014/main" xmlns="" val="20001"/>
                    </a:ext>
                  </a:extLst>
                </a:gridCol>
              </a:tblGrid>
              <a:tr h="370840">
                <a:tc gridSpan="2">
                  <a:txBody>
                    <a:bodyPr/>
                    <a:lstStyle/>
                    <a:p>
                      <a:r>
                        <a:rPr lang="en-US" b="1" dirty="0">
                          <a:solidFill>
                            <a:schemeClr val="bg1"/>
                          </a:solidFill>
                        </a:rPr>
                        <a:t>Wood Pellet Plant Configuration</a:t>
                      </a:r>
                    </a:p>
                  </a:txBody>
                  <a:tcPr>
                    <a:solidFill>
                      <a:srgbClr val="000000"/>
                    </a:solidFill>
                  </a:tcPr>
                </a:tc>
                <a:tc hMerge="1">
                  <a:txBody>
                    <a:bodyPr/>
                    <a:lstStyle/>
                    <a:p>
                      <a:endParaRPr lang="en-US"/>
                    </a:p>
                  </a:txBody>
                  <a:tcPr/>
                </a:tc>
                <a:extLst>
                  <a:ext uri="{0D108BD9-81ED-4DB2-BD59-A6C34878D82A}">
                    <a16:rowId xmlns:a16="http://schemas.microsoft.com/office/drawing/2014/main" xmlns="" val="10000"/>
                  </a:ext>
                </a:extLst>
              </a:tr>
              <a:tr h="370840">
                <a:tc>
                  <a:txBody>
                    <a:bodyPr/>
                    <a:lstStyle/>
                    <a:p>
                      <a:r>
                        <a:rPr lang="en-US" b="1" dirty="0">
                          <a:solidFill>
                            <a:srgbClr val="000000"/>
                          </a:solidFill>
                        </a:rPr>
                        <a:t>Production Capacity (tonne/</a:t>
                      </a:r>
                      <a:r>
                        <a:rPr lang="en-US" b="1" dirty="0" err="1">
                          <a:solidFill>
                            <a:srgbClr val="000000"/>
                          </a:solidFill>
                        </a:rPr>
                        <a:t>yr</a:t>
                      </a:r>
                      <a:r>
                        <a:rPr lang="en-US" b="1" dirty="0">
                          <a:solidFill>
                            <a:srgbClr val="000000"/>
                          </a:solidFill>
                        </a:rPr>
                        <a:t>)</a:t>
                      </a:r>
                    </a:p>
                  </a:txBody>
                  <a:tcPr/>
                </a:tc>
                <a:tc>
                  <a:txBody>
                    <a:bodyPr/>
                    <a:lstStyle/>
                    <a:p>
                      <a:pPr algn="r"/>
                      <a:r>
                        <a:rPr lang="en-US" b="1" dirty="0">
                          <a:solidFill>
                            <a:srgbClr val="000000"/>
                          </a:solidFill>
                        </a:rPr>
                        <a:t>200,000</a:t>
                      </a:r>
                    </a:p>
                  </a:txBody>
                  <a:tcPr/>
                </a:tc>
                <a:extLst>
                  <a:ext uri="{0D108BD9-81ED-4DB2-BD59-A6C34878D82A}">
                    <a16:rowId xmlns:a16="http://schemas.microsoft.com/office/drawing/2014/main" xmlns="" val="10001"/>
                  </a:ext>
                </a:extLst>
              </a:tr>
              <a:tr h="370840">
                <a:tc>
                  <a:txBody>
                    <a:bodyPr/>
                    <a:lstStyle/>
                    <a:p>
                      <a:r>
                        <a:rPr lang="en-US" b="1" baseline="0" dirty="0">
                          <a:solidFill>
                            <a:srgbClr val="000000"/>
                          </a:solidFill>
                        </a:rPr>
                        <a:t>Number of employees</a:t>
                      </a:r>
                      <a:endParaRPr lang="en-US" b="1" dirty="0">
                        <a:solidFill>
                          <a:srgbClr val="000000"/>
                        </a:solidFill>
                      </a:endParaRPr>
                    </a:p>
                  </a:txBody>
                  <a:tcPr/>
                </a:tc>
                <a:tc>
                  <a:txBody>
                    <a:bodyPr/>
                    <a:lstStyle/>
                    <a:p>
                      <a:pPr algn="r"/>
                      <a:r>
                        <a:rPr lang="en-US" b="1" dirty="0">
                          <a:solidFill>
                            <a:srgbClr val="000000"/>
                          </a:solidFill>
                        </a:rPr>
                        <a:t>26</a:t>
                      </a:r>
                    </a:p>
                  </a:txBody>
                  <a:tcPr/>
                </a:tc>
                <a:extLst>
                  <a:ext uri="{0D108BD9-81ED-4DB2-BD59-A6C34878D82A}">
                    <a16:rowId xmlns:a16="http://schemas.microsoft.com/office/drawing/2014/main" xmlns="" val="10002"/>
                  </a:ext>
                </a:extLst>
              </a:tr>
              <a:tr h="370840">
                <a:tc>
                  <a:txBody>
                    <a:bodyPr/>
                    <a:lstStyle/>
                    <a:p>
                      <a:r>
                        <a:rPr lang="en-US" b="1" dirty="0">
                          <a:solidFill>
                            <a:srgbClr val="000000"/>
                          </a:solidFill>
                        </a:rPr>
                        <a:t>Pellet-to-feedstock ratio</a:t>
                      </a:r>
                    </a:p>
                  </a:txBody>
                  <a:tcPr/>
                </a:tc>
                <a:tc>
                  <a:txBody>
                    <a:bodyPr/>
                    <a:lstStyle/>
                    <a:p>
                      <a:pPr algn="r"/>
                      <a:r>
                        <a:rPr lang="en-US" b="1" dirty="0">
                          <a:solidFill>
                            <a:srgbClr val="000000"/>
                          </a:solidFill>
                        </a:rPr>
                        <a:t>0.8</a:t>
                      </a:r>
                    </a:p>
                  </a:txBody>
                  <a:tcPr/>
                </a:tc>
                <a:extLst>
                  <a:ext uri="{0D108BD9-81ED-4DB2-BD59-A6C34878D82A}">
                    <a16:rowId xmlns:a16="http://schemas.microsoft.com/office/drawing/2014/main" xmlns="" val="10003"/>
                  </a:ext>
                </a:extLst>
              </a:tr>
              <a:tr h="370840">
                <a:tc>
                  <a:txBody>
                    <a:bodyPr/>
                    <a:lstStyle/>
                    <a:p>
                      <a:r>
                        <a:rPr lang="en-US" b="1" dirty="0">
                          <a:solidFill>
                            <a:srgbClr val="000000"/>
                          </a:solidFill>
                        </a:rPr>
                        <a:t>Feedstock composition</a:t>
                      </a:r>
                    </a:p>
                  </a:txBody>
                  <a:tcPr/>
                </a:tc>
                <a:tc>
                  <a:txBody>
                    <a:bodyPr/>
                    <a:lstStyle/>
                    <a:p>
                      <a:pPr algn="l"/>
                      <a:r>
                        <a:rPr lang="en-US" b="1" dirty="0">
                          <a:solidFill>
                            <a:srgbClr val="000000"/>
                          </a:solidFill>
                        </a:rPr>
                        <a:t>70%</a:t>
                      </a:r>
                      <a:r>
                        <a:rPr lang="en-US" b="1" baseline="0" dirty="0">
                          <a:solidFill>
                            <a:srgbClr val="000000"/>
                          </a:solidFill>
                        </a:rPr>
                        <a:t> logging residues and 30% standing timber</a:t>
                      </a:r>
                      <a:endParaRPr lang="en-US" b="1" dirty="0">
                        <a:solidFill>
                          <a:srgbClr val="000000"/>
                        </a:solidFill>
                      </a:endParaRPr>
                    </a:p>
                  </a:txBody>
                  <a:tcPr/>
                </a:tc>
                <a:extLst>
                  <a:ext uri="{0D108BD9-81ED-4DB2-BD59-A6C34878D82A}">
                    <a16:rowId xmlns:a16="http://schemas.microsoft.com/office/drawing/2014/main" xmlns="" val="10004"/>
                  </a:ext>
                </a:extLst>
              </a:tr>
              <a:tr h="370840">
                <a:tc>
                  <a:txBody>
                    <a:bodyPr/>
                    <a:lstStyle/>
                    <a:p>
                      <a:r>
                        <a:rPr lang="en-US" b="1" dirty="0">
                          <a:solidFill>
                            <a:srgbClr val="000000"/>
                          </a:solidFill>
                        </a:rPr>
                        <a:t>Supply radius (km)</a:t>
                      </a:r>
                    </a:p>
                  </a:txBody>
                  <a:tcPr/>
                </a:tc>
                <a:tc>
                  <a:txBody>
                    <a:bodyPr/>
                    <a:lstStyle/>
                    <a:p>
                      <a:pPr algn="r"/>
                      <a:r>
                        <a:rPr lang="en-US" b="1" dirty="0">
                          <a:solidFill>
                            <a:srgbClr val="000000"/>
                          </a:solidFill>
                        </a:rPr>
                        <a:t>100-150</a:t>
                      </a:r>
                    </a:p>
                  </a:txBody>
                  <a:tcPr/>
                </a:tc>
                <a:extLst>
                  <a:ext uri="{0D108BD9-81ED-4DB2-BD59-A6C34878D82A}">
                    <a16:rowId xmlns:a16="http://schemas.microsoft.com/office/drawing/2014/main" xmlns="" val="10005"/>
                  </a:ext>
                </a:extLst>
              </a:tr>
              <a:tr h="370840">
                <a:tc gridSpan="2">
                  <a:txBody>
                    <a:bodyPr/>
                    <a:lstStyle/>
                    <a:p>
                      <a:r>
                        <a:rPr lang="en-US" b="1" dirty="0">
                          <a:solidFill>
                            <a:schemeClr val="bg1"/>
                          </a:solidFill>
                        </a:rPr>
                        <a:t>60% Cofiring</a:t>
                      </a:r>
                    </a:p>
                  </a:txBody>
                  <a:tcPr>
                    <a:solidFill>
                      <a:srgbClr val="000000"/>
                    </a:solidFill>
                  </a:tcPr>
                </a:tc>
                <a:tc hMerge="1">
                  <a:txBody>
                    <a:bodyPr/>
                    <a:lstStyle/>
                    <a:p>
                      <a:endParaRPr lang="en-US"/>
                    </a:p>
                  </a:txBody>
                  <a:tcPr/>
                </a:tc>
                <a:extLst>
                  <a:ext uri="{0D108BD9-81ED-4DB2-BD59-A6C34878D82A}">
                    <a16:rowId xmlns:a16="http://schemas.microsoft.com/office/drawing/2014/main" xmlns="" val="10006"/>
                  </a:ext>
                </a:extLst>
              </a:tr>
              <a:tr h="370840">
                <a:tc>
                  <a:txBody>
                    <a:bodyPr/>
                    <a:lstStyle/>
                    <a:p>
                      <a:r>
                        <a:rPr lang="en-US" b="1" dirty="0">
                          <a:solidFill>
                            <a:srgbClr val="000000"/>
                          </a:solidFill>
                        </a:rPr>
                        <a:t>Required Wood Pellet (million tonne/year)</a:t>
                      </a:r>
                    </a:p>
                  </a:txBody>
                  <a:tcPr/>
                </a:tc>
                <a:tc>
                  <a:txBody>
                    <a:bodyPr/>
                    <a:lstStyle/>
                    <a:p>
                      <a:pPr algn="r"/>
                      <a:r>
                        <a:rPr lang="en-US" b="1" dirty="0">
                          <a:solidFill>
                            <a:srgbClr val="000000"/>
                          </a:solidFill>
                        </a:rPr>
                        <a:t>1.03</a:t>
                      </a:r>
                    </a:p>
                  </a:txBody>
                  <a:tcPr/>
                </a:tc>
                <a:extLst>
                  <a:ext uri="{0D108BD9-81ED-4DB2-BD59-A6C34878D82A}">
                    <a16:rowId xmlns:a16="http://schemas.microsoft.com/office/drawing/2014/main" xmlns="" val="10007"/>
                  </a:ext>
                </a:extLst>
              </a:tr>
              <a:tr h="370840">
                <a:tc>
                  <a:txBody>
                    <a:bodyPr/>
                    <a:lstStyle/>
                    <a:p>
                      <a:r>
                        <a:rPr lang="en-US" b="1" dirty="0">
                          <a:solidFill>
                            <a:srgbClr val="000000"/>
                          </a:solidFill>
                        </a:rPr>
                        <a:t>Number of</a:t>
                      </a:r>
                      <a:r>
                        <a:rPr lang="en-US" b="1" baseline="0" dirty="0">
                          <a:solidFill>
                            <a:srgbClr val="000000"/>
                          </a:solidFill>
                        </a:rPr>
                        <a:t> wood pellet plants</a:t>
                      </a:r>
                      <a:endParaRPr lang="en-US" b="1" dirty="0">
                        <a:solidFill>
                          <a:srgbClr val="000000"/>
                        </a:solidFill>
                      </a:endParaRPr>
                    </a:p>
                  </a:txBody>
                  <a:tcPr/>
                </a:tc>
                <a:tc>
                  <a:txBody>
                    <a:bodyPr/>
                    <a:lstStyle/>
                    <a:p>
                      <a:pPr algn="r"/>
                      <a:r>
                        <a:rPr lang="en-US" b="1" dirty="0">
                          <a:solidFill>
                            <a:srgbClr val="000000"/>
                          </a:solidFill>
                        </a:rPr>
                        <a:t>5</a:t>
                      </a:r>
                    </a:p>
                  </a:txBody>
                  <a:tcPr/>
                </a:tc>
                <a:extLst>
                  <a:ext uri="{0D108BD9-81ED-4DB2-BD59-A6C34878D82A}">
                    <a16:rowId xmlns:a16="http://schemas.microsoft.com/office/drawing/2014/main" xmlns="" val="10008"/>
                  </a:ext>
                </a:extLst>
              </a:tr>
              <a:tr h="370840">
                <a:tc>
                  <a:txBody>
                    <a:bodyPr/>
                    <a:lstStyle/>
                    <a:p>
                      <a:r>
                        <a:rPr lang="en-US" b="1" dirty="0">
                          <a:solidFill>
                            <a:srgbClr val="000000"/>
                          </a:solidFill>
                        </a:rPr>
                        <a:t>Required</a:t>
                      </a:r>
                      <a:r>
                        <a:rPr lang="en-US" b="1" baseline="0" dirty="0">
                          <a:solidFill>
                            <a:srgbClr val="000000"/>
                          </a:solidFill>
                        </a:rPr>
                        <a:t> feedstock (dry tonnes/year)</a:t>
                      </a:r>
                      <a:endParaRPr lang="en-US" b="1" dirty="0">
                        <a:solidFill>
                          <a:srgbClr val="000000"/>
                        </a:solidFill>
                      </a:endParaRPr>
                    </a:p>
                  </a:txBody>
                  <a:tcPr/>
                </a:tc>
                <a:tc>
                  <a:txBody>
                    <a:bodyPr/>
                    <a:lstStyle/>
                    <a:p>
                      <a:pPr algn="r"/>
                      <a:r>
                        <a:rPr lang="en-US" b="1" dirty="0">
                          <a:solidFill>
                            <a:srgbClr val="000000"/>
                          </a:solidFill>
                        </a:rPr>
                        <a:t>1,287,500</a:t>
                      </a:r>
                    </a:p>
                  </a:txBody>
                  <a:tcPr/>
                </a:tc>
                <a:extLst>
                  <a:ext uri="{0D108BD9-81ED-4DB2-BD59-A6C34878D82A}">
                    <a16:rowId xmlns:a16="http://schemas.microsoft.com/office/drawing/2014/main" xmlns="" val="10009"/>
                  </a:ext>
                </a:extLst>
              </a:tr>
              <a:tr h="370840">
                <a:tc gridSpan="2">
                  <a:txBody>
                    <a:bodyPr/>
                    <a:lstStyle/>
                    <a:p>
                      <a:r>
                        <a:rPr lang="en-US" b="1" dirty="0">
                          <a:solidFill>
                            <a:schemeClr val="bg1"/>
                          </a:solidFill>
                        </a:rPr>
                        <a:t>100% Cofiring</a:t>
                      </a:r>
                    </a:p>
                  </a:txBody>
                  <a:tcPr>
                    <a:solidFill>
                      <a:srgbClr val="000000"/>
                    </a:solidFill>
                  </a:tcPr>
                </a:tc>
                <a:tc hMerge="1">
                  <a:txBody>
                    <a:bodyPr/>
                    <a:lstStyle/>
                    <a:p>
                      <a:endParaRPr lang="en-US"/>
                    </a:p>
                  </a:txBody>
                  <a:tcPr/>
                </a:tc>
                <a:extLst>
                  <a:ext uri="{0D108BD9-81ED-4DB2-BD59-A6C34878D82A}">
                    <a16:rowId xmlns:a16="http://schemas.microsoft.com/office/drawing/2014/main" xmlns="" val="1001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Required Wood Pellet (million tonne/year)</a:t>
                      </a:r>
                    </a:p>
                  </a:txBody>
                  <a:tcPr/>
                </a:tc>
                <a:tc>
                  <a:txBody>
                    <a:bodyPr/>
                    <a:lstStyle/>
                    <a:p>
                      <a:pPr algn="r"/>
                      <a:r>
                        <a:rPr lang="en-US" b="1" dirty="0">
                          <a:solidFill>
                            <a:srgbClr val="000000"/>
                          </a:solidFill>
                        </a:rPr>
                        <a:t>1.72</a:t>
                      </a:r>
                    </a:p>
                  </a:txBody>
                  <a:tcPr/>
                </a:tc>
                <a:extLst>
                  <a:ext uri="{0D108BD9-81ED-4DB2-BD59-A6C34878D82A}">
                    <a16:rowId xmlns:a16="http://schemas.microsoft.com/office/drawing/2014/main" xmlns="" val="10011"/>
                  </a:ext>
                </a:extLst>
              </a:tr>
              <a:tr h="370840">
                <a:tc>
                  <a:txBody>
                    <a:bodyPr/>
                    <a:lstStyle/>
                    <a:p>
                      <a:r>
                        <a:rPr lang="en-US" b="1" dirty="0">
                          <a:solidFill>
                            <a:srgbClr val="000000"/>
                          </a:solidFill>
                        </a:rPr>
                        <a:t>Number of</a:t>
                      </a:r>
                      <a:r>
                        <a:rPr lang="en-US" b="1" baseline="0" dirty="0">
                          <a:solidFill>
                            <a:srgbClr val="000000"/>
                          </a:solidFill>
                        </a:rPr>
                        <a:t> wood pellet plants</a:t>
                      </a:r>
                      <a:endParaRPr lang="en-US" b="1" dirty="0">
                        <a:solidFill>
                          <a:srgbClr val="000000"/>
                        </a:solidFill>
                      </a:endParaRPr>
                    </a:p>
                  </a:txBody>
                  <a:tcPr/>
                </a:tc>
                <a:tc>
                  <a:txBody>
                    <a:bodyPr/>
                    <a:lstStyle/>
                    <a:p>
                      <a:pPr algn="r"/>
                      <a:r>
                        <a:rPr lang="en-US" b="1" dirty="0">
                          <a:solidFill>
                            <a:srgbClr val="000000"/>
                          </a:solidFill>
                        </a:rPr>
                        <a:t>9</a:t>
                      </a:r>
                    </a:p>
                  </a:txBody>
                  <a:tcPr/>
                </a:tc>
                <a:extLst>
                  <a:ext uri="{0D108BD9-81ED-4DB2-BD59-A6C34878D82A}">
                    <a16:rowId xmlns:a16="http://schemas.microsoft.com/office/drawing/2014/main" xmlns="" val="10012"/>
                  </a:ext>
                </a:extLst>
              </a:tr>
              <a:tr h="370840">
                <a:tc>
                  <a:txBody>
                    <a:bodyPr/>
                    <a:lstStyle/>
                    <a:p>
                      <a:r>
                        <a:rPr lang="en-US" b="1" dirty="0">
                          <a:solidFill>
                            <a:srgbClr val="000000"/>
                          </a:solidFill>
                        </a:rPr>
                        <a:t>Required</a:t>
                      </a:r>
                      <a:r>
                        <a:rPr lang="en-US" b="1" baseline="0" dirty="0">
                          <a:solidFill>
                            <a:srgbClr val="000000"/>
                          </a:solidFill>
                        </a:rPr>
                        <a:t> feedstock (dry tonnes/year)</a:t>
                      </a:r>
                      <a:endParaRPr lang="en-US" b="1" dirty="0">
                        <a:solidFill>
                          <a:srgbClr val="000000"/>
                        </a:solidFill>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2,150,000</a:t>
                      </a:r>
                    </a:p>
                  </a:txBody>
                  <a:tcPr/>
                </a:tc>
                <a:extLst>
                  <a:ext uri="{0D108BD9-81ED-4DB2-BD59-A6C34878D82A}">
                    <a16:rowId xmlns:a16="http://schemas.microsoft.com/office/drawing/2014/main" xmlns="" val="10013"/>
                  </a:ext>
                </a:extLst>
              </a:tr>
            </a:tbl>
          </a:graphicData>
        </a:graphic>
      </p:graphicFrame>
    </p:spTree>
    <p:extLst>
      <p:ext uri="{BB962C8B-B14F-4D97-AF65-F5344CB8AC3E}">
        <p14:creationId xmlns:p14="http://schemas.microsoft.com/office/powerpoint/2010/main" val="1962470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solidFill>
                  <a:srgbClr val="0070C0"/>
                </a:solidFill>
              </a:rPr>
              <a:t>Employment- Wood Pellet Logistics System</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6" name="Chart 5"/>
          <p:cNvGraphicFramePr>
            <a:graphicFrameLocks/>
          </p:cNvGraphicFramePr>
          <p:nvPr>
            <p:extLst>
              <p:ext uri="{D42A27DB-BD31-4B8C-83A1-F6EECF244321}">
                <p14:modId xmlns:p14="http://schemas.microsoft.com/office/powerpoint/2010/main" val="1277300455"/>
              </p:ext>
            </p:extLst>
          </p:nvPr>
        </p:nvGraphicFramePr>
        <p:xfrm>
          <a:off x="416496" y="980728"/>
          <a:ext cx="9001000" cy="55446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2146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2979086867"/>
              </p:ext>
            </p:extLst>
          </p:nvPr>
        </p:nvGraphicFramePr>
        <p:xfrm>
          <a:off x="344488" y="908720"/>
          <a:ext cx="9289032" cy="5616624"/>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72480" y="188640"/>
            <a:ext cx="9361040" cy="560406"/>
          </a:xfrm>
        </p:spPr>
        <p:txBody>
          <a:bodyPr/>
          <a:lstStyle/>
          <a:p>
            <a:r>
              <a:rPr lang="en-US" sz="3000" dirty="0"/>
              <a:t>Avoided CO</a:t>
            </a:r>
            <a:r>
              <a:rPr lang="en-US" sz="3000" baseline="-25000" dirty="0"/>
              <a:t>2</a:t>
            </a:r>
            <a:r>
              <a:rPr lang="en-US" sz="3000" dirty="0"/>
              <a:t> Costs</a:t>
            </a:r>
            <a:br>
              <a:rPr lang="en-US" sz="3000" dirty="0"/>
            </a:br>
            <a:endParaRPr lang="en-US" sz="3000" dirty="0"/>
          </a:p>
        </p:txBody>
      </p:sp>
      <p:sp>
        <p:nvSpPr>
          <p:cNvPr id="5"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rgbClr val="000000"/>
              </a:solidFill>
            </a:endParaRPr>
          </a:p>
        </p:txBody>
      </p:sp>
      <p:sp>
        <p:nvSpPr>
          <p:cNvPr id="7" name="TextBox 6"/>
          <p:cNvSpPr txBox="1"/>
          <p:nvPr/>
        </p:nvSpPr>
        <p:spPr>
          <a:xfrm>
            <a:off x="1482057" y="2527165"/>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70.01</a:t>
            </a:r>
          </a:p>
        </p:txBody>
      </p:sp>
      <p:sp>
        <p:nvSpPr>
          <p:cNvPr id="9" name="TextBox 8"/>
          <p:cNvSpPr txBox="1"/>
          <p:nvPr/>
        </p:nvSpPr>
        <p:spPr>
          <a:xfrm>
            <a:off x="2360712" y="2392517"/>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72.87</a:t>
            </a:r>
          </a:p>
        </p:txBody>
      </p:sp>
      <p:sp>
        <p:nvSpPr>
          <p:cNvPr id="10" name="TextBox 6"/>
          <p:cNvSpPr txBox="1"/>
          <p:nvPr/>
        </p:nvSpPr>
        <p:spPr>
          <a:xfrm>
            <a:off x="6932728" y="1799450"/>
            <a:ext cx="648072"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87.19</a:t>
            </a:r>
          </a:p>
        </p:txBody>
      </p:sp>
    </p:spTree>
    <p:extLst>
      <p:ext uri="{BB962C8B-B14F-4D97-AF65-F5344CB8AC3E}">
        <p14:creationId xmlns:p14="http://schemas.microsoft.com/office/powerpoint/2010/main" val="2467366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p:cNvGraphicFramePr>
            <a:graphicFrameLocks/>
          </p:cNvGraphicFramePr>
          <p:nvPr>
            <p:extLst>
              <p:ext uri="{D42A27DB-BD31-4B8C-83A1-F6EECF244321}">
                <p14:modId xmlns:p14="http://schemas.microsoft.com/office/powerpoint/2010/main" val="276603956"/>
              </p:ext>
            </p:extLst>
          </p:nvPr>
        </p:nvGraphicFramePr>
        <p:xfrm>
          <a:off x="416496" y="821054"/>
          <a:ext cx="9361040" cy="583264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72480" y="132290"/>
            <a:ext cx="9361040" cy="560406"/>
          </a:xfrm>
        </p:spPr>
        <p:txBody>
          <a:bodyPr/>
          <a:lstStyle/>
          <a:p>
            <a:r>
              <a:rPr lang="en-US" sz="3000" dirty="0"/>
              <a:t>Selling Price of Power ($/MWh)- 60% Cofiring</a:t>
            </a:r>
            <a:br>
              <a:rPr lang="en-US" sz="3000" dirty="0"/>
            </a:br>
            <a:endParaRPr lang="en-US" sz="3000" dirty="0"/>
          </a:p>
        </p:txBody>
      </p:sp>
      <p:sp>
        <p:nvSpPr>
          <p:cNvPr id="5"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rgbClr val="000000"/>
              </a:solidFill>
            </a:endParaRPr>
          </a:p>
        </p:txBody>
      </p:sp>
      <p:sp>
        <p:nvSpPr>
          <p:cNvPr id="7" name="TextBox 6"/>
          <p:cNvSpPr txBox="1"/>
          <p:nvPr/>
        </p:nvSpPr>
        <p:spPr>
          <a:xfrm>
            <a:off x="1568624" y="2343103"/>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73.36</a:t>
            </a:r>
          </a:p>
        </p:txBody>
      </p:sp>
      <p:sp>
        <p:nvSpPr>
          <p:cNvPr id="9" name="TextBox 8"/>
          <p:cNvSpPr txBox="1"/>
          <p:nvPr/>
        </p:nvSpPr>
        <p:spPr>
          <a:xfrm>
            <a:off x="2504728" y="2262027"/>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75.03</a:t>
            </a:r>
          </a:p>
        </p:txBody>
      </p:sp>
      <p:sp>
        <p:nvSpPr>
          <p:cNvPr id="10" name="TextBox 6"/>
          <p:cNvSpPr txBox="1"/>
          <p:nvPr/>
        </p:nvSpPr>
        <p:spPr>
          <a:xfrm>
            <a:off x="7041232" y="1881437"/>
            <a:ext cx="648072"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83.34</a:t>
            </a:r>
          </a:p>
        </p:txBody>
      </p:sp>
      <p:sp>
        <p:nvSpPr>
          <p:cNvPr id="12" name="TextBox 11"/>
          <p:cNvSpPr txBox="1"/>
          <p:nvPr/>
        </p:nvSpPr>
        <p:spPr>
          <a:xfrm>
            <a:off x="3367840" y="2165374"/>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76.69</a:t>
            </a:r>
          </a:p>
        </p:txBody>
      </p:sp>
      <p:sp>
        <p:nvSpPr>
          <p:cNvPr id="13" name="TextBox 12"/>
          <p:cNvSpPr txBox="1"/>
          <p:nvPr/>
        </p:nvSpPr>
        <p:spPr>
          <a:xfrm>
            <a:off x="4286188" y="2115228"/>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78.35</a:t>
            </a:r>
          </a:p>
        </p:txBody>
      </p:sp>
      <p:sp>
        <p:nvSpPr>
          <p:cNvPr id="14" name="TextBox 13"/>
          <p:cNvSpPr txBox="1"/>
          <p:nvPr/>
        </p:nvSpPr>
        <p:spPr>
          <a:xfrm>
            <a:off x="5213414" y="2035326"/>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80.02</a:t>
            </a:r>
          </a:p>
        </p:txBody>
      </p:sp>
      <p:sp>
        <p:nvSpPr>
          <p:cNvPr id="15" name="TextBox 6"/>
          <p:cNvSpPr txBox="1"/>
          <p:nvPr/>
        </p:nvSpPr>
        <p:spPr>
          <a:xfrm>
            <a:off x="7977336" y="1807451"/>
            <a:ext cx="648072"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85.00</a:t>
            </a:r>
          </a:p>
        </p:txBody>
      </p:sp>
      <p:sp>
        <p:nvSpPr>
          <p:cNvPr id="16" name="TextBox 6"/>
          <p:cNvSpPr txBox="1"/>
          <p:nvPr/>
        </p:nvSpPr>
        <p:spPr>
          <a:xfrm>
            <a:off x="8913440" y="1700808"/>
            <a:ext cx="648072"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86.67</a:t>
            </a:r>
          </a:p>
        </p:txBody>
      </p:sp>
      <p:sp>
        <p:nvSpPr>
          <p:cNvPr id="19" name="TextBox 18"/>
          <p:cNvSpPr txBox="1"/>
          <p:nvPr/>
        </p:nvSpPr>
        <p:spPr>
          <a:xfrm>
            <a:off x="6122884" y="1946250"/>
            <a:ext cx="648072"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81.68</a:t>
            </a:r>
          </a:p>
        </p:txBody>
      </p:sp>
    </p:spTree>
    <p:extLst>
      <p:ext uri="{BB962C8B-B14F-4D97-AF65-F5344CB8AC3E}">
        <p14:creationId xmlns:p14="http://schemas.microsoft.com/office/powerpoint/2010/main" val="4020703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p:cNvGraphicFramePr>
            <a:graphicFrameLocks/>
          </p:cNvGraphicFramePr>
          <p:nvPr>
            <p:extLst>
              <p:ext uri="{D42A27DB-BD31-4B8C-83A1-F6EECF244321}">
                <p14:modId xmlns:p14="http://schemas.microsoft.com/office/powerpoint/2010/main" val="2328901773"/>
              </p:ext>
            </p:extLst>
          </p:nvPr>
        </p:nvGraphicFramePr>
        <p:xfrm>
          <a:off x="488504" y="908720"/>
          <a:ext cx="9217024" cy="576064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72480" y="188640"/>
            <a:ext cx="9361040" cy="560406"/>
          </a:xfrm>
        </p:spPr>
        <p:txBody>
          <a:bodyPr/>
          <a:lstStyle/>
          <a:p>
            <a:r>
              <a:rPr lang="en-US" sz="3000" dirty="0"/>
              <a:t>Selling Price of Power ($/MWh)- 100% Cofiring</a:t>
            </a:r>
            <a:br>
              <a:rPr lang="en-US" sz="3000" dirty="0"/>
            </a:br>
            <a:endParaRPr lang="en-US" sz="3000" dirty="0"/>
          </a:p>
        </p:txBody>
      </p:sp>
      <p:sp>
        <p:nvSpPr>
          <p:cNvPr id="5"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rgbClr val="000000"/>
              </a:solidFill>
            </a:endParaRPr>
          </a:p>
        </p:txBody>
      </p:sp>
      <p:sp>
        <p:nvSpPr>
          <p:cNvPr id="7" name="TextBox 6"/>
          <p:cNvSpPr txBox="1"/>
          <p:nvPr/>
        </p:nvSpPr>
        <p:spPr>
          <a:xfrm>
            <a:off x="1549884" y="2415915"/>
            <a:ext cx="720080"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101.45</a:t>
            </a:r>
          </a:p>
        </p:txBody>
      </p:sp>
      <p:sp>
        <p:nvSpPr>
          <p:cNvPr id="9" name="TextBox 8"/>
          <p:cNvSpPr txBox="1"/>
          <p:nvPr/>
        </p:nvSpPr>
        <p:spPr>
          <a:xfrm>
            <a:off x="2468231" y="2338383"/>
            <a:ext cx="737836"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104.25</a:t>
            </a:r>
          </a:p>
        </p:txBody>
      </p:sp>
      <p:sp>
        <p:nvSpPr>
          <p:cNvPr id="10" name="TextBox 6"/>
          <p:cNvSpPr txBox="1"/>
          <p:nvPr/>
        </p:nvSpPr>
        <p:spPr>
          <a:xfrm>
            <a:off x="6969224" y="1881437"/>
            <a:ext cx="720080"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118.28</a:t>
            </a:r>
          </a:p>
        </p:txBody>
      </p:sp>
      <p:sp>
        <p:nvSpPr>
          <p:cNvPr id="12" name="TextBox 11"/>
          <p:cNvSpPr txBox="1"/>
          <p:nvPr/>
        </p:nvSpPr>
        <p:spPr>
          <a:xfrm>
            <a:off x="3353287" y="2262026"/>
            <a:ext cx="720080"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107.06</a:t>
            </a:r>
          </a:p>
        </p:txBody>
      </p:sp>
      <p:sp>
        <p:nvSpPr>
          <p:cNvPr id="13" name="TextBox 12"/>
          <p:cNvSpPr txBox="1"/>
          <p:nvPr/>
        </p:nvSpPr>
        <p:spPr>
          <a:xfrm>
            <a:off x="4268432" y="2170860"/>
            <a:ext cx="720080"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109.87</a:t>
            </a:r>
          </a:p>
        </p:txBody>
      </p:sp>
      <p:sp>
        <p:nvSpPr>
          <p:cNvPr id="14" name="TextBox 13"/>
          <p:cNvSpPr txBox="1"/>
          <p:nvPr/>
        </p:nvSpPr>
        <p:spPr>
          <a:xfrm>
            <a:off x="5169024" y="2079716"/>
            <a:ext cx="792088"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112.67</a:t>
            </a:r>
          </a:p>
        </p:txBody>
      </p:sp>
      <p:sp>
        <p:nvSpPr>
          <p:cNvPr id="15" name="TextBox 6"/>
          <p:cNvSpPr txBox="1"/>
          <p:nvPr/>
        </p:nvSpPr>
        <p:spPr>
          <a:xfrm>
            <a:off x="7874019" y="1802396"/>
            <a:ext cx="720080"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121.09</a:t>
            </a:r>
          </a:p>
        </p:txBody>
      </p:sp>
      <p:sp>
        <p:nvSpPr>
          <p:cNvPr id="16" name="TextBox 6"/>
          <p:cNvSpPr txBox="1"/>
          <p:nvPr/>
        </p:nvSpPr>
        <p:spPr>
          <a:xfrm>
            <a:off x="8747985" y="1715959"/>
            <a:ext cx="792088"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buClr>
                <a:schemeClr val="tx2"/>
              </a:buClr>
            </a:pPr>
            <a:r>
              <a:rPr lang="en-US" sz="1400" b="1" dirty="0">
                <a:solidFill>
                  <a:srgbClr val="000000"/>
                </a:solidFill>
                <a:latin typeface="+mn-lt"/>
              </a:rPr>
              <a:t>123.89</a:t>
            </a:r>
          </a:p>
        </p:txBody>
      </p:sp>
      <p:sp>
        <p:nvSpPr>
          <p:cNvPr id="18" name="TextBox 17"/>
          <p:cNvSpPr txBox="1"/>
          <p:nvPr/>
        </p:nvSpPr>
        <p:spPr>
          <a:xfrm>
            <a:off x="6068632" y="1998639"/>
            <a:ext cx="731180" cy="307777"/>
          </a:xfrm>
          <a:prstGeom prst="rect">
            <a:avLst/>
          </a:prstGeom>
          <a:noFill/>
        </p:spPr>
        <p:txBody>
          <a:bodyPr wrap="square" rtlCol="0">
            <a:spAutoFit/>
          </a:bodyPr>
          <a:lstStyle/>
          <a:p>
            <a:pPr algn="l">
              <a:buClr>
                <a:schemeClr val="tx2"/>
              </a:buClr>
            </a:pPr>
            <a:r>
              <a:rPr lang="en-US" sz="1400" b="1" dirty="0">
                <a:solidFill>
                  <a:srgbClr val="000000"/>
                </a:solidFill>
                <a:latin typeface="+mn-lt"/>
              </a:rPr>
              <a:t>115.48</a:t>
            </a:r>
          </a:p>
        </p:txBody>
      </p:sp>
    </p:spTree>
    <p:extLst>
      <p:ext uri="{BB962C8B-B14F-4D97-AF65-F5344CB8AC3E}">
        <p14:creationId xmlns:p14="http://schemas.microsoft.com/office/powerpoint/2010/main" val="3918487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2480" y="188640"/>
            <a:ext cx="9361040" cy="560406"/>
          </a:xfrm>
        </p:spPr>
        <p:txBody>
          <a:bodyPr/>
          <a:lstStyle/>
          <a:p>
            <a:r>
              <a:rPr lang="en-US" sz="3000" dirty="0"/>
              <a:t>Sensitivity analysis- Capital Cost ($/KW)</a:t>
            </a:r>
          </a:p>
        </p:txBody>
      </p:sp>
      <p:sp>
        <p:nvSpPr>
          <p:cNvPr id="5"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rgbClr val="00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422592765"/>
              </p:ext>
            </p:extLst>
          </p:nvPr>
        </p:nvGraphicFramePr>
        <p:xfrm>
          <a:off x="488505" y="1227666"/>
          <a:ext cx="9001000" cy="3641491"/>
        </p:xfrm>
        <a:graphic>
          <a:graphicData uri="http://schemas.openxmlformats.org/drawingml/2006/table">
            <a:tbl>
              <a:tblPr firstRow="1" bandRow="1">
                <a:tableStyleId>{5C22544A-7EE6-4342-B048-85BDC9FD1C3A}</a:tableStyleId>
              </a:tblPr>
              <a:tblGrid>
                <a:gridCol w="3631753">
                  <a:extLst>
                    <a:ext uri="{9D8B030D-6E8A-4147-A177-3AD203B41FA5}">
                      <a16:colId xmlns:a16="http://schemas.microsoft.com/office/drawing/2014/main" xmlns="" val="20000"/>
                    </a:ext>
                  </a:extLst>
                </a:gridCol>
                <a:gridCol w="1789749">
                  <a:extLst>
                    <a:ext uri="{9D8B030D-6E8A-4147-A177-3AD203B41FA5}">
                      <a16:colId xmlns:a16="http://schemas.microsoft.com/office/drawing/2014/main" xmlns="" val="20001"/>
                    </a:ext>
                  </a:extLst>
                </a:gridCol>
                <a:gridCol w="1789749">
                  <a:extLst>
                    <a:ext uri="{9D8B030D-6E8A-4147-A177-3AD203B41FA5}">
                      <a16:colId xmlns:a16="http://schemas.microsoft.com/office/drawing/2014/main" xmlns="" val="20002"/>
                    </a:ext>
                  </a:extLst>
                </a:gridCol>
                <a:gridCol w="1789749">
                  <a:extLst>
                    <a:ext uri="{9D8B030D-6E8A-4147-A177-3AD203B41FA5}">
                      <a16:colId xmlns:a16="http://schemas.microsoft.com/office/drawing/2014/main" xmlns="" val="20003"/>
                    </a:ext>
                  </a:extLst>
                </a:gridCol>
              </a:tblGrid>
              <a:tr h="5202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Capital Cost ($/KW)</a:t>
                      </a:r>
                    </a:p>
                  </a:txBody>
                  <a:tcPr/>
                </a:tc>
                <a:tc>
                  <a:txBody>
                    <a:bodyPr/>
                    <a:lstStyle/>
                    <a:p>
                      <a:pPr algn="ctr"/>
                      <a:r>
                        <a:rPr lang="en-US" dirty="0"/>
                        <a:t>250</a:t>
                      </a:r>
                    </a:p>
                  </a:txBody>
                  <a:tcPr/>
                </a:tc>
                <a:tc>
                  <a:txBody>
                    <a:bodyPr/>
                    <a:lstStyle/>
                    <a:p>
                      <a:pPr algn="ctr"/>
                      <a:r>
                        <a:rPr lang="en-US" dirty="0"/>
                        <a:t>500</a:t>
                      </a:r>
                    </a:p>
                  </a:txBody>
                  <a:tcPr/>
                </a:tc>
                <a:tc>
                  <a:txBody>
                    <a:bodyPr/>
                    <a:lstStyle/>
                    <a:p>
                      <a:pPr algn="ctr"/>
                      <a:r>
                        <a:rPr lang="en-US" dirty="0"/>
                        <a:t>750</a:t>
                      </a:r>
                    </a:p>
                  </a:txBody>
                  <a:tcPr/>
                </a:tc>
                <a:extLst>
                  <a:ext uri="{0D108BD9-81ED-4DB2-BD59-A6C34878D82A}">
                    <a16:rowId xmlns:a16="http://schemas.microsoft.com/office/drawing/2014/main" xmlns="" val="10000"/>
                  </a:ext>
                </a:extLst>
              </a:tr>
              <a:tr h="520213">
                <a:tc gridSpan="4">
                  <a:txBody>
                    <a:bodyPr/>
                    <a:lstStyle/>
                    <a:p>
                      <a:pPr algn="ctr"/>
                      <a:r>
                        <a:rPr lang="en-US" sz="2000" b="1" dirty="0">
                          <a:solidFill>
                            <a:schemeClr val="tx1"/>
                          </a:solidFill>
                        </a:rPr>
                        <a:t>60% Cofiring</a:t>
                      </a:r>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xmlns="" val="10001"/>
                  </a:ext>
                </a:extLst>
              </a:tr>
              <a:tr h="520213">
                <a:tc>
                  <a:txBody>
                    <a:bodyPr/>
                    <a:lstStyle/>
                    <a:p>
                      <a:r>
                        <a:rPr lang="en-US" b="1" dirty="0">
                          <a:solidFill>
                            <a:srgbClr val="000000"/>
                          </a:solidFill>
                        </a:rPr>
                        <a:t>Avoided CO</a:t>
                      </a:r>
                      <a:r>
                        <a:rPr lang="en-US" b="1" baseline="-25000" dirty="0">
                          <a:solidFill>
                            <a:srgbClr val="000000"/>
                          </a:solidFill>
                        </a:rPr>
                        <a:t>2</a:t>
                      </a:r>
                      <a:r>
                        <a:rPr lang="en-US" b="1" dirty="0">
                          <a:solidFill>
                            <a:srgbClr val="000000"/>
                          </a:solidFill>
                        </a:rPr>
                        <a:t> Cost ($/tonne)</a:t>
                      </a:r>
                    </a:p>
                  </a:txBody>
                  <a:tcPr/>
                </a:tc>
                <a:tc>
                  <a:txBody>
                    <a:bodyPr/>
                    <a:lstStyle/>
                    <a:p>
                      <a:pPr algn="ctr"/>
                      <a:r>
                        <a:rPr lang="en-US" b="1" dirty="0">
                          <a:solidFill>
                            <a:srgbClr val="000000"/>
                          </a:solidFill>
                        </a:rPr>
                        <a:t>77.30</a:t>
                      </a:r>
                    </a:p>
                  </a:txBody>
                  <a:tcPr/>
                </a:tc>
                <a:tc>
                  <a:txBody>
                    <a:bodyPr/>
                    <a:lstStyle/>
                    <a:p>
                      <a:pPr algn="ctr"/>
                      <a:r>
                        <a:rPr lang="en-US" b="1" dirty="0">
                          <a:solidFill>
                            <a:srgbClr val="000000"/>
                          </a:solidFill>
                        </a:rPr>
                        <a:t>81.46</a:t>
                      </a:r>
                    </a:p>
                  </a:txBody>
                  <a:tcPr/>
                </a:tc>
                <a:tc>
                  <a:txBody>
                    <a:bodyPr/>
                    <a:lstStyle/>
                    <a:p>
                      <a:pPr algn="ctr"/>
                      <a:r>
                        <a:rPr lang="en-US" b="1" dirty="0">
                          <a:solidFill>
                            <a:srgbClr val="000000"/>
                          </a:solidFill>
                        </a:rPr>
                        <a:t>85.80</a:t>
                      </a:r>
                    </a:p>
                  </a:txBody>
                  <a:tcPr/>
                </a:tc>
                <a:extLst>
                  <a:ext uri="{0D108BD9-81ED-4DB2-BD59-A6C34878D82A}">
                    <a16:rowId xmlns:a16="http://schemas.microsoft.com/office/drawing/2014/main" xmlns="" val="10002"/>
                  </a:ext>
                </a:extLst>
              </a:tr>
              <a:tr h="520213">
                <a:tc>
                  <a:txBody>
                    <a:bodyPr/>
                    <a:lstStyle/>
                    <a:p>
                      <a:r>
                        <a:rPr lang="en-US" b="1" dirty="0">
                          <a:solidFill>
                            <a:srgbClr val="000000"/>
                          </a:solidFill>
                        </a:rPr>
                        <a:t>Selling Price of Power ($/MWh)</a:t>
                      </a:r>
                    </a:p>
                  </a:txBody>
                  <a:tcPr/>
                </a:tc>
                <a:tc>
                  <a:txBody>
                    <a:bodyPr/>
                    <a:lstStyle/>
                    <a:p>
                      <a:pPr algn="ctr"/>
                      <a:r>
                        <a:rPr lang="en-US" b="1" dirty="0">
                          <a:solidFill>
                            <a:srgbClr val="000000"/>
                          </a:solidFill>
                        </a:rPr>
                        <a:t>77.60</a:t>
                      </a:r>
                    </a:p>
                  </a:txBody>
                  <a:tcPr/>
                </a:tc>
                <a:tc>
                  <a:txBody>
                    <a:bodyPr/>
                    <a:lstStyle/>
                    <a:p>
                      <a:pPr algn="ctr"/>
                      <a:r>
                        <a:rPr lang="en-US" b="1" dirty="0">
                          <a:solidFill>
                            <a:srgbClr val="000000"/>
                          </a:solidFill>
                        </a:rPr>
                        <a:t>80.02</a:t>
                      </a:r>
                    </a:p>
                  </a:txBody>
                  <a:tcPr/>
                </a:tc>
                <a:tc>
                  <a:txBody>
                    <a:bodyPr/>
                    <a:lstStyle/>
                    <a:p>
                      <a:pPr algn="ctr"/>
                      <a:r>
                        <a:rPr lang="en-US" b="1" dirty="0">
                          <a:solidFill>
                            <a:srgbClr val="000000"/>
                          </a:solidFill>
                        </a:rPr>
                        <a:t>82.53</a:t>
                      </a:r>
                    </a:p>
                  </a:txBody>
                  <a:tcPr/>
                </a:tc>
                <a:extLst>
                  <a:ext uri="{0D108BD9-81ED-4DB2-BD59-A6C34878D82A}">
                    <a16:rowId xmlns:a16="http://schemas.microsoft.com/office/drawing/2014/main" xmlns="" val="10003"/>
                  </a:ext>
                </a:extLst>
              </a:tr>
              <a:tr h="520213">
                <a:tc gridSpan="4">
                  <a:txBody>
                    <a:bodyPr/>
                    <a:lstStyle/>
                    <a:p>
                      <a:pPr algn="ctr"/>
                      <a:r>
                        <a:rPr lang="en-US" sz="2000" b="1" dirty="0">
                          <a:solidFill>
                            <a:schemeClr val="tx1"/>
                          </a:solidFill>
                        </a:rPr>
                        <a:t>100% Cofiring </a:t>
                      </a:r>
                    </a:p>
                  </a:txBody>
                  <a:tcPr/>
                </a:tc>
                <a:tc hMerge="1">
                  <a:txBody>
                    <a:bodyPr/>
                    <a:lstStyle/>
                    <a:p>
                      <a:endParaRPr lang="en-US" b="1" dirty="0">
                        <a:solidFill>
                          <a:srgbClr val="000000"/>
                        </a:solidFill>
                      </a:endParaRPr>
                    </a:p>
                  </a:txBody>
                  <a:tcPr/>
                </a:tc>
                <a:tc hMerge="1">
                  <a:txBody>
                    <a:bodyPr/>
                    <a:lstStyle/>
                    <a:p>
                      <a:endParaRPr lang="en-US" b="1" dirty="0">
                        <a:solidFill>
                          <a:srgbClr val="000000"/>
                        </a:solidFill>
                      </a:endParaRPr>
                    </a:p>
                  </a:txBody>
                  <a:tcPr/>
                </a:tc>
                <a:tc hMerge="1">
                  <a:txBody>
                    <a:bodyPr/>
                    <a:lstStyle/>
                    <a:p>
                      <a:endParaRPr lang="en-US" b="1" dirty="0">
                        <a:solidFill>
                          <a:srgbClr val="000000"/>
                        </a:solidFill>
                      </a:endParaRPr>
                    </a:p>
                  </a:txBody>
                  <a:tcPr/>
                </a:tc>
                <a:extLst>
                  <a:ext uri="{0D108BD9-81ED-4DB2-BD59-A6C34878D82A}">
                    <a16:rowId xmlns:a16="http://schemas.microsoft.com/office/drawing/2014/main" xmlns="" val="10004"/>
                  </a:ext>
                </a:extLst>
              </a:tr>
              <a:tr h="520213">
                <a:tc>
                  <a:txBody>
                    <a:bodyPr/>
                    <a:lstStyle/>
                    <a:p>
                      <a:r>
                        <a:rPr lang="en-US" b="1" dirty="0">
                          <a:solidFill>
                            <a:srgbClr val="000000"/>
                          </a:solidFill>
                        </a:rPr>
                        <a:t>Avoided CO</a:t>
                      </a:r>
                      <a:r>
                        <a:rPr lang="en-US" b="1" baseline="-25000" dirty="0">
                          <a:solidFill>
                            <a:srgbClr val="000000"/>
                          </a:solidFill>
                        </a:rPr>
                        <a:t>2</a:t>
                      </a:r>
                      <a:r>
                        <a:rPr lang="en-US" b="1" dirty="0">
                          <a:solidFill>
                            <a:srgbClr val="000000"/>
                          </a:solidFill>
                        </a:rPr>
                        <a:t> cost ($/tonne)</a:t>
                      </a:r>
                    </a:p>
                  </a:txBody>
                  <a:tcPr/>
                </a:tc>
                <a:tc>
                  <a:txBody>
                    <a:bodyPr/>
                    <a:lstStyle/>
                    <a:p>
                      <a:pPr algn="ctr"/>
                      <a:r>
                        <a:rPr lang="en-US" b="1" dirty="0">
                          <a:solidFill>
                            <a:srgbClr val="000000"/>
                          </a:solidFill>
                        </a:rPr>
                        <a:t>77.30</a:t>
                      </a:r>
                    </a:p>
                  </a:txBody>
                  <a:tcPr/>
                </a:tc>
                <a:tc>
                  <a:txBody>
                    <a:bodyPr/>
                    <a:lstStyle/>
                    <a:p>
                      <a:pPr algn="ctr"/>
                      <a:r>
                        <a:rPr lang="en-US" b="1" dirty="0">
                          <a:solidFill>
                            <a:srgbClr val="000000"/>
                          </a:solidFill>
                        </a:rPr>
                        <a:t>81.46</a:t>
                      </a:r>
                    </a:p>
                  </a:txBody>
                  <a:tcPr/>
                </a:tc>
                <a:tc>
                  <a:txBody>
                    <a:bodyPr/>
                    <a:lstStyle/>
                    <a:p>
                      <a:pPr algn="ctr"/>
                      <a:r>
                        <a:rPr lang="en-US" b="1" dirty="0">
                          <a:solidFill>
                            <a:srgbClr val="000000"/>
                          </a:solidFill>
                        </a:rPr>
                        <a:t>85.80</a:t>
                      </a:r>
                    </a:p>
                  </a:txBody>
                  <a:tcPr/>
                </a:tc>
                <a:extLst>
                  <a:ext uri="{0D108BD9-81ED-4DB2-BD59-A6C34878D82A}">
                    <a16:rowId xmlns:a16="http://schemas.microsoft.com/office/drawing/2014/main" xmlns="" val="10005"/>
                  </a:ext>
                </a:extLst>
              </a:tr>
              <a:tr h="520213">
                <a:tc>
                  <a:txBody>
                    <a:bodyPr/>
                    <a:lstStyle/>
                    <a:p>
                      <a:r>
                        <a:rPr lang="en-US" b="1" dirty="0">
                          <a:solidFill>
                            <a:srgbClr val="000000"/>
                          </a:solidFill>
                        </a:rPr>
                        <a:t>Selling Price of Power ($/MWh)</a:t>
                      </a:r>
                    </a:p>
                  </a:txBody>
                  <a:tcPr/>
                </a:tc>
                <a:tc>
                  <a:txBody>
                    <a:bodyPr/>
                    <a:lstStyle/>
                    <a:p>
                      <a:pPr algn="ctr"/>
                      <a:r>
                        <a:rPr lang="en-US" b="1" dirty="0">
                          <a:solidFill>
                            <a:srgbClr val="000000"/>
                          </a:solidFill>
                        </a:rPr>
                        <a:t>108.59</a:t>
                      </a:r>
                    </a:p>
                  </a:txBody>
                  <a:tcPr/>
                </a:tc>
                <a:tc>
                  <a:txBody>
                    <a:bodyPr/>
                    <a:lstStyle/>
                    <a:p>
                      <a:pPr algn="ctr"/>
                      <a:r>
                        <a:rPr lang="en-US" b="1" dirty="0">
                          <a:solidFill>
                            <a:srgbClr val="000000"/>
                          </a:solidFill>
                        </a:rPr>
                        <a:t>112.67</a:t>
                      </a:r>
                    </a:p>
                  </a:txBody>
                  <a:tcPr/>
                </a:tc>
                <a:tc>
                  <a:txBody>
                    <a:bodyPr/>
                    <a:lstStyle/>
                    <a:p>
                      <a:pPr algn="ctr"/>
                      <a:r>
                        <a:rPr lang="en-US" b="1" dirty="0">
                          <a:solidFill>
                            <a:srgbClr val="000000"/>
                          </a:solidFill>
                        </a:rPr>
                        <a:t>116.92</a:t>
                      </a:r>
                    </a:p>
                  </a:txBody>
                  <a:tcPr/>
                </a:tc>
                <a:extLst>
                  <a:ext uri="{0D108BD9-81ED-4DB2-BD59-A6C34878D82A}">
                    <a16:rowId xmlns:a16="http://schemas.microsoft.com/office/drawing/2014/main" xmlns="" val="10006"/>
                  </a:ext>
                </a:extLst>
              </a:tr>
            </a:tbl>
          </a:graphicData>
        </a:graphic>
      </p:graphicFrame>
      <p:sp>
        <p:nvSpPr>
          <p:cNvPr id="4" name="TextBox 3"/>
          <p:cNvSpPr txBox="1"/>
          <p:nvPr/>
        </p:nvSpPr>
        <p:spPr>
          <a:xfrm>
            <a:off x="503057" y="4869157"/>
            <a:ext cx="8059835" cy="323165"/>
          </a:xfrm>
          <a:prstGeom prst="rect">
            <a:avLst/>
          </a:prstGeom>
          <a:noFill/>
        </p:spPr>
        <p:txBody>
          <a:bodyPr wrap="none" rtlCol="0">
            <a:spAutoFit/>
          </a:bodyPr>
          <a:lstStyle/>
          <a:p>
            <a:pPr algn="l">
              <a:buClr>
                <a:schemeClr val="tx2"/>
              </a:buClr>
            </a:pPr>
            <a:r>
              <a:rPr lang="en-US" sz="1500" b="1" dirty="0">
                <a:solidFill>
                  <a:schemeClr val="tx1"/>
                </a:solidFill>
                <a:latin typeface="+mn-lt"/>
              </a:rPr>
              <a:t>*Pellet Cost </a:t>
            </a:r>
            <a:r>
              <a:rPr lang="en-US" sz="1500" b="1" dirty="0">
                <a:latin typeface="+mn-lt"/>
              </a:rPr>
              <a:t>at the gate of the power plant </a:t>
            </a:r>
            <a:r>
              <a:rPr lang="en-US" sz="1500" b="1" dirty="0">
                <a:solidFill>
                  <a:schemeClr val="tx1"/>
                </a:solidFill>
                <a:latin typeface="+mn-lt"/>
              </a:rPr>
              <a:t>is assumed to be 150 $/tonne in this sensitivity analysis.</a:t>
            </a:r>
          </a:p>
        </p:txBody>
      </p:sp>
    </p:spTree>
    <p:extLst>
      <p:ext uri="{BB962C8B-B14F-4D97-AF65-F5344CB8AC3E}">
        <p14:creationId xmlns:p14="http://schemas.microsoft.com/office/powerpoint/2010/main" val="2775357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000" dirty="0"/>
              <a:t>Carbon Tax ($/MWh)</a:t>
            </a:r>
          </a:p>
        </p:txBody>
      </p:sp>
      <p:sp>
        <p:nvSpPr>
          <p:cNvPr id="5"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rgbClr val="000000"/>
              </a:solidFill>
            </a:endParaRPr>
          </a:p>
        </p:txBody>
      </p:sp>
      <p:graphicFrame>
        <p:nvGraphicFramePr>
          <p:cNvPr id="8" name="Chart 7"/>
          <p:cNvGraphicFramePr>
            <a:graphicFrameLocks/>
          </p:cNvGraphicFramePr>
          <p:nvPr>
            <p:extLst>
              <p:ext uri="{D42A27DB-BD31-4B8C-83A1-F6EECF244321}">
                <p14:modId xmlns:p14="http://schemas.microsoft.com/office/powerpoint/2010/main" val="1713361329"/>
              </p:ext>
            </p:extLst>
          </p:nvPr>
        </p:nvGraphicFramePr>
        <p:xfrm>
          <a:off x="632520" y="980728"/>
          <a:ext cx="9073008"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8820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Summary </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92068629"/>
              </p:ext>
            </p:extLst>
          </p:nvPr>
        </p:nvGraphicFramePr>
        <p:xfrm>
          <a:off x="344488" y="980728"/>
          <a:ext cx="9217025" cy="5328920"/>
        </p:xfrm>
        <a:graphic>
          <a:graphicData uri="http://schemas.openxmlformats.org/drawingml/2006/table">
            <a:tbl>
              <a:tblPr firstRow="1" bandRow="1">
                <a:tableStyleId>{5C22544A-7EE6-4342-B048-85BDC9FD1C3A}</a:tableStyleId>
              </a:tblPr>
              <a:tblGrid>
                <a:gridCol w="4608512">
                  <a:extLst>
                    <a:ext uri="{9D8B030D-6E8A-4147-A177-3AD203B41FA5}">
                      <a16:colId xmlns:a16="http://schemas.microsoft.com/office/drawing/2014/main" xmlns="" val="20000"/>
                    </a:ext>
                  </a:extLst>
                </a:gridCol>
                <a:gridCol w="2622924">
                  <a:extLst>
                    <a:ext uri="{9D8B030D-6E8A-4147-A177-3AD203B41FA5}">
                      <a16:colId xmlns:a16="http://schemas.microsoft.com/office/drawing/2014/main" xmlns="" val="20001"/>
                    </a:ext>
                  </a:extLst>
                </a:gridCol>
                <a:gridCol w="1985589">
                  <a:extLst>
                    <a:ext uri="{9D8B030D-6E8A-4147-A177-3AD203B41FA5}">
                      <a16:colId xmlns:a16="http://schemas.microsoft.com/office/drawing/2014/main" xmlns="" val="20002"/>
                    </a:ext>
                  </a:extLst>
                </a:gridCol>
              </a:tblGrid>
              <a:tr h="370840">
                <a:tc>
                  <a:txBody>
                    <a:bodyPr/>
                    <a:lstStyle/>
                    <a:p>
                      <a:endParaRPr lang="en-US" b="1" dirty="0">
                        <a:solidFill>
                          <a:srgbClr val="000000"/>
                        </a:solidFill>
                      </a:endParaRPr>
                    </a:p>
                  </a:txBody>
                  <a:tcPr/>
                </a:tc>
                <a:tc>
                  <a:txBody>
                    <a:bodyPr/>
                    <a:lstStyle/>
                    <a:p>
                      <a:pPr algn="ctr"/>
                      <a:r>
                        <a:rPr lang="en-US" b="1" dirty="0">
                          <a:solidFill>
                            <a:schemeClr val="bg1"/>
                          </a:solidFill>
                        </a:rPr>
                        <a:t>60% Cofiring</a:t>
                      </a:r>
                    </a:p>
                  </a:txBody>
                  <a:tcPr/>
                </a:tc>
                <a:tc>
                  <a:txBody>
                    <a:bodyPr/>
                    <a:lstStyle/>
                    <a:p>
                      <a:pPr algn="ctr"/>
                      <a:r>
                        <a:rPr lang="en-US" b="1" dirty="0">
                          <a:solidFill>
                            <a:schemeClr val="bg1"/>
                          </a:solidFill>
                        </a:rPr>
                        <a:t>100% Cofiring</a:t>
                      </a:r>
                    </a:p>
                  </a:txBody>
                  <a:tcPr/>
                </a:tc>
                <a:extLst>
                  <a:ext uri="{0D108BD9-81ED-4DB2-BD59-A6C34878D82A}">
                    <a16:rowId xmlns:a16="http://schemas.microsoft.com/office/drawing/2014/main" xmlns="" val="10000"/>
                  </a:ext>
                </a:extLst>
              </a:tr>
              <a:tr h="370840">
                <a:tc>
                  <a:txBody>
                    <a:bodyPr/>
                    <a:lstStyle/>
                    <a:p>
                      <a:r>
                        <a:rPr lang="en-US" b="1" dirty="0">
                          <a:solidFill>
                            <a:srgbClr val="000000"/>
                          </a:solidFill>
                        </a:rPr>
                        <a:t>Potential availability of woody biomass in Alberta (public and private forest lands)</a:t>
                      </a:r>
                    </a:p>
                  </a:txBody>
                  <a:tcPr/>
                </a:tc>
                <a:tc gridSpan="2">
                  <a:txBody>
                    <a:bodyPr/>
                    <a:lstStyle/>
                    <a:p>
                      <a:pPr algn="ctr"/>
                      <a:r>
                        <a:rPr lang="en-US" b="1" dirty="0">
                          <a:solidFill>
                            <a:srgbClr val="000000"/>
                          </a:solidFill>
                        </a:rPr>
                        <a:t>~10 million dry tonnes</a:t>
                      </a:r>
                    </a:p>
                  </a:txBody>
                  <a:tcPr/>
                </a:tc>
                <a:tc hMerge="1">
                  <a:txBody>
                    <a:bodyPr/>
                    <a:lstStyle/>
                    <a:p>
                      <a:endParaRPr lang="en-US" dirty="0"/>
                    </a:p>
                  </a:txBody>
                  <a:tcPr/>
                </a:tc>
                <a:extLst>
                  <a:ext uri="{0D108BD9-81ED-4DB2-BD59-A6C34878D82A}">
                    <a16:rowId xmlns:a16="http://schemas.microsoft.com/office/drawing/2014/main" xmlns="" val="10001"/>
                  </a:ext>
                </a:extLst>
              </a:tr>
              <a:tr h="370840">
                <a:tc>
                  <a:txBody>
                    <a:bodyPr/>
                    <a:lstStyle/>
                    <a:p>
                      <a:r>
                        <a:rPr lang="en-US" b="1" dirty="0">
                          <a:solidFill>
                            <a:srgbClr val="000000"/>
                          </a:solidFill>
                        </a:rPr>
                        <a:t>Potential availability of woody biomass in BC</a:t>
                      </a:r>
                    </a:p>
                  </a:txBody>
                  <a:tcPr/>
                </a:tc>
                <a:tc gridSpan="2">
                  <a:txBody>
                    <a:bodyPr/>
                    <a:lstStyle/>
                    <a:p>
                      <a:pPr algn="ctr"/>
                      <a:r>
                        <a:rPr lang="en-US" b="1" dirty="0">
                          <a:solidFill>
                            <a:srgbClr val="000000"/>
                          </a:solidFill>
                        </a:rPr>
                        <a:t>~8 million dry tonnes</a:t>
                      </a: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xmlns="" val="10002"/>
                  </a:ext>
                </a:extLst>
              </a:tr>
              <a:tr h="370840">
                <a:tc>
                  <a:txBody>
                    <a:bodyPr/>
                    <a:lstStyle/>
                    <a:p>
                      <a:r>
                        <a:rPr lang="en-US" b="1" dirty="0">
                          <a:solidFill>
                            <a:srgbClr val="000000"/>
                          </a:solidFill>
                        </a:rPr>
                        <a:t>Required biomass to retrofit a 400 MW power facility</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1.29</a:t>
                      </a:r>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million dry tonnes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2.15</a:t>
                      </a:r>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million dry tonnes</a:t>
                      </a:r>
                    </a:p>
                    <a:p>
                      <a:pPr algn="ctr"/>
                      <a:endParaRPr lang="en-US" b="1" dirty="0">
                        <a:solidFill>
                          <a:srgbClr val="000000"/>
                        </a:solidFill>
                      </a:endParaRPr>
                    </a:p>
                  </a:txBody>
                  <a:tcPr/>
                </a:tc>
                <a:extLst>
                  <a:ext uri="{0D108BD9-81ED-4DB2-BD59-A6C34878D82A}">
                    <a16:rowId xmlns:a16="http://schemas.microsoft.com/office/drawing/2014/main" xmlns="" val="10003"/>
                  </a:ext>
                </a:extLst>
              </a:tr>
              <a:tr h="370840">
                <a:tc>
                  <a:txBody>
                    <a:bodyPr/>
                    <a:lstStyle/>
                    <a:p>
                      <a:r>
                        <a:rPr lang="en-US" b="1" dirty="0">
                          <a:solidFill>
                            <a:srgbClr val="000000"/>
                          </a:solidFill>
                        </a:rPr>
                        <a:t>Potential number of retrofitting coal-fired power plants </a:t>
                      </a:r>
                    </a:p>
                  </a:txBody>
                  <a:tcPr/>
                </a:tc>
                <a:tc>
                  <a:txBody>
                    <a:bodyPr/>
                    <a:lstStyle/>
                    <a:p>
                      <a:pPr algn="ctr"/>
                      <a:r>
                        <a:rPr lang="en-US" b="1" dirty="0">
                          <a:solidFill>
                            <a:srgbClr val="000000"/>
                          </a:solidFill>
                        </a:rPr>
                        <a:t>14</a:t>
                      </a:r>
                    </a:p>
                  </a:txBody>
                  <a:tcPr/>
                </a:tc>
                <a:tc>
                  <a:txBody>
                    <a:bodyPr/>
                    <a:lstStyle/>
                    <a:p>
                      <a:pPr algn="ctr"/>
                      <a:r>
                        <a:rPr lang="en-US" b="1" dirty="0">
                          <a:solidFill>
                            <a:srgbClr val="000000"/>
                          </a:solidFill>
                        </a:rPr>
                        <a:t>8</a:t>
                      </a:r>
                    </a:p>
                  </a:txBody>
                  <a:tcPr/>
                </a:tc>
                <a:extLst>
                  <a:ext uri="{0D108BD9-81ED-4DB2-BD59-A6C34878D82A}">
                    <a16:rowId xmlns:a16="http://schemas.microsoft.com/office/drawing/2014/main" xmlns="" val="10004"/>
                  </a:ext>
                </a:extLst>
              </a:tr>
              <a:tr h="370840">
                <a:tc>
                  <a:txBody>
                    <a:bodyPr/>
                    <a:lstStyle/>
                    <a:p>
                      <a:r>
                        <a:rPr lang="en-US" b="1" dirty="0">
                          <a:solidFill>
                            <a:srgbClr val="000000"/>
                          </a:solidFill>
                        </a:rPr>
                        <a:t>Potential number of</a:t>
                      </a:r>
                      <a:r>
                        <a:rPr lang="en-US" b="1" baseline="0" dirty="0">
                          <a:solidFill>
                            <a:srgbClr val="000000"/>
                          </a:solidFill>
                        </a:rPr>
                        <a:t> pellet plants with a capacity of 200,000 tonnes/year</a:t>
                      </a:r>
                      <a:endParaRPr lang="en-US" b="1" dirty="0">
                        <a:solidFill>
                          <a:srgbClr val="000000"/>
                        </a:solidFill>
                      </a:endParaRPr>
                    </a:p>
                  </a:txBody>
                  <a:tcPr/>
                </a:tc>
                <a:tc gridSpan="2">
                  <a:txBody>
                    <a:bodyPr/>
                    <a:lstStyle/>
                    <a:p>
                      <a:pPr algn="ctr"/>
                      <a:r>
                        <a:rPr lang="en-US" b="1" dirty="0">
                          <a:solidFill>
                            <a:srgbClr val="000000"/>
                          </a:solidFill>
                        </a:rPr>
                        <a:t>70-72</a:t>
                      </a:r>
                    </a:p>
                  </a:txBody>
                  <a:tcPr/>
                </a:tc>
                <a:tc hMerge="1">
                  <a:txBody>
                    <a:bodyPr/>
                    <a:lstStyle/>
                    <a:p>
                      <a:pPr algn="ctr"/>
                      <a:endParaRPr lang="en-US" b="1" dirty="0">
                        <a:solidFill>
                          <a:srgbClr val="000000"/>
                        </a:solidFill>
                      </a:endParaRPr>
                    </a:p>
                  </a:txBody>
                  <a:tcPr/>
                </a:tc>
                <a:extLst>
                  <a:ext uri="{0D108BD9-81ED-4DB2-BD59-A6C34878D82A}">
                    <a16:rowId xmlns:a16="http://schemas.microsoft.com/office/drawing/2014/main" xmlns="" val="10005"/>
                  </a:ext>
                </a:extLst>
              </a:tr>
              <a:tr h="370840">
                <a:tc>
                  <a:txBody>
                    <a:bodyPr/>
                    <a:lstStyle/>
                    <a:p>
                      <a:r>
                        <a:rPr lang="en-US" b="1" dirty="0">
                          <a:solidFill>
                            <a:srgbClr val="000000"/>
                          </a:solidFill>
                        </a:rPr>
                        <a:t>Potential number of employment</a:t>
                      </a:r>
                      <a:r>
                        <a:rPr lang="en-US" b="1" baseline="0" dirty="0">
                          <a:solidFill>
                            <a:srgbClr val="000000"/>
                          </a:solidFill>
                        </a:rPr>
                        <a:t> </a:t>
                      </a:r>
                      <a:endParaRPr lang="en-US" b="1" dirty="0">
                        <a:solidFill>
                          <a:srgbClr val="000000"/>
                        </a:solidFill>
                      </a:endParaRPr>
                    </a:p>
                  </a:txBody>
                  <a:tcPr/>
                </a:tc>
                <a:tc gridSpan="2">
                  <a:txBody>
                    <a:bodyPr/>
                    <a:lstStyle/>
                    <a:p>
                      <a:pPr algn="ctr"/>
                      <a:r>
                        <a:rPr lang="en-US" b="1" dirty="0">
                          <a:solidFill>
                            <a:srgbClr val="000000"/>
                          </a:solidFill>
                        </a:rPr>
                        <a:t>8,500-8,800</a:t>
                      </a:r>
                    </a:p>
                  </a:txBody>
                  <a:tcPr/>
                </a:tc>
                <a:tc hMerge="1">
                  <a:txBody>
                    <a:bodyPr/>
                    <a:lstStyle/>
                    <a:p>
                      <a:pPr algn="ctr"/>
                      <a:endParaRPr lang="en-US" b="1" dirty="0">
                        <a:solidFill>
                          <a:srgbClr val="000000"/>
                        </a:solidFill>
                      </a:endParaRPr>
                    </a:p>
                  </a:txBody>
                  <a:tcPr/>
                </a:tc>
                <a:extLst>
                  <a:ext uri="{0D108BD9-81ED-4DB2-BD59-A6C34878D82A}">
                    <a16:rowId xmlns:a16="http://schemas.microsoft.com/office/drawing/2014/main" xmlns="" val="10006"/>
                  </a:ext>
                </a:extLst>
              </a:tr>
              <a:tr h="370840">
                <a:tc>
                  <a:txBody>
                    <a:bodyPr/>
                    <a:lstStyle/>
                    <a:p>
                      <a:r>
                        <a:rPr lang="en-US" b="1" dirty="0">
                          <a:solidFill>
                            <a:srgbClr val="000000"/>
                          </a:solidFill>
                        </a:rPr>
                        <a:t>Pellet cost at</a:t>
                      </a:r>
                      <a:r>
                        <a:rPr lang="en-US" b="1" baseline="0" dirty="0">
                          <a:solidFill>
                            <a:srgbClr val="000000"/>
                          </a:solidFill>
                        </a:rPr>
                        <a:t> the gate of the power plant ($/GJ)</a:t>
                      </a:r>
                      <a:endParaRPr lang="en-US" b="1" dirty="0">
                        <a:solidFill>
                          <a:srgbClr val="000000"/>
                        </a:solidFill>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rPr>
                        <a:t>7.07-9.25</a:t>
                      </a:r>
                      <a:endParaRPr lang="en-US" b="1" dirty="0">
                        <a:solidFill>
                          <a:srgbClr val="000000"/>
                        </a:solidFill>
                      </a:endParaRPr>
                    </a:p>
                  </a:txBody>
                  <a:tcPr/>
                </a:tc>
                <a:tc hMerge="1">
                  <a:txBody>
                    <a:bodyPr/>
                    <a:lstStyle/>
                    <a:p>
                      <a:pPr algn="ctr"/>
                      <a:endParaRPr lang="en-US" b="1" dirty="0">
                        <a:solidFill>
                          <a:srgbClr val="000000"/>
                        </a:solidFill>
                      </a:endParaRPr>
                    </a:p>
                  </a:txBody>
                  <a:tcPr/>
                </a:tc>
                <a:extLst>
                  <a:ext uri="{0D108BD9-81ED-4DB2-BD59-A6C34878D82A}">
                    <a16:rowId xmlns:a16="http://schemas.microsoft.com/office/drawing/2014/main" xmlns="" val="10007"/>
                  </a:ext>
                </a:extLst>
              </a:tr>
              <a:tr h="370840">
                <a:tc>
                  <a:txBody>
                    <a:bodyPr/>
                    <a:lstStyle/>
                    <a:p>
                      <a:r>
                        <a:rPr lang="en-US" b="1" dirty="0">
                          <a:solidFill>
                            <a:srgbClr val="000000"/>
                          </a:solidFill>
                        </a:rPr>
                        <a:t>Avoided CO</a:t>
                      </a:r>
                      <a:r>
                        <a:rPr lang="en-US" b="1" baseline="-25000" dirty="0">
                          <a:solidFill>
                            <a:srgbClr val="000000"/>
                          </a:solidFill>
                        </a:rPr>
                        <a:t>2</a:t>
                      </a:r>
                      <a:r>
                        <a:rPr lang="en-US" b="1" dirty="0">
                          <a:solidFill>
                            <a:srgbClr val="000000"/>
                          </a:solidFill>
                        </a:rPr>
                        <a:t> Cost ($/tonne)</a:t>
                      </a:r>
                    </a:p>
                  </a:txBody>
                  <a:tcPr/>
                </a:tc>
                <a:tc gridSpan="2">
                  <a:txBody>
                    <a:bodyPr/>
                    <a:lstStyle/>
                    <a:p>
                      <a:pPr algn="ctr"/>
                      <a:r>
                        <a:rPr lang="en-US" b="1" dirty="0">
                          <a:solidFill>
                            <a:srgbClr val="000000"/>
                          </a:solidFill>
                        </a:rPr>
                        <a:t>70-93</a:t>
                      </a:r>
                    </a:p>
                  </a:txBody>
                  <a:tcPr/>
                </a:tc>
                <a:tc hMerge="1">
                  <a:txBody>
                    <a:bodyPr/>
                    <a:lstStyle/>
                    <a:p>
                      <a:endParaRPr lang="en-US" b="1" dirty="0">
                        <a:solidFill>
                          <a:srgbClr val="000000"/>
                        </a:solidFill>
                      </a:endParaRPr>
                    </a:p>
                  </a:txBody>
                  <a:tcPr/>
                </a:tc>
                <a:extLst>
                  <a:ext uri="{0D108BD9-81ED-4DB2-BD59-A6C34878D82A}">
                    <a16:rowId xmlns:a16="http://schemas.microsoft.com/office/drawing/2014/main" xmlns="" val="1000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rPr>
                        <a:t>Selling price of power ($/MWh)</a:t>
                      </a:r>
                    </a:p>
                  </a:txBody>
                  <a:tcPr/>
                </a:tc>
                <a:tc>
                  <a:txBody>
                    <a:bodyPr/>
                    <a:lstStyle/>
                    <a:p>
                      <a:pPr algn="ctr"/>
                      <a:r>
                        <a:rPr lang="en-US" b="1" dirty="0">
                          <a:solidFill>
                            <a:srgbClr val="000000"/>
                          </a:solidFill>
                        </a:rPr>
                        <a:t>73-89</a:t>
                      </a:r>
                    </a:p>
                  </a:txBody>
                  <a:tcPr/>
                </a:tc>
                <a:tc>
                  <a:txBody>
                    <a:bodyPr/>
                    <a:lstStyle/>
                    <a:p>
                      <a:pPr algn="ctr"/>
                      <a:r>
                        <a:rPr lang="en-US" b="1" dirty="0">
                          <a:solidFill>
                            <a:srgbClr val="000000"/>
                          </a:solidFill>
                        </a:rPr>
                        <a:t>101-124</a:t>
                      </a:r>
                    </a:p>
                  </a:txBody>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7640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000" dirty="0"/>
              <a:t>Every power plant is unique</a:t>
            </a:r>
          </a:p>
          <a:p>
            <a:r>
              <a:rPr lang="en-US" sz="2000" dirty="0"/>
              <a:t>Securing stable, reliable feedstock is critical</a:t>
            </a:r>
          </a:p>
          <a:p>
            <a:pPr lvl="1"/>
            <a:r>
              <a:rPr lang="en-US" sz="2000" dirty="0"/>
              <a:t>Fuel costs dominate the expenses of conversion to wood pellets</a:t>
            </a:r>
          </a:p>
          <a:p>
            <a:r>
              <a:rPr lang="en-US" sz="2000" dirty="0"/>
              <a:t>Logistics management is important</a:t>
            </a:r>
          </a:p>
          <a:p>
            <a:r>
              <a:rPr lang="en-US" sz="2000" dirty="0"/>
              <a:t>Significant carbon emissions reductions</a:t>
            </a:r>
          </a:p>
          <a:p>
            <a:r>
              <a:rPr lang="en-US" sz="2000" dirty="0"/>
              <a:t>Actual cost of power production on par with solar and wind</a:t>
            </a:r>
          </a:p>
          <a:p>
            <a:pPr lvl="1"/>
            <a:r>
              <a:rPr lang="en-US" sz="2000" dirty="0"/>
              <a:t>Can provide baseload electricity</a:t>
            </a:r>
          </a:p>
          <a:p>
            <a:endParaRPr lang="en-US" sz="2000" dirty="0"/>
          </a:p>
          <a:p>
            <a:pPr lvl="1"/>
            <a:endParaRPr lang="en-US" sz="2000" dirty="0"/>
          </a:p>
        </p:txBody>
      </p:sp>
      <p:sp>
        <p:nvSpPr>
          <p:cNvPr id="3" name="Title 2"/>
          <p:cNvSpPr>
            <a:spLocks noGrp="1"/>
          </p:cNvSpPr>
          <p:nvPr>
            <p:ph type="title"/>
          </p:nvPr>
        </p:nvSpPr>
        <p:spPr/>
        <p:txBody>
          <a:bodyPr/>
          <a:lstStyle/>
          <a:p>
            <a:r>
              <a:rPr lang="en-US" sz="3000" dirty="0"/>
              <a:t>Summary</a:t>
            </a:r>
          </a:p>
        </p:txBody>
      </p:sp>
    </p:spTree>
    <p:extLst>
      <p:ext uri="{BB962C8B-B14F-4D97-AF65-F5344CB8AC3E}">
        <p14:creationId xmlns:p14="http://schemas.microsoft.com/office/powerpoint/2010/main" val="3040013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Acknowledgments </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7" name="Content Placeholder 1"/>
          <p:cNvSpPr txBox="1">
            <a:spLocks/>
          </p:cNvSpPr>
          <p:nvPr/>
        </p:nvSpPr>
        <p:spPr bwMode="auto">
          <a:xfrm>
            <a:off x="328644" y="821054"/>
            <a:ext cx="9217024" cy="60369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Dave Butler, Canadian Clean Power Coalition.</a:t>
            </a: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Robert Tarcon, Premium Pellet Ltd.</a:t>
            </a:r>
          </a:p>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Toso Bozic, </a:t>
            </a:r>
            <a:r>
              <a:rPr lang="en-CA" sz="2200" b="1" dirty="0">
                <a:solidFill>
                  <a:srgbClr val="000000"/>
                </a:solidFill>
                <a:latin typeface="+mn-lt"/>
              </a:rPr>
              <a:t>Alberta Agriculture and Forestry.</a:t>
            </a:r>
          </a:p>
          <a:p>
            <a:pPr marL="183600" indent="-183600" algn="just">
              <a:spcBef>
                <a:spcPct val="20000"/>
              </a:spcBef>
              <a:buClr>
                <a:schemeClr val="tx2"/>
              </a:buClr>
              <a:buFont typeface="Wingdings 3" pitchFamily="18" charset="2"/>
              <a:buChar char=""/>
              <a:defRPr/>
            </a:pPr>
            <a:r>
              <a:rPr lang="en-CA" sz="2200" b="1" dirty="0">
                <a:solidFill>
                  <a:srgbClr val="000000"/>
                </a:solidFill>
                <a:latin typeface="+mn-lt"/>
              </a:rPr>
              <a:t>Dominik Roser &amp; Charles Friesen and Marian Marinescu: FPInnovations.</a:t>
            </a:r>
            <a:endParaRPr lang="en-US" sz="22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Brent </a:t>
            </a:r>
            <a:r>
              <a:rPr lang="en-US" sz="2200" b="1" dirty="0" err="1">
                <a:solidFill>
                  <a:srgbClr val="000000"/>
                </a:solidFill>
                <a:latin typeface="+mn-lt"/>
              </a:rPr>
              <a:t>Boyko</a:t>
            </a:r>
            <a:r>
              <a:rPr lang="en-US" sz="2200" b="1" dirty="0">
                <a:solidFill>
                  <a:srgbClr val="000000"/>
                </a:solidFill>
                <a:latin typeface="+mn-lt"/>
              </a:rPr>
              <a:t> and MARSHALL Les Marshall, OPG.</a:t>
            </a:r>
          </a:p>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Joerg Goetsch, Daishowa-Marubeni International Ltd.</a:t>
            </a: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Gordon Murray, WPAC.</a:t>
            </a: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Vaughan Bassett, Pinnacle Renewable Energy Group.</a:t>
            </a:r>
          </a:p>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Trevor Reid, Foothills Forest Products Inc.</a:t>
            </a:r>
          </a:p>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John Unger, La Crete Sawmills Ltd.</a:t>
            </a:r>
          </a:p>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Geoff Clarke, Alberta-Pacific Forest Industries Inc.</a:t>
            </a:r>
          </a:p>
          <a:p>
            <a:pPr marL="183600" lvl="0" indent="-183600" algn="just">
              <a:spcBef>
                <a:spcPct val="20000"/>
              </a:spcBef>
              <a:buClr>
                <a:schemeClr val="tx2"/>
              </a:buClr>
              <a:buFont typeface="Wingdings 3" pitchFamily="18" charset="2"/>
              <a:buChar char=""/>
              <a:defRPr/>
            </a:pPr>
            <a:endParaRPr lang="en-US" sz="2200" b="1" dirty="0">
              <a:solidFill>
                <a:srgbClr val="000000"/>
              </a:solidFill>
              <a:latin typeface="+mn-lt"/>
            </a:endParaRPr>
          </a:p>
        </p:txBody>
      </p:sp>
    </p:spTree>
    <p:extLst>
      <p:ext uri="{BB962C8B-B14F-4D97-AF65-F5344CB8AC3E}">
        <p14:creationId xmlns:p14="http://schemas.microsoft.com/office/powerpoint/2010/main" val="241605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72480" y="188640"/>
            <a:ext cx="9361040" cy="560406"/>
          </a:xfrm>
        </p:spPr>
        <p:txBody>
          <a:bodyPr/>
          <a:lstStyle/>
          <a:p>
            <a:r>
              <a:rPr lang="en-US" sz="3000" dirty="0"/>
              <a:t>Facts about cofiring </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5" name="Content Placeholder 1"/>
          <p:cNvSpPr txBox="1">
            <a:spLocks/>
          </p:cNvSpPr>
          <p:nvPr/>
        </p:nvSpPr>
        <p:spPr bwMode="auto">
          <a:xfrm>
            <a:off x="328644" y="821054"/>
            <a:ext cx="9217024" cy="46241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A viable alternative for GHG emissions reduction</a:t>
            </a:r>
          </a:p>
          <a:p>
            <a:pPr marL="183600" indent="-183600" algn="just">
              <a:spcBef>
                <a:spcPct val="20000"/>
              </a:spcBef>
              <a:buClr>
                <a:schemeClr val="tx2"/>
              </a:buClr>
              <a:buFont typeface="Wingdings 3" pitchFamily="18" charset="2"/>
              <a:buChar char=""/>
              <a:defRPr/>
            </a:pPr>
            <a:endParaRPr lang="en-US" sz="22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Lower levels of technical and commercial risks compared to other methods to decarbonize power generation </a:t>
            </a:r>
          </a:p>
          <a:p>
            <a:pPr marL="183600" lvl="0" indent="-183600" algn="just">
              <a:spcBef>
                <a:spcPct val="20000"/>
              </a:spcBef>
              <a:buClr>
                <a:schemeClr val="tx2"/>
              </a:buClr>
              <a:buFont typeface="Wingdings 3" pitchFamily="18" charset="2"/>
              <a:buChar char=""/>
              <a:defRPr/>
            </a:pPr>
            <a:endParaRPr lang="en-US" sz="22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sz="2200" b="1" dirty="0">
                <a:solidFill>
                  <a:srgbClr val="000000"/>
                </a:solidFill>
                <a:latin typeface="+mn-lt"/>
              </a:rPr>
              <a:t>234 coal-fired power plants have been retrofitted globally to co-fire with biomass on a commercial basis, with a majority cofiring at rates below 15% (IEA, 2009)</a:t>
            </a:r>
          </a:p>
          <a:p>
            <a:pPr marL="183600" lvl="0" indent="-183600" algn="just">
              <a:spcBef>
                <a:spcPct val="20000"/>
              </a:spcBef>
              <a:buClr>
                <a:schemeClr val="tx2"/>
              </a:buClr>
              <a:buFont typeface="Wingdings 3" pitchFamily="18" charset="2"/>
              <a:buChar char=""/>
              <a:defRPr/>
            </a:pPr>
            <a:endParaRPr lang="en-US" sz="22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sz="2200" b="1" dirty="0">
                <a:solidFill>
                  <a:srgbClr val="000000"/>
                </a:solidFill>
                <a:latin typeface="+mn-lt"/>
              </a:rPr>
              <a:t>Different types of biomass (e.g. white wood pellet, black wood pellet, wood chips, agricultural residues, dedicated energy/biomass crops and dried sewage sludge)</a:t>
            </a:r>
          </a:p>
        </p:txBody>
      </p:sp>
    </p:spTree>
    <p:extLst>
      <p:ext uri="{BB962C8B-B14F-4D97-AF65-F5344CB8AC3E}">
        <p14:creationId xmlns:p14="http://schemas.microsoft.com/office/powerpoint/2010/main" val="3600071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0" y="908720"/>
            <a:ext cx="9906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FontTx/>
              <a:buNone/>
              <a:defRPr/>
            </a:pPr>
            <a:r>
              <a:rPr lang="en-CA" altLang="en-US" sz="5000" b="1" dirty="0">
                <a:solidFill>
                  <a:schemeClr val="accent1">
                    <a:lumMod val="50000"/>
                  </a:schemeClr>
                </a:solidFill>
              </a:rPr>
              <a:t>Thank You for your attention</a:t>
            </a:r>
          </a:p>
          <a:p>
            <a:pPr eaLnBrk="1" hangingPunct="1">
              <a:spcBef>
                <a:spcPct val="0"/>
              </a:spcBef>
              <a:buFontTx/>
              <a:buNone/>
              <a:defRPr/>
            </a:pPr>
            <a:endParaRPr lang="en-CA" altLang="en-US" sz="4000" b="1" dirty="0">
              <a:solidFill>
                <a:schemeClr val="accent1">
                  <a:lumMod val="50000"/>
                </a:schemeClr>
              </a:solidFill>
            </a:endParaRPr>
          </a:p>
          <a:p>
            <a:pPr eaLnBrk="1" hangingPunct="1">
              <a:spcBef>
                <a:spcPct val="0"/>
              </a:spcBef>
              <a:buFontTx/>
              <a:buNone/>
              <a:defRPr/>
            </a:pPr>
            <a:endParaRPr lang="en-CA" altLang="en-US" sz="2000" b="1" dirty="0">
              <a:solidFill>
                <a:schemeClr val="accent1">
                  <a:lumMod val="50000"/>
                </a:schemeClr>
              </a:solidFill>
            </a:endParaRPr>
          </a:p>
          <a:p>
            <a:pPr algn="ctr" eaLnBrk="1" hangingPunct="1">
              <a:spcBef>
                <a:spcPct val="0"/>
              </a:spcBef>
              <a:buFontTx/>
              <a:buNone/>
              <a:defRPr/>
            </a:pPr>
            <a:r>
              <a:rPr lang="en-CA" altLang="en-US" sz="7000" b="1" dirty="0">
                <a:solidFill>
                  <a:schemeClr val="accent1">
                    <a:lumMod val="50000"/>
                  </a:schemeClr>
                </a:solidFill>
              </a:rPr>
              <a:t>Q&amp;A</a:t>
            </a:r>
            <a:r>
              <a:rPr lang="en-CA" altLang="en-US" sz="6000" b="1" dirty="0">
                <a:solidFill>
                  <a:schemeClr val="accent1">
                    <a:lumMod val="50000"/>
                  </a:schemeClr>
                </a:solidFill>
              </a:rPr>
              <a:t> </a:t>
            </a:r>
          </a:p>
          <a:p>
            <a:pPr eaLnBrk="1" hangingPunct="1">
              <a:spcBef>
                <a:spcPct val="0"/>
              </a:spcBef>
              <a:buFontTx/>
              <a:buNone/>
              <a:defRPr/>
            </a:pPr>
            <a:endParaRPr lang="en-CA" altLang="en-US" sz="4000" b="1" dirty="0">
              <a:solidFill>
                <a:schemeClr val="tx1">
                  <a:lumMod val="85000"/>
                  <a:lumOff val="15000"/>
                </a:schemeClr>
              </a:solidFill>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900" y="4628136"/>
            <a:ext cx="8024564" cy="165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1663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72480" y="188640"/>
            <a:ext cx="9361040" cy="560406"/>
          </a:xfrm>
        </p:spPr>
        <p:txBody>
          <a:bodyPr/>
          <a:lstStyle/>
          <a:p>
            <a:r>
              <a:rPr lang="en-US" sz="3000" dirty="0"/>
              <a:t>Factors impacting the cofiring fraction </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5" name="Content Placeholder 1"/>
          <p:cNvSpPr txBox="1">
            <a:spLocks/>
          </p:cNvSpPr>
          <p:nvPr/>
        </p:nvSpPr>
        <p:spPr bwMode="auto">
          <a:xfrm>
            <a:off x="328644" y="821054"/>
            <a:ext cx="9217024" cy="46961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Biomass supply security and price stability</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Type of biomass </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Existing logistics infrastructure to handle biomass</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indent="-183600" algn="just">
              <a:spcBef>
                <a:spcPct val="20000"/>
              </a:spcBef>
              <a:buClr>
                <a:schemeClr val="tx2"/>
              </a:buClr>
              <a:buFont typeface="Wingdings 3" pitchFamily="18" charset="2"/>
              <a:buChar char=""/>
              <a:defRPr/>
            </a:pPr>
            <a:r>
              <a:rPr lang="en-US" sz="2200" b="1" dirty="0">
                <a:solidFill>
                  <a:srgbClr val="000000"/>
                </a:solidFill>
                <a:latin typeface="+mn-lt"/>
              </a:rPr>
              <a:t>Capital and operating costs to modify the existing on-site equipment</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Regulatory compliance</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Supporting policies and finical incentives </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On-site characteristics of the power plant (e.g. milling capability)</a:t>
            </a:r>
          </a:p>
          <a:p>
            <a:pPr marL="183600" lvl="0" indent="-183600" algn="just">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lgn="just">
              <a:spcBef>
                <a:spcPct val="20000"/>
              </a:spcBef>
              <a:buClr>
                <a:schemeClr val="tx2"/>
              </a:buClr>
              <a:buFont typeface="Wingdings 3" pitchFamily="18" charset="2"/>
              <a:buChar char=""/>
              <a:defRPr/>
            </a:pPr>
            <a:r>
              <a:rPr lang="en-US" sz="2200" b="1" dirty="0">
                <a:solidFill>
                  <a:srgbClr val="000000"/>
                </a:solidFill>
                <a:latin typeface="+mn-lt"/>
              </a:rPr>
              <a:t>Degree of tolerance for modifications (derate of the power plant)</a:t>
            </a:r>
          </a:p>
        </p:txBody>
      </p:sp>
    </p:spTree>
    <p:extLst>
      <p:ext uri="{BB962C8B-B14F-4D97-AF65-F5344CB8AC3E}">
        <p14:creationId xmlns:p14="http://schemas.microsoft.com/office/powerpoint/2010/main" val="2614906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p:nvPr/>
        </p:nvPicPr>
        <p:blipFill>
          <a:blip r:embed="rId3"/>
          <a:stretch>
            <a:fillRect/>
          </a:stretch>
        </p:blipFill>
        <p:spPr>
          <a:xfrm>
            <a:off x="0" y="764704"/>
            <a:ext cx="4664968" cy="6093296"/>
          </a:xfrm>
          <a:prstGeom prst="rect">
            <a:avLst/>
          </a:prstGeom>
        </p:spPr>
      </p:pic>
      <p:sp>
        <p:nvSpPr>
          <p:cNvPr id="3" name="Titre 2"/>
          <p:cNvSpPr>
            <a:spLocks noGrp="1"/>
          </p:cNvSpPr>
          <p:nvPr>
            <p:ph type="title"/>
          </p:nvPr>
        </p:nvSpPr>
        <p:spPr/>
        <p:txBody>
          <a:bodyPr/>
          <a:lstStyle/>
          <a:p>
            <a:r>
              <a:rPr lang="en-US" sz="3000" dirty="0"/>
              <a:t>Forestlands in Alberta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6" name="Content Placeholder 1"/>
          <p:cNvSpPr txBox="1">
            <a:spLocks/>
          </p:cNvSpPr>
          <p:nvPr/>
        </p:nvSpPr>
        <p:spPr bwMode="auto">
          <a:xfrm>
            <a:off x="4884306" y="4077072"/>
            <a:ext cx="4990379" cy="22322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b="1" dirty="0">
                <a:solidFill>
                  <a:srgbClr val="000000"/>
                </a:solidFill>
                <a:latin typeface="+mn-lt"/>
              </a:rPr>
              <a:t>In Alberta, forest lands cover about 35 million hectares (Green Area).</a:t>
            </a:r>
          </a:p>
          <a:p>
            <a:pPr marL="183600" lvl="0" indent="-183600">
              <a:spcBef>
                <a:spcPct val="20000"/>
              </a:spcBef>
              <a:buClr>
                <a:schemeClr val="tx2"/>
              </a:buClr>
              <a:buFont typeface="Wingdings 3" pitchFamily="18" charset="2"/>
              <a:buChar char=""/>
              <a:defRPr/>
            </a:pPr>
            <a:endParaRPr lang="en-US" sz="5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Out of which, 13 million hectares (37.47%) are available for timber harvest.</a:t>
            </a:r>
          </a:p>
          <a:p>
            <a:pPr marL="183600" lvl="0" indent="-183600">
              <a:spcBef>
                <a:spcPct val="20000"/>
              </a:spcBef>
              <a:buClr>
                <a:schemeClr val="tx2"/>
              </a:buClr>
              <a:buFont typeface="Wingdings 3" pitchFamily="18" charset="2"/>
              <a:buChar char=""/>
              <a:defRPr/>
            </a:pPr>
            <a:endParaRPr lang="en-US" sz="5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Average AAC and annual timber harvest are 28.31 million m</a:t>
            </a:r>
            <a:r>
              <a:rPr lang="en-US" b="1" baseline="30000" dirty="0">
                <a:solidFill>
                  <a:srgbClr val="000000"/>
                </a:solidFill>
                <a:latin typeface="+mn-lt"/>
              </a:rPr>
              <a:t>3</a:t>
            </a:r>
            <a:r>
              <a:rPr lang="en-US" b="1" dirty="0">
                <a:solidFill>
                  <a:srgbClr val="000000"/>
                </a:solidFill>
                <a:latin typeface="+mn-lt"/>
              </a:rPr>
              <a:t> and 22.54 million m</a:t>
            </a:r>
            <a:r>
              <a:rPr lang="en-US" b="1" baseline="30000" dirty="0">
                <a:solidFill>
                  <a:srgbClr val="000000"/>
                </a:solidFill>
              </a:rPr>
              <a:t>3</a:t>
            </a:r>
            <a:r>
              <a:rPr lang="en-US" b="1" dirty="0">
                <a:solidFill>
                  <a:srgbClr val="000000"/>
                </a:solidFill>
                <a:latin typeface="+mn-lt"/>
              </a:rPr>
              <a:t> in the period of 2003-2013, respectively.</a:t>
            </a:r>
          </a:p>
        </p:txBody>
      </p:sp>
      <p:graphicFrame>
        <p:nvGraphicFramePr>
          <p:cNvPr id="8" name="Chart 7"/>
          <p:cNvGraphicFramePr>
            <a:graphicFrameLocks/>
          </p:cNvGraphicFramePr>
          <p:nvPr>
            <p:extLst>
              <p:ext uri="{D42A27DB-BD31-4B8C-83A1-F6EECF244321}">
                <p14:modId xmlns:p14="http://schemas.microsoft.com/office/powerpoint/2010/main" val="587276758"/>
              </p:ext>
            </p:extLst>
          </p:nvPr>
        </p:nvGraphicFramePr>
        <p:xfrm>
          <a:off x="4664968" y="821054"/>
          <a:ext cx="5241032"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15551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72480" y="188640"/>
            <a:ext cx="9361040" cy="560406"/>
          </a:xfrm>
        </p:spPr>
        <p:txBody>
          <a:bodyPr/>
          <a:lstStyle/>
          <a:p>
            <a:r>
              <a:rPr lang="en-US" sz="3000" dirty="0"/>
              <a:t>Flow of wood fibre in Alberta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3" name="TextBox 12"/>
          <p:cNvSpPr txBox="1"/>
          <p:nvPr/>
        </p:nvSpPr>
        <p:spPr>
          <a:xfrm>
            <a:off x="0" y="6505599"/>
            <a:ext cx="6465168" cy="307777"/>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Government of Alberta, 2014; FPInnovations, 2010; JACOBS Consultancy, 2013.</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544" y="836095"/>
            <a:ext cx="8496944" cy="5652019"/>
          </a:xfrm>
          <a:prstGeom prst="rect">
            <a:avLst/>
          </a:prstGeom>
        </p:spPr>
      </p:pic>
      <p:cxnSp>
        <p:nvCxnSpPr>
          <p:cNvPr id="7" name="Straight Arrow Connector 6"/>
          <p:cNvCxnSpPr/>
          <p:nvPr/>
        </p:nvCxnSpPr>
        <p:spPr>
          <a:xfrm>
            <a:off x="4520952" y="1341487"/>
            <a:ext cx="914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435352" y="1156821"/>
            <a:ext cx="4248472" cy="369332"/>
          </a:xfrm>
          <a:prstGeom prst="rect">
            <a:avLst/>
          </a:prstGeom>
          <a:solidFill>
            <a:schemeClr val="bg1">
              <a:lumMod val="95000"/>
            </a:schemeClr>
          </a:solidFill>
        </p:spPr>
        <p:txBody>
          <a:bodyPr wrap="square">
            <a:spAutoFit/>
          </a:bodyPr>
          <a:lstStyle/>
          <a:p>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Unharvested standing timbers: 2.93 M odt</a:t>
            </a:r>
            <a:endParaRPr lang="en-US" b="1" dirty="0">
              <a:solidFill>
                <a:srgbClr val="000000"/>
              </a:solidFill>
            </a:endParaRPr>
          </a:p>
        </p:txBody>
      </p:sp>
      <p:cxnSp>
        <p:nvCxnSpPr>
          <p:cNvPr id="14" name="Straight Arrow Connector 13"/>
          <p:cNvCxnSpPr/>
          <p:nvPr/>
        </p:nvCxnSpPr>
        <p:spPr>
          <a:xfrm flipH="1">
            <a:off x="1136576" y="2780928"/>
            <a:ext cx="864096" cy="5040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28464" y="3429000"/>
            <a:ext cx="2000672" cy="646331"/>
          </a:xfrm>
          <a:prstGeom prst="rect">
            <a:avLst/>
          </a:prstGeom>
          <a:solidFill>
            <a:schemeClr val="bg1">
              <a:lumMod val="95000"/>
            </a:schemeClr>
          </a:solidFill>
        </p:spPr>
        <p:txBody>
          <a:bodyPr wrap="square">
            <a:spAutoFit/>
          </a:bodyPr>
          <a:lstStyle/>
          <a:p>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Logging residues:</a:t>
            </a:r>
          </a:p>
          <a:p>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2-4 M odt</a:t>
            </a:r>
            <a:endParaRPr lang="en-US" b="1" dirty="0">
              <a:solidFill>
                <a:srgbClr val="000000"/>
              </a:solidFill>
            </a:endParaRPr>
          </a:p>
        </p:txBody>
      </p:sp>
    </p:spTree>
    <p:extLst>
      <p:ext uri="{BB962C8B-B14F-4D97-AF65-F5344CB8AC3E}">
        <p14:creationId xmlns:p14="http://schemas.microsoft.com/office/powerpoint/2010/main" val="32453075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Forest Industry in Alberta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504" y="791126"/>
            <a:ext cx="4563112" cy="6058746"/>
          </a:xfrm>
          <a:prstGeom prst="rect">
            <a:avLst/>
          </a:prstGeom>
        </p:spPr>
      </p:pic>
      <p:sp>
        <p:nvSpPr>
          <p:cNvPr id="9" name="Content Placeholder 1"/>
          <p:cNvSpPr txBox="1">
            <a:spLocks/>
          </p:cNvSpPr>
          <p:nvPr/>
        </p:nvSpPr>
        <p:spPr bwMode="auto">
          <a:xfrm>
            <a:off x="5070607" y="980728"/>
            <a:ext cx="4706929" cy="36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b="1" dirty="0">
                <a:solidFill>
                  <a:srgbClr val="000000"/>
                </a:solidFill>
                <a:latin typeface="+mn-lt"/>
              </a:rPr>
              <a:t>7 pulp mills (4 </a:t>
            </a:r>
            <a:r>
              <a:rPr lang="en-US" b="1" dirty="0" err="1">
                <a:solidFill>
                  <a:srgbClr val="000000"/>
                </a:solidFill>
                <a:latin typeface="+mn-lt"/>
              </a:rPr>
              <a:t>kraft</a:t>
            </a:r>
            <a:r>
              <a:rPr lang="en-US" b="1" dirty="0">
                <a:solidFill>
                  <a:srgbClr val="000000"/>
                </a:solidFill>
                <a:latin typeface="+mn-lt"/>
              </a:rPr>
              <a:t> pulp mills, 2 Bleached </a:t>
            </a:r>
            <a:r>
              <a:rPr lang="en-US" b="1" dirty="0" err="1">
                <a:solidFill>
                  <a:srgbClr val="000000"/>
                </a:solidFill>
                <a:latin typeface="+mn-lt"/>
              </a:rPr>
              <a:t>Chemi</a:t>
            </a:r>
            <a:r>
              <a:rPr lang="en-US" b="1" dirty="0">
                <a:solidFill>
                  <a:srgbClr val="000000"/>
                </a:solidFill>
                <a:latin typeface="+mn-lt"/>
              </a:rPr>
              <a:t>-Thermomechanical Pulp (BCTMP) and one newsprint mill)</a:t>
            </a:r>
          </a:p>
          <a:p>
            <a:pPr marL="183600" lvl="0" indent="-183600">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24 sawmills</a:t>
            </a:r>
          </a:p>
          <a:p>
            <a:pPr marL="183600" lvl="0" indent="-183600">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6 panelboard mills</a:t>
            </a:r>
          </a:p>
          <a:p>
            <a:pPr marL="183600" lvl="0" indent="-183600">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one laminated veneer lumber facility</a:t>
            </a:r>
          </a:p>
          <a:p>
            <a:pPr marL="183600" lvl="0" indent="-183600">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one veneer sawmill</a:t>
            </a:r>
          </a:p>
          <a:p>
            <a:pPr marL="183600" lvl="0" indent="-183600">
              <a:spcBef>
                <a:spcPct val="20000"/>
              </a:spcBef>
              <a:buClr>
                <a:schemeClr val="tx2"/>
              </a:buClr>
              <a:buFont typeface="Wingdings 3" pitchFamily="18" charset="2"/>
              <a:buChar char=""/>
              <a:defRPr/>
            </a:pPr>
            <a:endParaRPr lang="en-US" sz="1000"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one fiberboard mill </a:t>
            </a:r>
          </a:p>
          <a:p>
            <a:pPr lvl="0">
              <a:spcBef>
                <a:spcPct val="20000"/>
              </a:spcBef>
              <a:buClr>
                <a:schemeClr val="tx2"/>
              </a:buClr>
              <a:defRPr/>
            </a:pPr>
            <a:endParaRPr lang="en-US" b="1" dirty="0">
              <a:solidFill>
                <a:srgbClr val="000000"/>
              </a:solidFill>
              <a:latin typeface="+mn-lt"/>
            </a:endParaRPr>
          </a:p>
        </p:txBody>
      </p:sp>
      <p:sp>
        <p:nvSpPr>
          <p:cNvPr id="10" name="TextBox 9"/>
          <p:cNvSpPr txBox="1"/>
          <p:nvPr/>
        </p:nvSpPr>
        <p:spPr>
          <a:xfrm>
            <a:off x="5005246" y="6309320"/>
            <a:ext cx="4916306" cy="523220"/>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Government of Alberta, 2014; FPInnovations, 2010; JACOBS Consultancy, 2013.</a:t>
            </a:r>
          </a:p>
        </p:txBody>
      </p:sp>
    </p:spTree>
    <p:extLst>
      <p:ext uri="{BB962C8B-B14F-4D97-AF65-F5344CB8AC3E}">
        <p14:creationId xmlns:p14="http://schemas.microsoft.com/office/powerpoint/2010/main" val="83114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a:t>Availability of wood fibre in Alberta</a:t>
            </a:r>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6456" y="823054"/>
            <a:ext cx="3282788" cy="4334138"/>
          </a:xfrm>
          <a:prstGeom prst="rect">
            <a:avLst/>
          </a:prstGeom>
        </p:spPr>
      </p:pic>
      <p:sp>
        <p:nvSpPr>
          <p:cNvPr id="9" name="TextBox 8"/>
          <p:cNvSpPr txBox="1"/>
          <p:nvPr/>
        </p:nvSpPr>
        <p:spPr>
          <a:xfrm>
            <a:off x="0" y="6505599"/>
            <a:ext cx="7041232" cy="307777"/>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Government of Alberta, 2010, 2014; FPInnovations, 2010; JACOBS Consultancy, 2013.</a:t>
            </a:r>
          </a:p>
        </p:txBody>
      </p:sp>
      <p:sp>
        <p:nvSpPr>
          <p:cNvPr id="10" name="Content Placeholder 1"/>
          <p:cNvSpPr txBox="1">
            <a:spLocks/>
          </p:cNvSpPr>
          <p:nvPr/>
        </p:nvSpPr>
        <p:spPr bwMode="auto">
          <a:xfrm>
            <a:off x="2169" y="5680993"/>
            <a:ext cx="9903831" cy="7003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sz="1600" b="1" dirty="0">
                <a:solidFill>
                  <a:srgbClr val="000000"/>
                </a:solidFill>
                <a:latin typeface="+mn-lt"/>
              </a:rPr>
              <a:t>Total availability of underutilized sources of woody biomass including standing timbers and forest residues is estimated to be 7.88 M Odt.</a:t>
            </a:r>
          </a:p>
        </p:txBody>
      </p:sp>
      <p:graphicFrame>
        <p:nvGraphicFramePr>
          <p:cNvPr id="8" name="Chart 7"/>
          <p:cNvGraphicFramePr>
            <a:graphicFrameLocks/>
          </p:cNvGraphicFramePr>
          <p:nvPr>
            <p:extLst>
              <p:ext uri="{D42A27DB-BD31-4B8C-83A1-F6EECF244321}">
                <p14:modId xmlns:p14="http://schemas.microsoft.com/office/powerpoint/2010/main" val="3039175576"/>
              </p:ext>
            </p:extLst>
          </p:nvPr>
        </p:nvGraphicFramePr>
        <p:xfrm>
          <a:off x="56456" y="823054"/>
          <a:ext cx="7416824" cy="462217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992560" y="980728"/>
            <a:ext cx="503664"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2.26</a:t>
            </a:r>
          </a:p>
        </p:txBody>
      </p:sp>
      <p:sp>
        <p:nvSpPr>
          <p:cNvPr id="11" name="TextBox 10"/>
          <p:cNvSpPr txBox="1"/>
          <p:nvPr/>
        </p:nvSpPr>
        <p:spPr>
          <a:xfrm>
            <a:off x="1784648" y="2708920"/>
            <a:ext cx="503664"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0.64</a:t>
            </a:r>
          </a:p>
        </p:txBody>
      </p:sp>
      <p:sp>
        <p:nvSpPr>
          <p:cNvPr id="13" name="TextBox 12"/>
          <p:cNvSpPr txBox="1"/>
          <p:nvPr/>
        </p:nvSpPr>
        <p:spPr>
          <a:xfrm>
            <a:off x="2594492" y="1113877"/>
            <a:ext cx="503664"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2.13</a:t>
            </a:r>
          </a:p>
        </p:txBody>
      </p:sp>
      <p:sp>
        <p:nvSpPr>
          <p:cNvPr id="14" name="TextBox 13"/>
          <p:cNvSpPr txBox="1"/>
          <p:nvPr/>
        </p:nvSpPr>
        <p:spPr>
          <a:xfrm>
            <a:off x="3441224" y="1628800"/>
            <a:ext cx="503664"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1.65</a:t>
            </a:r>
          </a:p>
        </p:txBody>
      </p:sp>
      <p:sp>
        <p:nvSpPr>
          <p:cNvPr id="15" name="TextBox 14"/>
          <p:cNvSpPr txBox="1"/>
          <p:nvPr/>
        </p:nvSpPr>
        <p:spPr>
          <a:xfrm>
            <a:off x="4233312" y="2392034"/>
            <a:ext cx="503664"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0.93</a:t>
            </a:r>
          </a:p>
        </p:txBody>
      </p:sp>
      <p:sp>
        <p:nvSpPr>
          <p:cNvPr id="16" name="TextBox 15"/>
          <p:cNvSpPr txBox="1"/>
          <p:nvPr/>
        </p:nvSpPr>
        <p:spPr>
          <a:xfrm>
            <a:off x="4953000" y="3284984"/>
            <a:ext cx="595035"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0.003</a:t>
            </a:r>
          </a:p>
        </p:txBody>
      </p:sp>
      <p:sp>
        <p:nvSpPr>
          <p:cNvPr id="17" name="TextBox 16"/>
          <p:cNvSpPr txBox="1"/>
          <p:nvPr/>
        </p:nvSpPr>
        <p:spPr>
          <a:xfrm>
            <a:off x="5817096" y="3131095"/>
            <a:ext cx="503664" cy="307777"/>
          </a:xfrm>
          <a:prstGeom prst="rect">
            <a:avLst/>
          </a:prstGeom>
          <a:noFill/>
        </p:spPr>
        <p:txBody>
          <a:bodyPr wrap="none" rtlCol="0">
            <a:spAutoFit/>
          </a:bodyPr>
          <a:lstStyle/>
          <a:p>
            <a:pPr algn="l">
              <a:buClr>
                <a:schemeClr val="tx2"/>
              </a:buClr>
            </a:pPr>
            <a:r>
              <a:rPr lang="en-US" sz="1400" b="1" dirty="0">
                <a:solidFill>
                  <a:srgbClr val="000000"/>
                </a:solidFill>
                <a:latin typeface="+mn-lt"/>
              </a:rPr>
              <a:t>0.27</a:t>
            </a:r>
          </a:p>
        </p:txBody>
      </p:sp>
    </p:spTree>
    <p:extLst>
      <p:ext uri="{BB962C8B-B14F-4D97-AF65-F5344CB8AC3E}">
        <p14:creationId xmlns:p14="http://schemas.microsoft.com/office/powerpoint/2010/main" val="3586641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72480" y="188640"/>
            <a:ext cx="9361040" cy="560406"/>
          </a:xfrm>
        </p:spPr>
        <p:txBody>
          <a:bodyPr/>
          <a:lstStyle/>
          <a:p>
            <a:r>
              <a:rPr lang="en-US" sz="3000" dirty="0"/>
              <a:t>Flow of wood fibre within the BC forest industry</a:t>
            </a:r>
          </a:p>
        </p:txBody>
      </p:sp>
      <p:sp>
        <p:nvSpPr>
          <p:cNvPr id="12" name="Line 34"/>
          <p:cNvSpPr>
            <a:spLocks noChangeShapeType="1"/>
          </p:cNvSpPr>
          <p:nvPr/>
        </p:nvSpPr>
        <p:spPr bwMode="auto">
          <a:xfrm>
            <a:off x="344488" y="692696"/>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0" name="TextBox 9"/>
          <p:cNvSpPr txBox="1"/>
          <p:nvPr/>
        </p:nvSpPr>
        <p:spPr>
          <a:xfrm>
            <a:off x="0" y="6381328"/>
            <a:ext cx="9906000" cy="523220"/>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Roach and </a:t>
            </a:r>
            <a:r>
              <a:rPr lang="en-US" sz="1400" dirty="0" err="1">
                <a:solidFill>
                  <a:schemeClr val="bg2">
                    <a:lumMod val="50000"/>
                  </a:schemeClr>
                </a:solidFill>
                <a:latin typeface="+mn-lt"/>
              </a:rPr>
              <a:t>Berch</a:t>
            </a:r>
            <a:r>
              <a:rPr lang="en-US" sz="1400" dirty="0">
                <a:solidFill>
                  <a:schemeClr val="bg2">
                    <a:lumMod val="50000"/>
                  </a:schemeClr>
                </a:solidFill>
                <a:latin typeface="+mn-lt"/>
              </a:rPr>
              <a:t>, 2014; Industrial Forestry Service Ltd. et al., 2013; AEBIOM et al., 2013; FPInnovations, 2010; </a:t>
            </a:r>
            <a:r>
              <a:rPr lang="en-US" sz="1400" dirty="0" err="1">
                <a:solidFill>
                  <a:schemeClr val="bg2">
                    <a:lumMod val="50000"/>
                  </a:schemeClr>
                </a:solidFill>
                <a:latin typeface="+mn-lt"/>
              </a:rPr>
              <a:t>Bradburn</a:t>
            </a:r>
            <a:r>
              <a:rPr lang="en-US" sz="1400" dirty="0">
                <a:solidFill>
                  <a:schemeClr val="bg2">
                    <a:lumMod val="50000"/>
                  </a:schemeClr>
                </a:solidFill>
                <a:latin typeface="+mn-lt"/>
              </a:rPr>
              <a:t>, 2014; PricewaterhouseCoopers, 2007</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544" y="764704"/>
            <a:ext cx="8192358" cy="5672780"/>
          </a:xfrm>
          <a:prstGeom prst="rect">
            <a:avLst/>
          </a:prstGeom>
        </p:spPr>
      </p:pic>
      <p:cxnSp>
        <p:nvCxnSpPr>
          <p:cNvPr id="6" name="Straight Arrow Connector 5"/>
          <p:cNvCxnSpPr/>
          <p:nvPr/>
        </p:nvCxnSpPr>
        <p:spPr>
          <a:xfrm>
            <a:off x="4520952" y="1341487"/>
            <a:ext cx="914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435352" y="1156821"/>
            <a:ext cx="4248472" cy="369332"/>
          </a:xfrm>
          <a:prstGeom prst="rect">
            <a:avLst/>
          </a:prstGeom>
          <a:solidFill>
            <a:schemeClr val="bg1">
              <a:lumMod val="95000"/>
            </a:schemeClr>
          </a:solidFill>
        </p:spPr>
        <p:txBody>
          <a:bodyPr wrap="square">
            <a:spAutoFit/>
          </a:bodyPr>
          <a:lstStyle/>
          <a:p>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Unharvested standing timbers: 2.9 M odt</a:t>
            </a:r>
            <a:endParaRPr lang="en-US" b="1" dirty="0">
              <a:solidFill>
                <a:srgbClr val="000000"/>
              </a:solidFill>
            </a:endParaRPr>
          </a:p>
        </p:txBody>
      </p:sp>
      <p:sp>
        <p:nvSpPr>
          <p:cNvPr id="8" name="Rectangle 7"/>
          <p:cNvSpPr/>
          <p:nvPr/>
        </p:nvSpPr>
        <p:spPr>
          <a:xfrm>
            <a:off x="128464" y="3429000"/>
            <a:ext cx="2000672" cy="646331"/>
          </a:xfrm>
          <a:prstGeom prst="rect">
            <a:avLst/>
          </a:prstGeom>
          <a:solidFill>
            <a:schemeClr val="bg1">
              <a:lumMod val="95000"/>
            </a:schemeClr>
          </a:solidFill>
        </p:spPr>
        <p:txBody>
          <a:bodyPr wrap="square">
            <a:spAutoFit/>
          </a:bodyPr>
          <a:lstStyle/>
          <a:p>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Logging residues:</a:t>
            </a:r>
          </a:p>
          <a:p>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5.4 M odt</a:t>
            </a:r>
            <a:endParaRPr lang="en-US" b="1" dirty="0">
              <a:solidFill>
                <a:srgbClr val="000000"/>
              </a:solidFill>
            </a:endParaRPr>
          </a:p>
        </p:txBody>
      </p:sp>
    </p:spTree>
    <p:extLst>
      <p:ext uri="{BB962C8B-B14F-4D97-AF65-F5344CB8AC3E}">
        <p14:creationId xmlns:p14="http://schemas.microsoft.com/office/powerpoint/2010/main" val="42059918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2254&quot;/&gt;&lt;CPresentation id=&quot;1&quot;&gt;&lt;m_precDefaultNumber&gt;&lt;m_chMinusSymbol&gt;-&lt;/m_chMinusSymbol&gt;&lt;m_chDecimalSymbol17909&gt;.&lt;/m_chDecimalSymbol17909&gt;&lt;m_nGroupingDigits17909 val=&quot;3&quot;/&gt;&lt;m_chGroupingSymbol17909&gt;,&lt;/m_chGroupingSymbol17909&gt;&lt;/m_precDefaultNumber&gt;&lt;m_precDefaultPercen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strFormatTime&gt;%#m/%#d/%Y&lt;/m_strFormatTime&gt;&lt;/m_precDefaultDate&gt;&lt;m_precDefaultYear/&gt;&lt;m_precDefaultQuarter/&gt;&lt;m_precDefaultMonth&gt;&lt;m_strFormatTime&gt;%1&lt;/m_strFormatTime&gt;&lt;/m_precDefaultMonth&gt;&lt;m_precDefaultWeek&gt;&lt;m_strFormatTime&gt;%4&lt;/m_strFormatTime&gt;&lt;/m_precDefaultWeek&gt;&lt;m_precDefaultDay&gt;&lt;m_strFormatTime&gt;%#d&lt;/m_strFormatTime&gt;&lt;/m_precDefaultDay&gt;&lt;m_mruColor&gt;&lt;m_vecMRU length=&quot;12&quot;&gt;&lt;elem m_fUsage=&quot;4.19487623641666470000E+000&quot;&gt;&lt;m_ppcolschidx val=&quot;0&quot;/&gt;&lt;m_rgb r=&quot;1e&quot; g=&quot;a2&quot; b=&quot;27&quot;/&gt;&lt;m_nBrightness val=&quot;0&quot;/&gt;&lt;/elem&gt;&lt;elem m_fUsage=&quot;2.03069510999999990000E+000&quot;&gt;&lt;m_ppcolschidx val=&quot;0&quot;/&gt;&lt;m_rgb r=&quot;0&quot; g=&quot;84&quot; b=&quot;b4&quot;/&gt;&lt;m_nBrightness val=&quot;0&quot;/&gt;&lt;/elem&gt;&lt;elem m_fUsage=&quot;7.34878165206573900000E-001&quot;&gt;&lt;m_ppcolschidx val=&quot;0&quot;/&gt;&lt;m_rgb r=&quot;e9&quot; g=&quot;c&quot; b=&quot;c&quot;/&gt;&lt;m_nBrightness val=&quot;0&quot;/&gt;&lt;/elem&gt;&lt;elem m_fUsage=&quot;6.56100000000000130000E-001&quot;&gt;&lt;m_ppcolschidx val=&quot;0&quot;/&gt;&lt;m_rgb r=&quot;0&quot; g=&quot;66&quot; b=&quot;0&quot;/&gt;&lt;m_nBrightness val=&quot;0&quot;/&gt;&lt;/elem&gt;&lt;elem m_fUsage=&quot;5.58240658490052890000E-001&quot;&gt;&lt;m_ppcolschidx val=&quot;0&quot;/&gt;&lt;m_rgb r=&quot;17&quot; g=&quot;7b&quot; b=&quot;1f&quot;/&gt;&lt;m_nBrightness val=&quot;0&quot;/&gt;&lt;/elem&gt;&lt;elem m_fUsage=&quot;4.89126235724400340000E-001&quot;&gt;&lt;m_ppcolschidx val=&quot;0&quot;/&gt;&lt;m_rgb r=&quot;fb&quot; g=&quot;a5&quot; b=&quot;24&quot;/&gt;&lt;m_nBrightness val=&quot;0&quot;/&gt;&lt;/elem&gt;&lt;elem m_fUsage=&quot;4.60077714927549120000E-001&quot;&gt;&lt;m_ppcolschidx val=&quot;0&quot;/&gt;&lt;m_rgb r=&quot;4f&quot; g=&quot;79&quot; b=&quot;39&quot;/&gt;&lt;m_nBrightness val=&quot;0&quot;/&gt;&lt;/elem&gt;&lt;elem m_fUsage=&quot;2.85179807064298410000E-001&quot;&gt;&lt;m_ppcolschidx val=&quot;0&quot;/&gt;&lt;m_rgb r=&quot;c6&quot; g=&quot;c1&quot; b=&quot;6&quot;/&gt;&lt;m_nBrightness val=&quot;0&quot;/&gt;&lt;/elem&gt;&lt;elem m_fUsage=&quot;2.82429536481000170000E-001&quot;&gt;&lt;m_ppcolschidx val=&quot;0&quot;/&gt;&lt;m_rgb r=&quot;9e&quot; g=&quot;c7&quot; b=&quot;89&quot;/&gt;&lt;m_nBrightness val=&quot;0&quot;/&gt;&lt;/elem&gt;&lt;elem m_fUsage=&quot;8.86293811965250810000E-002&quot;&gt;&lt;m_ppcolschidx val=&quot;0&quot;/&gt;&lt;m_rgb r=&quot;df&quot; g=&quot;5e&quot; b=&quot;6&quot;/&gt;&lt;m_nBrightness val=&quot;0&quot;/&gt;&lt;/elem&gt;&lt;elem m_fUsage=&quot;7.97664430768725700000E-002&quot;&gt;&lt;m_ppcolschidx val=&quot;0&quot;/&gt;&lt;m_rgb r=&quot;df&quot; g=&quot;33&quot; b=&quot;9&quot;/&gt;&lt;m_nBrightness val=&quot;0&quot;/&gt;&lt;/elem&gt;&lt;elem m_fUsage=&quot;2.02755595904452780000E-002&quot;&gt;&lt;m_ppcolschidx val=&quot;0&quot;/&gt;&lt;m_rgb r=&quot;f2&quot; g=&quot;37&quot; b=&quot;9&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heme/theme1.xml><?xml version="1.0" encoding="utf-8"?>
<a:theme xmlns:a="http://schemas.openxmlformats.org/drawingml/2006/main" name="2_Slide deck Nov 28">
  <a:themeElements>
    <a:clrScheme name="SkyNRG">
      <a:dk1>
        <a:srgbClr val="005878"/>
      </a:dk1>
      <a:lt1>
        <a:srgbClr val="FFFFFF"/>
      </a:lt1>
      <a:dk2>
        <a:srgbClr val="0084B4"/>
      </a:dk2>
      <a:lt2>
        <a:srgbClr val="FFFFFF"/>
      </a:lt2>
      <a:accent1>
        <a:srgbClr val="3F3F3F"/>
      </a:accent1>
      <a:accent2>
        <a:srgbClr val="7F7F7F"/>
      </a:accent2>
      <a:accent3>
        <a:srgbClr val="9BBB59"/>
      </a:accent3>
      <a:accent4>
        <a:srgbClr val="4F6128"/>
      </a:accent4>
      <a:accent5>
        <a:srgbClr val="4BACC6"/>
      </a:accent5>
      <a:accent6>
        <a:srgbClr val="002060"/>
      </a:accent6>
      <a:hlink>
        <a:srgbClr val="0000FF"/>
      </a:hlink>
      <a:folHlink>
        <a:srgbClr val="0070C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9525">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b="1"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buClr>
            <a:schemeClr val="tx2"/>
          </a:buClr>
          <a:defRPr sz="1400" b="0" dirty="0" err="1" smtClean="0">
            <a:solidFill>
              <a:schemeClr val="tx1"/>
            </a:solidFill>
            <a:latin typeface="+mn-lt"/>
          </a:defRPr>
        </a:defPPr>
      </a:lstStyle>
    </a:txDef>
  </a:objectDefaults>
  <a:extraClrSchemeLst/>
  <a:extLst>
    <a:ext uri="{05A4C25C-085E-4340-85A3-A5531E510DB2}">
      <thm15:themeFamily xmlns:thm15="http://schemas.microsoft.com/office/thememl/2012/main" xmlns="" name="Slide deck Nov 28" id="{9ED29554-90DE-4E42-9CCE-5C686E39E824}" vid="{7FF003CC-23B2-48CA-9ED4-6927120AADF6}"/>
    </a:ext>
  </a:extLst>
</a:theme>
</file>

<file path=ppt/theme/theme2.xml><?xml version="1.0" encoding="utf-8"?>
<a:theme xmlns:a="http://schemas.openxmlformats.org/drawingml/2006/main" name="1_Slide deck Nov 28">
  <a:themeElements>
    <a:clrScheme name="SkyNRG">
      <a:dk1>
        <a:srgbClr val="005878"/>
      </a:dk1>
      <a:lt1>
        <a:srgbClr val="FFFFFF"/>
      </a:lt1>
      <a:dk2>
        <a:srgbClr val="0084B4"/>
      </a:dk2>
      <a:lt2>
        <a:srgbClr val="FFFFFF"/>
      </a:lt2>
      <a:accent1>
        <a:srgbClr val="3F3F3F"/>
      </a:accent1>
      <a:accent2>
        <a:srgbClr val="7F7F7F"/>
      </a:accent2>
      <a:accent3>
        <a:srgbClr val="9BBB59"/>
      </a:accent3>
      <a:accent4>
        <a:srgbClr val="4F6128"/>
      </a:accent4>
      <a:accent5>
        <a:srgbClr val="4BACC6"/>
      </a:accent5>
      <a:accent6>
        <a:srgbClr val="002060"/>
      </a:accent6>
      <a:hlink>
        <a:srgbClr val="0000FF"/>
      </a:hlink>
      <a:folHlink>
        <a:srgbClr val="0070C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9525">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b="1"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buClr>
            <a:schemeClr val="tx2"/>
          </a:buClr>
          <a:defRPr sz="1400" b="0" dirty="0" err="1" smtClean="0">
            <a:solidFill>
              <a:schemeClr val="tx1"/>
            </a:solidFill>
            <a:latin typeface="+mn-lt"/>
          </a:defRPr>
        </a:defPPr>
      </a:lstStyle>
    </a:txDef>
  </a:objectDefaults>
  <a:extraClrSchemeLst/>
  <a:extLst>
    <a:ext uri="{05A4C25C-085E-4340-85A3-A5531E510DB2}">
      <thm15:themeFamily xmlns:thm15="http://schemas.microsoft.com/office/thememl/2012/main" xmlns="" name="Slide deck Nov 28" id="{9ED29554-90DE-4E42-9CCE-5C686E39E824}" vid="{7FF003CC-23B2-48CA-9ED4-6927120AADF6}"/>
    </a:ext>
  </a:ext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Slide deck Nov 28</Template>
  <TotalTime>21091</TotalTime>
  <Words>3041</Words>
  <Application>Microsoft Macintosh PowerPoint</Application>
  <PresentationFormat>Format A4 (210 x 297 mm)</PresentationFormat>
  <Paragraphs>538</Paragraphs>
  <Slides>30</Slides>
  <Notes>28</Notes>
  <HiddenSlides>0</HiddenSlides>
  <MMClips>0</MMClips>
  <ScaleCrop>false</ScaleCrop>
  <HeadingPairs>
    <vt:vector size="6" baseType="variant">
      <vt:variant>
        <vt:lpstr>Thème</vt:lpstr>
      </vt:variant>
      <vt:variant>
        <vt:i4>2</vt:i4>
      </vt:variant>
      <vt:variant>
        <vt:lpstr>Serveurs OLE incorporés</vt:lpstr>
      </vt:variant>
      <vt:variant>
        <vt:i4>1</vt:i4>
      </vt:variant>
      <vt:variant>
        <vt:lpstr>Titres des diapositives</vt:lpstr>
      </vt:variant>
      <vt:variant>
        <vt:i4>30</vt:i4>
      </vt:variant>
    </vt:vector>
  </HeadingPairs>
  <TitlesOfParts>
    <vt:vector size="33" baseType="lpstr">
      <vt:lpstr>2_Slide deck Nov 28</vt:lpstr>
      <vt:lpstr>1_Slide deck Nov 28</vt:lpstr>
      <vt:lpstr>think-cell Slide</vt:lpstr>
      <vt:lpstr>Logistics of supplying wood pellets to the coal-fired power plants in Alberta</vt:lpstr>
      <vt:lpstr>Decarbonization of the electricity generation in Alberta</vt:lpstr>
      <vt:lpstr>Facts about cofiring </vt:lpstr>
      <vt:lpstr>Factors impacting the cofiring fraction </vt:lpstr>
      <vt:lpstr>Forestlands in Alberta</vt:lpstr>
      <vt:lpstr>Flow of wood fibre in Alberta</vt:lpstr>
      <vt:lpstr>Forest Industry in Alberta</vt:lpstr>
      <vt:lpstr>Availability of wood fibre in Alberta</vt:lpstr>
      <vt:lpstr>Flow of wood fibre within the BC forest industry</vt:lpstr>
      <vt:lpstr>Wood pellet plants in BC</vt:lpstr>
      <vt:lpstr>Alberta’s Coal-fired Power Fleet</vt:lpstr>
      <vt:lpstr>Alberta’s Coal-fired Power Fleet</vt:lpstr>
      <vt:lpstr>Upstream Logistics Network</vt:lpstr>
      <vt:lpstr>Potential locations for wood pellet production</vt:lpstr>
      <vt:lpstr>Railway network in Western Canada</vt:lpstr>
      <vt:lpstr>Rail transportation costs ($/tonne)</vt:lpstr>
      <vt:lpstr>Delivered costs at the gate of a power plant in Wabamun area</vt:lpstr>
      <vt:lpstr>Cofiring scenarios for coal-fired power fleet in Alberta</vt:lpstr>
      <vt:lpstr>Wood pellet consumption rate- 400 MW Power Plant </vt:lpstr>
      <vt:lpstr>Employment- Wood Pellet Logistics System</vt:lpstr>
      <vt:lpstr>Employment- Wood Pellet Logistics System</vt:lpstr>
      <vt:lpstr>Avoided CO2 Costs </vt:lpstr>
      <vt:lpstr>Selling Price of Power ($/MWh)- 60% Cofiring </vt:lpstr>
      <vt:lpstr>Selling Price of Power ($/MWh)- 100% Cofiring </vt:lpstr>
      <vt:lpstr>Sensitivity analysis- Capital Cost ($/KW)</vt:lpstr>
      <vt:lpstr>Carbon Tax ($/MWh)</vt:lpstr>
      <vt:lpstr>Summary </vt:lpstr>
      <vt:lpstr>Summary</vt:lpstr>
      <vt:lpstr>Acknowledgments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SkyNRG Accelerating the global transition to sustainable aviation fuels</dc:title>
  <dc:creator>Sierk de Jong</dc:creator>
  <cp:lastModifiedBy>Evelyne Thiffault</cp:lastModifiedBy>
  <cp:revision>1890</cp:revision>
  <cp:lastPrinted>2014-03-13T16:07:20Z</cp:lastPrinted>
  <dcterms:created xsi:type="dcterms:W3CDTF">2013-11-26T16:29:09Z</dcterms:created>
  <dcterms:modified xsi:type="dcterms:W3CDTF">2016-09-22T15:02:33Z</dcterms:modified>
</cp:coreProperties>
</file>