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handoutMasterIdLst>
    <p:handoutMasterId r:id="rId39"/>
  </p:handoutMasterIdLst>
  <p:sldIdLst>
    <p:sldId id="630" r:id="rId2"/>
    <p:sldId id="719" r:id="rId3"/>
    <p:sldId id="632" r:id="rId4"/>
    <p:sldId id="633" r:id="rId5"/>
    <p:sldId id="634" r:id="rId6"/>
    <p:sldId id="637" r:id="rId7"/>
    <p:sldId id="713" r:id="rId8"/>
    <p:sldId id="712" r:id="rId9"/>
    <p:sldId id="724" r:id="rId10"/>
    <p:sldId id="638" r:id="rId11"/>
    <p:sldId id="639" r:id="rId12"/>
    <p:sldId id="640" r:id="rId13"/>
    <p:sldId id="706" r:id="rId14"/>
    <p:sldId id="707" r:id="rId15"/>
    <p:sldId id="708" r:id="rId16"/>
    <p:sldId id="709" r:id="rId17"/>
    <p:sldId id="710" r:id="rId18"/>
    <p:sldId id="711" r:id="rId19"/>
    <p:sldId id="720" r:id="rId20"/>
    <p:sldId id="721" r:id="rId21"/>
    <p:sldId id="722" r:id="rId22"/>
    <p:sldId id="723" r:id="rId23"/>
    <p:sldId id="742" r:id="rId24"/>
    <p:sldId id="725" r:id="rId25"/>
    <p:sldId id="726" r:id="rId26"/>
    <p:sldId id="727" r:id="rId27"/>
    <p:sldId id="728" r:id="rId28"/>
    <p:sldId id="736" r:id="rId29"/>
    <p:sldId id="729" r:id="rId30"/>
    <p:sldId id="737" r:id="rId31"/>
    <p:sldId id="738" r:id="rId32"/>
    <p:sldId id="730" r:id="rId33"/>
    <p:sldId id="731" r:id="rId34"/>
    <p:sldId id="733" r:id="rId35"/>
    <p:sldId id="740" r:id="rId36"/>
    <p:sldId id="697" r:id="rId37"/>
  </p:sldIdLst>
  <p:sldSz cx="9144000" cy="6858000" type="screen4x3"/>
  <p:notesSz cx="7315200" cy="96012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66"/>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12" autoAdjust="0"/>
    <p:restoredTop sz="94492" autoAdjust="0"/>
  </p:normalViewPr>
  <p:slideViewPr>
    <p:cSldViewPr>
      <p:cViewPr>
        <p:scale>
          <a:sx n="50" d="100"/>
          <a:sy n="50" d="100"/>
        </p:scale>
        <p:origin x="-1804" y="-476"/>
      </p:cViewPr>
      <p:guideLst>
        <p:guide orient="horz" pos="2160"/>
        <p:guide pos="725"/>
      </p:guideLst>
    </p:cSldViewPr>
  </p:slideViewPr>
  <p:outlineViewPr>
    <p:cViewPr>
      <p:scale>
        <a:sx n="33" d="100"/>
        <a:sy n="33" d="100"/>
      </p:scale>
      <p:origin x="0" y="11406"/>
    </p:cViewPr>
  </p:outlineViewPr>
  <p:notesTextViewPr>
    <p:cViewPr>
      <p:scale>
        <a:sx n="100" d="100"/>
        <a:sy n="100" d="100"/>
      </p:scale>
      <p:origin x="0" y="0"/>
    </p:cViewPr>
  </p:notesTextViewPr>
  <p:sorterViewPr>
    <p:cViewPr>
      <p:scale>
        <a:sx n="50" d="100"/>
        <a:sy n="50"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3346"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pitchFamily="34" charset="0"/>
              </a:defRPr>
            </a:lvl1pPr>
          </a:lstStyle>
          <a:p>
            <a:pPr>
              <a:defRPr/>
            </a:pPr>
            <a:endParaRPr lang="en-US"/>
          </a:p>
        </p:txBody>
      </p:sp>
      <p:sp>
        <p:nvSpPr>
          <p:cNvPr id="313347"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en-US"/>
          </a:p>
        </p:txBody>
      </p:sp>
      <p:sp>
        <p:nvSpPr>
          <p:cNvPr id="313348"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pitchFamily="34" charset="0"/>
              </a:defRPr>
            </a:lvl1pPr>
          </a:lstStyle>
          <a:p>
            <a:pPr>
              <a:defRPr/>
            </a:pPr>
            <a:endParaRPr lang="en-US"/>
          </a:p>
        </p:txBody>
      </p:sp>
      <p:sp>
        <p:nvSpPr>
          <p:cNvPr id="313349"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72B2E27C-A496-412D-9A6A-B069BF89A46B}" type="slidenum">
              <a:rPr lang="en-US"/>
              <a:pPr>
                <a:defRPr/>
              </a:pPr>
              <a:t>‹#›</a:t>
            </a:fld>
            <a:endParaRPr lang="en-US"/>
          </a:p>
        </p:txBody>
      </p:sp>
    </p:spTree>
    <p:extLst>
      <p:ext uri="{BB962C8B-B14F-4D97-AF65-F5344CB8AC3E}">
        <p14:creationId xmlns:p14="http://schemas.microsoft.com/office/powerpoint/2010/main" val="480452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l" defTabSz="966788">
              <a:defRPr sz="1300">
                <a:latin typeface="Arial" pitchFamily="34" charset="0"/>
              </a:defRPr>
            </a:lvl1pPr>
          </a:lstStyle>
          <a:p>
            <a:pPr>
              <a:defRPr/>
            </a:pPr>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pitchFamily="34" charset="0"/>
              </a:defRPr>
            </a:lvl1pPr>
          </a:lstStyle>
          <a:p>
            <a:pPr>
              <a:defRPr/>
            </a:pPr>
            <a:endParaRPr lang="en-US"/>
          </a:p>
        </p:txBody>
      </p:sp>
      <p:sp>
        <p:nvSpPr>
          <p:cNvPr id="103428"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l" defTabSz="966788">
              <a:defRPr sz="1300">
                <a:latin typeface="Arial" pitchFamily="34" charset="0"/>
              </a:defRPr>
            </a:lvl1pPr>
          </a:lstStyle>
          <a:p>
            <a:pPr>
              <a:defRPr/>
            </a:pPr>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DB0659BB-ABAC-42C1-86DF-5AAE94B2E128}" type="slidenum">
              <a:rPr lang="en-US"/>
              <a:pPr>
                <a:defRPr/>
              </a:pPr>
              <a:t>‹#›</a:t>
            </a:fld>
            <a:endParaRPr lang="en-US"/>
          </a:p>
        </p:txBody>
      </p:sp>
    </p:spTree>
    <p:extLst>
      <p:ext uri="{BB962C8B-B14F-4D97-AF65-F5344CB8AC3E}">
        <p14:creationId xmlns:p14="http://schemas.microsoft.com/office/powerpoint/2010/main" val="17782416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Rot="1" noChangeAspect="1" noChangeArrowheads="1" noTextEdit="1"/>
          </p:cNvSpPr>
          <p:nvPr>
            <p:ph type="sldImg"/>
          </p:nvPr>
        </p:nvSpPr>
        <p:spPr>
          <a:xfrm>
            <a:off x="1257300" y="720725"/>
            <a:ext cx="4800600" cy="3600450"/>
          </a:xfrm>
          <a:ln/>
        </p:spPr>
      </p:sp>
      <p:sp>
        <p:nvSpPr>
          <p:cNvPr id="16386"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pPr>
              <a:defRPr/>
            </a:pPr>
            <a:fld id="{DB0659BB-ABAC-42C1-86DF-5AAE94B2E128}" type="slidenum">
              <a:rPr lang="en-US" smtClean="0"/>
              <a:pPr>
                <a:defRPr/>
              </a:pPr>
              <a:t>3</a:t>
            </a:fld>
            <a:endParaRPr lang="en-US"/>
          </a:p>
        </p:txBody>
      </p:sp>
    </p:spTree>
    <p:extLst>
      <p:ext uri="{BB962C8B-B14F-4D97-AF65-F5344CB8AC3E}">
        <p14:creationId xmlns:p14="http://schemas.microsoft.com/office/powerpoint/2010/main" val="3269658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IE"/>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IE"/>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IE" smtClean="0"/>
              <a:t>IEA Bioenergy Task 43 UBC Vancouver Workshop 2016. .</a:t>
            </a: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EE3161FF-55E1-4526-A3AA-AE6866F6135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IE" dirty="0" smtClean="0"/>
              <a:t>IEA Bioenergy Task 43</a:t>
            </a:r>
          </a:p>
          <a:p>
            <a:pPr>
              <a:defRPr/>
            </a:pPr>
            <a:r>
              <a:rPr lang="en-IE" dirty="0" smtClean="0"/>
              <a:t>UBC Vancouver Workshop 2016.</a:t>
            </a:r>
            <a:endParaRPr lang="en-US" dirty="0" smtClean="0"/>
          </a:p>
          <a:p>
            <a:pPr>
              <a:defRPr/>
            </a:pPr>
            <a:r>
              <a:rPr lang="en-IE" dirty="0" smtClean="0"/>
              <a:t>.</a:t>
            </a: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80B44492-70BC-4C3F-8CB7-F1CD4F8B1745}" type="slidenum">
              <a:rPr lang="en-US"/>
              <a:pPr>
                <a:defRPr/>
              </a:pPr>
              <a:t>‹#›</a:t>
            </a:fld>
            <a:endParaRPr lang="en-US"/>
          </a:p>
        </p:txBody>
      </p:sp>
      <p:pic>
        <p:nvPicPr>
          <p:cNvPr id="11" name="Picture 2" descr="C:\Parsons Energy Research\logo\charles_parsons_4.png"/>
          <p:cNvPicPr>
            <a:picLocks noChangeAspect="1" noChangeArrowheads="1"/>
          </p:cNvPicPr>
          <p:nvPr userDrawn="1"/>
        </p:nvPicPr>
        <p:blipFill>
          <a:blip r:embed="rId2" cstate="print"/>
          <a:srcRect/>
          <a:stretch>
            <a:fillRect/>
          </a:stretch>
        </p:blipFill>
        <p:spPr bwMode="auto">
          <a:xfrm>
            <a:off x="7960831" y="5817210"/>
            <a:ext cx="1160655" cy="920750"/>
          </a:xfrm>
          <a:prstGeom prst="rect">
            <a:avLst/>
          </a:prstGeom>
          <a:noFill/>
          <a:ln w="9525">
            <a:noFill/>
            <a:miter lim="800000"/>
            <a:headEnd/>
            <a:tailEnd/>
          </a:ln>
        </p:spPr>
      </p:pic>
      <p:pic>
        <p:nvPicPr>
          <p:cNvPr id="12" name="Picture 3"/>
          <p:cNvPicPr>
            <a:picLocks noChangeAspect="1"/>
          </p:cNvPicPr>
          <p:nvPr userDrawn="1"/>
        </p:nvPicPr>
        <p:blipFill>
          <a:blip r:embed="rId3" cstate="print"/>
          <a:srcRect/>
          <a:stretch>
            <a:fillRect/>
          </a:stretch>
        </p:blipFill>
        <p:spPr bwMode="auto">
          <a:xfrm>
            <a:off x="6140164" y="5856622"/>
            <a:ext cx="700088" cy="920750"/>
          </a:xfrm>
          <a:prstGeom prst="rect">
            <a:avLst/>
          </a:prstGeom>
          <a:noFill/>
          <a:ln w="9525">
            <a:noFill/>
            <a:miter lim="800000"/>
            <a:headEnd/>
            <a:tailEnd/>
          </a:ln>
        </p:spPr>
      </p:pic>
      <p:pic>
        <p:nvPicPr>
          <p:cNvPr id="13" name="Picture 4" descr="Bioresources.jpg"/>
          <p:cNvPicPr>
            <a:picLocks noChangeAspect="1"/>
          </p:cNvPicPr>
          <p:nvPr userDrawn="1"/>
        </p:nvPicPr>
        <p:blipFill>
          <a:blip r:embed="rId4" cstate="print"/>
          <a:srcRect/>
          <a:stretch>
            <a:fillRect/>
          </a:stretch>
        </p:blipFill>
        <p:spPr bwMode="auto">
          <a:xfrm>
            <a:off x="6985272" y="5841269"/>
            <a:ext cx="935101" cy="957070"/>
          </a:xfrm>
          <a:prstGeom prst="rect">
            <a:avLst/>
          </a:prstGeom>
          <a:noFill/>
          <a:ln w="9525">
            <a:noFill/>
            <a:miter lim="800000"/>
            <a:headEnd/>
            <a:tailEnd/>
          </a:ln>
        </p:spPr>
      </p:pic>
      <p:sp>
        <p:nvSpPr>
          <p:cNvPr id="14" name="Rounded Rectangle 13"/>
          <p:cNvSpPr/>
          <p:nvPr userDrawn="1"/>
        </p:nvSpPr>
        <p:spPr>
          <a:xfrm>
            <a:off x="5976157" y="5841268"/>
            <a:ext cx="3167844" cy="982415"/>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latin typeface="Times New Roman" pitchFamily="18"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IE" smtClean="0"/>
              <a:t>IEA Bioenergy Task 43 UBC Vancouver Workshop 2016. .</a:t>
            </a: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6DE21F40-F514-4EF8-A603-35793D724612}"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IE"/>
          </a:p>
        </p:txBody>
      </p:sp>
      <p:sp>
        <p:nvSpPr>
          <p:cNvPr id="3" name="Table Placeholder 2"/>
          <p:cNvSpPr>
            <a:spLocks noGrp="1"/>
          </p:cNvSpPr>
          <p:nvPr>
            <p:ph type="tbl" idx="1"/>
          </p:nvPr>
        </p:nvSpPr>
        <p:spPr>
          <a:xfrm>
            <a:off x="457200" y="1600201"/>
            <a:ext cx="8229600" cy="4525963"/>
          </a:xfrm>
        </p:spPr>
        <p:txBody>
          <a:bodyPr/>
          <a:lstStyle/>
          <a:p>
            <a:pPr lvl="0"/>
            <a:endParaRPr lang="en-IE"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IE" dirty="0" smtClean="0"/>
              <a:t>IEA Bioenergy Task 43</a:t>
            </a:r>
          </a:p>
          <a:p>
            <a:pPr>
              <a:defRPr/>
            </a:pPr>
            <a:r>
              <a:rPr lang="en-IE" dirty="0" smtClean="0"/>
              <a:t>UBC Vancouver Workshop 2016.</a:t>
            </a:r>
            <a:endParaRPr lang="en-US" dirty="0" smtClean="0"/>
          </a:p>
          <a:p>
            <a:pPr>
              <a:defRPr/>
            </a:pPr>
            <a:r>
              <a:rPr lang="en-IE" dirty="0" smtClean="0"/>
              <a:t>.</a:t>
            </a: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DBCA7DD8-527F-4CBB-B31F-7814F35B6915}" type="slidenum">
              <a:rPr lang="en-US"/>
              <a:pPr>
                <a:defRPr/>
              </a:pPr>
              <a:t>‹#›</a:t>
            </a:fld>
            <a:endParaRPr lang="en-US"/>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09043" y="6059523"/>
            <a:ext cx="2219325" cy="78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IE"/>
          </a:p>
        </p:txBody>
      </p:sp>
      <p:sp>
        <p:nvSpPr>
          <p:cNvPr id="3" name="Text Placeholder 2"/>
          <p:cNvSpPr>
            <a:spLocks noGrp="1"/>
          </p:cNvSpPr>
          <p:nvPr>
            <p:ph type="body" sz="half" idx="1"/>
          </p:nvPr>
        </p:nvSpPr>
        <p:spPr>
          <a:xfrm>
            <a:off x="457200" y="1600201"/>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4648200" y="1600201"/>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IE" dirty="0" smtClean="0"/>
              <a:t>IEA Bioenergy Task 43</a:t>
            </a:r>
          </a:p>
          <a:p>
            <a:pPr>
              <a:defRPr/>
            </a:pPr>
            <a:r>
              <a:rPr lang="en-IE" dirty="0" smtClean="0"/>
              <a:t>UBC Vancouver Workshop 2016.</a:t>
            </a:r>
            <a:endParaRPr lang="en-US" dirty="0" smtClean="0"/>
          </a:p>
          <a:p>
            <a:pPr>
              <a:defRPr/>
            </a:pPr>
            <a:r>
              <a:rPr lang="en-IE" dirty="0" smtClean="0"/>
              <a:t>.</a:t>
            </a: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0A3E185-14AD-439B-B673-DA24D6264812}" type="slidenum">
              <a:rPr lang="en-US"/>
              <a:pPr>
                <a:defRPr/>
              </a:pPr>
              <a:t>‹#›</a:t>
            </a:fld>
            <a:endParaRPr lang="en-US"/>
          </a:p>
        </p:txBody>
      </p:sp>
      <p:pic>
        <p:nvPicPr>
          <p:cNvPr id="12" name="Picture 2" descr="C:\Parsons Energy Research\logo\charles_parsons_4.png"/>
          <p:cNvPicPr>
            <a:picLocks noChangeAspect="1" noChangeArrowheads="1"/>
          </p:cNvPicPr>
          <p:nvPr userDrawn="1"/>
        </p:nvPicPr>
        <p:blipFill>
          <a:blip r:embed="rId2" cstate="print"/>
          <a:srcRect/>
          <a:stretch>
            <a:fillRect/>
          </a:stretch>
        </p:blipFill>
        <p:spPr bwMode="auto">
          <a:xfrm>
            <a:off x="8280413" y="6070734"/>
            <a:ext cx="841073" cy="667225"/>
          </a:xfrm>
          <a:prstGeom prst="rect">
            <a:avLst/>
          </a:prstGeom>
          <a:noFill/>
          <a:ln w="9525">
            <a:noFill/>
            <a:miter lim="800000"/>
            <a:headEnd/>
            <a:tailEnd/>
          </a:ln>
        </p:spPr>
      </p:pic>
      <p:pic>
        <p:nvPicPr>
          <p:cNvPr id="13" name="Picture 3"/>
          <p:cNvPicPr>
            <a:picLocks noChangeAspect="1"/>
          </p:cNvPicPr>
          <p:nvPr userDrawn="1"/>
        </p:nvPicPr>
        <p:blipFill>
          <a:blip r:embed="rId3" cstate="print"/>
          <a:srcRect/>
          <a:stretch>
            <a:fillRect/>
          </a:stretch>
        </p:blipFill>
        <p:spPr bwMode="auto">
          <a:xfrm>
            <a:off x="7020272" y="6165304"/>
            <a:ext cx="432048" cy="568226"/>
          </a:xfrm>
          <a:prstGeom prst="rect">
            <a:avLst/>
          </a:prstGeom>
          <a:noFill/>
          <a:ln w="9525">
            <a:noFill/>
            <a:miter lim="800000"/>
            <a:headEnd/>
            <a:tailEnd/>
          </a:ln>
        </p:spPr>
      </p:pic>
      <p:pic>
        <p:nvPicPr>
          <p:cNvPr id="14" name="Picture 4" descr="Bioresources.jpg"/>
          <p:cNvPicPr>
            <a:picLocks noChangeAspect="1"/>
          </p:cNvPicPr>
          <p:nvPr userDrawn="1"/>
        </p:nvPicPr>
        <p:blipFill>
          <a:blip r:embed="rId4" cstate="print"/>
          <a:srcRect/>
          <a:stretch>
            <a:fillRect/>
          </a:stretch>
        </p:blipFill>
        <p:spPr bwMode="auto">
          <a:xfrm>
            <a:off x="7560332" y="6061341"/>
            <a:ext cx="720080" cy="736997"/>
          </a:xfrm>
          <a:prstGeom prst="rect">
            <a:avLst/>
          </a:prstGeom>
          <a:noFill/>
          <a:ln w="9525">
            <a:noFill/>
            <a:miter lim="800000"/>
            <a:headEnd/>
            <a:tailEnd/>
          </a:ln>
        </p:spPr>
      </p:pic>
      <p:sp>
        <p:nvSpPr>
          <p:cNvPr id="15" name="Rounded Rectangle 14"/>
          <p:cNvSpPr/>
          <p:nvPr userDrawn="1"/>
        </p:nvSpPr>
        <p:spPr>
          <a:xfrm>
            <a:off x="6948264" y="6061340"/>
            <a:ext cx="2195736" cy="762342"/>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latin typeface="Times New Roman" pitchFamily="18"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IE"/>
          </a:p>
        </p:txBody>
      </p:sp>
      <p:sp>
        <p:nvSpPr>
          <p:cNvPr id="3" name="Content Placeholder 2"/>
          <p:cNvSpPr>
            <a:spLocks noGrp="1"/>
          </p:cNvSpPr>
          <p:nvPr>
            <p:ph sz="quarter" idx="1"/>
          </p:nvPr>
        </p:nvSpPr>
        <p:spPr>
          <a:xfrm>
            <a:off x="457200" y="1600201"/>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quarter" idx="2"/>
          </p:nvPr>
        </p:nvSpPr>
        <p:spPr>
          <a:xfrm>
            <a:off x="457200" y="3938589"/>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half" idx="3"/>
          </p:nvPr>
        </p:nvSpPr>
        <p:spPr>
          <a:xfrm>
            <a:off x="4648200" y="1600201"/>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r>
              <a:rPr lang="en-IE" dirty="0" smtClean="0"/>
              <a:t>IEA Bioenergy Task 43</a:t>
            </a:r>
          </a:p>
          <a:p>
            <a:pPr>
              <a:defRPr/>
            </a:pPr>
            <a:r>
              <a:rPr lang="en-IE" dirty="0" smtClean="0"/>
              <a:t>UBC Vancouver Workshop 2016.</a:t>
            </a:r>
            <a:endParaRPr lang="en-US" dirty="0" smtClean="0"/>
          </a:p>
          <a:p>
            <a:pPr>
              <a:defRPr/>
            </a:pPr>
            <a:r>
              <a:rPr lang="en-IE" dirty="0" smtClean="0"/>
              <a:t>.</a:t>
            </a:r>
            <a:endParaRPr lang="en-US" dirty="0"/>
          </a:p>
        </p:txBody>
      </p:sp>
      <p:sp>
        <p:nvSpPr>
          <p:cNvPr id="8" name="Rectangle 6"/>
          <p:cNvSpPr>
            <a:spLocks noGrp="1" noChangeArrowheads="1"/>
          </p:cNvSpPr>
          <p:nvPr>
            <p:ph type="sldNum" sz="quarter" idx="12"/>
          </p:nvPr>
        </p:nvSpPr>
        <p:spPr>
          <a:ln/>
        </p:spPr>
        <p:txBody>
          <a:bodyPr/>
          <a:lstStyle>
            <a:lvl1pPr>
              <a:defRPr/>
            </a:lvl1pPr>
          </a:lstStyle>
          <a:p>
            <a:pPr>
              <a:defRPr/>
            </a:pPr>
            <a:fld id="{A3DC63D8-348E-45F0-8434-CE02D501F9E4}" type="slidenum">
              <a:rPr lang="en-US"/>
              <a:pPr>
                <a:defRPr/>
              </a:pPr>
              <a:t>‹#›</a:t>
            </a:fld>
            <a:endParaRPr lang="en-US"/>
          </a:p>
        </p:txBody>
      </p:sp>
      <p:sp>
        <p:nvSpPr>
          <p:cNvPr id="13" name="Content Placeholder 3"/>
          <p:cNvSpPr>
            <a:spLocks noGrp="1"/>
          </p:cNvSpPr>
          <p:nvPr>
            <p:ph sz="half" idx="13"/>
          </p:nvPr>
        </p:nvSpPr>
        <p:spPr>
          <a:xfrm>
            <a:off x="4648200" y="1600201"/>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pic>
        <p:nvPicPr>
          <p:cNvPr id="22" name="Picture 2" descr="C:\Parsons Energy Research\logo\charles_parsons_4.png"/>
          <p:cNvPicPr>
            <a:picLocks noChangeAspect="1" noChangeArrowheads="1"/>
          </p:cNvPicPr>
          <p:nvPr userDrawn="1"/>
        </p:nvPicPr>
        <p:blipFill>
          <a:blip r:embed="rId2" cstate="print"/>
          <a:srcRect/>
          <a:stretch>
            <a:fillRect/>
          </a:stretch>
        </p:blipFill>
        <p:spPr bwMode="auto">
          <a:xfrm>
            <a:off x="8280413" y="6070734"/>
            <a:ext cx="841073" cy="667225"/>
          </a:xfrm>
          <a:prstGeom prst="rect">
            <a:avLst/>
          </a:prstGeom>
          <a:noFill/>
          <a:ln w="9525">
            <a:noFill/>
            <a:miter lim="800000"/>
            <a:headEnd/>
            <a:tailEnd/>
          </a:ln>
        </p:spPr>
      </p:pic>
      <p:pic>
        <p:nvPicPr>
          <p:cNvPr id="23" name="Picture 3"/>
          <p:cNvPicPr>
            <a:picLocks noChangeAspect="1"/>
          </p:cNvPicPr>
          <p:nvPr userDrawn="1"/>
        </p:nvPicPr>
        <p:blipFill>
          <a:blip r:embed="rId3" cstate="print"/>
          <a:srcRect/>
          <a:stretch>
            <a:fillRect/>
          </a:stretch>
        </p:blipFill>
        <p:spPr bwMode="auto">
          <a:xfrm>
            <a:off x="7020272" y="6165304"/>
            <a:ext cx="432048" cy="568226"/>
          </a:xfrm>
          <a:prstGeom prst="rect">
            <a:avLst/>
          </a:prstGeom>
          <a:noFill/>
          <a:ln w="9525">
            <a:noFill/>
            <a:miter lim="800000"/>
            <a:headEnd/>
            <a:tailEnd/>
          </a:ln>
        </p:spPr>
      </p:pic>
      <p:pic>
        <p:nvPicPr>
          <p:cNvPr id="24" name="Picture 4" descr="Bioresources.jpg"/>
          <p:cNvPicPr>
            <a:picLocks noChangeAspect="1"/>
          </p:cNvPicPr>
          <p:nvPr userDrawn="1"/>
        </p:nvPicPr>
        <p:blipFill>
          <a:blip r:embed="rId4" cstate="print"/>
          <a:srcRect/>
          <a:stretch>
            <a:fillRect/>
          </a:stretch>
        </p:blipFill>
        <p:spPr bwMode="auto">
          <a:xfrm>
            <a:off x="7560332" y="6061341"/>
            <a:ext cx="720080" cy="736997"/>
          </a:xfrm>
          <a:prstGeom prst="rect">
            <a:avLst/>
          </a:prstGeom>
          <a:noFill/>
          <a:ln w="9525">
            <a:noFill/>
            <a:miter lim="800000"/>
            <a:headEnd/>
            <a:tailEnd/>
          </a:ln>
        </p:spPr>
      </p:pic>
      <p:sp>
        <p:nvSpPr>
          <p:cNvPr id="25" name="Rounded Rectangle 24"/>
          <p:cNvSpPr/>
          <p:nvPr userDrawn="1"/>
        </p:nvSpPr>
        <p:spPr>
          <a:xfrm>
            <a:off x="6948264" y="6061340"/>
            <a:ext cx="2195736" cy="762342"/>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latin typeface="Times New Roman" pitchFamily="18" charset="0"/>
            </a:endParaRPr>
          </a:p>
        </p:txBody>
      </p:sp>
    </p:spTree>
    <p:extLst>
      <p:ext uri="{BB962C8B-B14F-4D97-AF65-F5344CB8AC3E}">
        <p14:creationId xmlns:p14="http://schemas.microsoft.com/office/powerpoint/2010/main" val="631564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175"/>
            <a:ext cx="9144000" cy="666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194096"/>
            <a:ext cx="2895600" cy="476250"/>
          </a:xfrm>
          <a:ln/>
        </p:spPr>
        <p:txBody>
          <a:bodyPr/>
          <a:lstStyle>
            <a:lvl1pPr>
              <a:defRPr/>
            </a:lvl1pPr>
          </a:lstStyle>
          <a:p>
            <a:pPr>
              <a:defRPr/>
            </a:pPr>
            <a:r>
              <a:rPr lang="en-IE" dirty="0" smtClean="0"/>
              <a:t>IEA Bioenergy Task 43</a:t>
            </a:r>
          </a:p>
          <a:p>
            <a:pPr>
              <a:defRPr/>
            </a:pPr>
            <a:r>
              <a:rPr lang="en-IE" dirty="0" smtClean="0"/>
              <a:t>UBC Vancouver Workshop 2016.</a:t>
            </a:r>
            <a:endParaRPr lang="en-US" dirty="0" smtClean="0"/>
          </a:p>
          <a:p>
            <a:pPr>
              <a:defRPr/>
            </a:pPr>
            <a:r>
              <a:rPr lang="en-IE" dirty="0" smtClean="0"/>
              <a:t>.</a:t>
            </a: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54DC713-76A8-41B3-A9C8-B2B0404731E5}" type="slidenum">
              <a:rPr lang="en-US"/>
              <a:pPr>
                <a:defRPr/>
              </a:pPr>
              <a:t>‹#›</a:t>
            </a:fld>
            <a:endParaRPr lang="en-US"/>
          </a:p>
        </p:txBody>
      </p:sp>
      <p:pic>
        <p:nvPicPr>
          <p:cNvPr id="13"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909043" y="6059523"/>
            <a:ext cx="2219325" cy="78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E"/>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IE" dirty="0" smtClean="0"/>
              <a:t>IEA Bioenergy Task 43</a:t>
            </a:r>
          </a:p>
          <a:p>
            <a:pPr>
              <a:defRPr/>
            </a:pPr>
            <a:r>
              <a:rPr lang="en-IE" dirty="0" smtClean="0"/>
              <a:t>UBC Vancouver Workshop 2016.</a:t>
            </a:r>
            <a:endParaRPr lang="en-US" dirty="0" smtClean="0"/>
          </a:p>
          <a:p>
            <a:pPr>
              <a:defRPr/>
            </a:pPr>
            <a:r>
              <a:rPr lang="en-IE" dirty="0" smtClean="0"/>
              <a:t>.</a:t>
            </a: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7AE6A96-BEA3-4766-8BD8-9322D22E105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175"/>
            <a:ext cx="9144000" cy="666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IE" smtClean="0"/>
              <a:t>IEA Bioenergy Task 43 UBC Vancouver Workshop 2016. .</a:t>
            </a:r>
            <a:endParaRPr lang="en-US" dirty="0" smtClean="0"/>
          </a:p>
        </p:txBody>
      </p:sp>
      <p:sp>
        <p:nvSpPr>
          <p:cNvPr id="7" name="Rectangle 6"/>
          <p:cNvSpPr>
            <a:spLocks noGrp="1" noChangeArrowheads="1"/>
          </p:cNvSpPr>
          <p:nvPr>
            <p:ph type="sldNum" sz="quarter" idx="12"/>
          </p:nvPr>
        </p:nvSpPr>
        <p:spPr>
          <a:ln/>
        </p:spPr>
        <p:txBody>
          <a:bodyPr/>
          <a:lstStyle>
            <a:lvl1pPr>
              <a:defRPr/>
            </a:lvl1pPr>
          </a:lstStyle>
          <a:p>
            <a:pPr>
              <a:defRPr/>
            </a:pPr>
            <a:fld id="{BAFC4E86-BBDF-4EE9-B44F-DD7C9797C4C6}" type="slidenum">
              <a:rPr lang="en-US"/>
              <a:pPr>
                <a:defRPr/>
              </a:pPr>
              <a:t>‹#›</a:t>
            </a:fld>
            <a:endParaRPr lang="en-US"/>
          </a:p>
        </p:txBody>
      </p:sp>
      <p:pic>
        <p:nvPicPr>
          <p:cNvPr id="14"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909043" y="6059523"/>
            <a:ext cx="2219325" cy="78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175"/>
            <a:ext cx="9144000" cy="666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smtClean="0"/>
              <a:t>Click to edit Master title style</a:t>
            </a:r>
            <a:endParaRPr lang="en-IE"/>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IE" dirty="0" smtClean="0"/>
              <a:t>IEA Bioenergy Task 43</a:t>
            </a:r>
          </a:p>
          <a:p>
            <a:pPr>
              <a:defRPr/>
            </a:pPr>
            <a:r>
              <a:rPr lang="en-IE" dirty="0" smtClean="0"/>
              <a:t>UBC Vancouver Workshop 2016.</a:t>
            </a:r>
            <a:endParaRPr lang="en-US" dirty="0" smtClean="0"/>
          </a:p>
          <a:p>
            <a:pPr>
              <a:defRPr/>
            </a:pPr>
            <a:r>
              <a:rPr lang="en-IE" dirty="0" smtClean="0"/>
              <a:t>.</a:t>
            </a: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69F65DBB-EFA5-437E-9EDE-A3DBB3B9E0F7}" type="slidenum">
              <a:rPr lang="en-US"/>
              <a:pPr>
                <a:defRPr/>
              </a:pPr>
              <a:t>‹#›</a:t>
            </a:fld>
            <a:endParaRPr lang="en-US"/>
          </a:p>
        </p:txBody>
      </p:sp>
      <p:pic>
        <p:nvPicPr>
          <p:cNvPr id="15"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909043" y="6059523"/>
            <a:ext cx="2219325" cy="78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IE" dirty="0" smtClean="0"/>
              <a:t>IEA Bioenergy Task 43</a:t>
            </a:r>
          </a:p>
          <a:p>
            <a:pPr>
              <a:defRPr/>
            </a:pPr>
            <a:r>
              <a:rPr lang="en-IE" dirty="0" smtClean="0"/>
              <a:t>UBC Vancouver Workshop 2016.</a:t>
            </a:r>
            <a:endParaRPr lang="en-US" dirty="0" smtClean="0"/>
          </a:p>
          <a:p>
            <a:pPr>
              <a:defRPr/>
            </a:pPr>
            <a:r>
              <a:rPr lang="en-IE" dirty="0" smtClean="0"/>
              <a:t>.</a:t>
            </a: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6F5402A8-2F9B-451C-BB2A-F632226B26B3}" type="slidenum">
              <a:rPr lang="en-US"/>
              <a:pPr>
                <a:defRPr/>
              </a:pPr>
              <a:t>‹#›</a:t>
            </a:fld>
            <a:endParaRPr lang="en-US"/>
          </a:p>
        </p:txBody>
      </p:sp>
      <p:pic>
        <p:nvPicPr>
          <p:cNvPr id="1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09043" y="6059523"/>
            <a:ext cx="2219325" cy="78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IE" smtClean="0"/>
              <a:t>IEA Bioenergy Task 43 UBC Vancouver Workshop 2016. .</a:t>
            </a: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9EF779F0-5CAE-4FD1-B693-CE1287368D62}" type="slidenum">
              <a:rPr lang="en-US"/>
              <a:pPr>
                <a:defRPr/>
              </a:pPr>
              <a:t>‹#›</a:t>
            </a:fld>
            <a:endParaRPr lang="en-US"/>
          </a:p>
        </p:txBody>
      </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09043" y="6059523"/>
            <a:ext cx="2219325" cy="78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IE"/>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IE" smtClean="0"/>
              <a:t>IEA Bioenergy Task 43 UBC Vancouver Workshop 2016. .</a:t>
            </a: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8D3E262F-96CD-404B-B405-B5A2EB1E8035}" type="slidenum">
              <a:rPr lang="en-US"/>
              <a:pPr>
                <a:defRPr/>
              </a:pPr>
              <a:t>‹#›</a:t>
            </a:fld>
            <a:endParaRPr lang="en-US"/>
          </a:p>
        </p:txBody>
      </p:sp>
      <p:pic>
        <p:nvPicPr>
          <p:cNvPr id="1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09043" y="6059523"/>
            <a:ext cx="2219325" cy="78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E"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IE" smtClean="0"/>
              <a:t>IEA Bioenergy Task 43 UBC Vancouver Workshop 2016. .</a:t>
            </a: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DD546FFA-FC36-40FE-A5E0-D73AE0E08BD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7"/>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0" y="-3175"/>
            <a:ext cx="9144000"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a:defRPr/>
            </a:pPr>
            <a:r>
              <a:rPr lang="en-IE" dirty="0" smtClean="0"/>
              <a:t>IEA Bioenergy Task 43</a:t>
            </a:r>
          </a:p>
          <a:p>
            <a:pPr>
              <a:defRPr/>
            </a:pPr>
            <a:r>
              <a:rPr lang="en-IE" dirty="0" smtClean="0"/>
              <a:t>UBC Vancouver Workshop 2016.</a:t>
            </a:r>
            <a:endParaRPr lang="en-US" dirty="0" smtClean="0"/>
          </a:p>
          <a:p>
            <a:pPr>
              <a:defRPr/>
            </a:pPr>
            <a:r>
              <a:rPr lang="en-IE" dirty="0" smtClean="0"/>
              <a:t>.</a:t>
            </a:r>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FC3BA5B6-2840-4E7B-B829-036DC1A3EB4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74" r:id="rId14"/>
  </p:sldLayoutIdLst>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hyperlink" Target="https://www.researchgate.net/profile/Ger_Devlin" TargetMode="External"/><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idx="4294967295"/>
          </p:nvPr>
        </p:nvSpPr>
        <p:spPr>
          <a:xfrm>
            <a:off x="685800" y="1557339"/>
            <a:ext cx="7772400" cy="2043112"/>
          </a:xfrm>
          <a:ln w="76200">
            <a:solidFill>
              <a:srgbClr val="92D050"/>
            </a:solidFill>
          </a:ln>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a:lstStyle/>
          <a:p>
            <a:r>
              <a:rPr lang="en-IE" sz="2400" b="1" dirty="0">
                <a:solidFill>
                  <a:srgbClr val="3366FF"/>
                </a:solidFill>
                <a:effectLst>
                  <a:outerShdw blurRad="38100" dist="38100" dir="2700000" algn="tl">
                    <a:srgbClr val="000000">
                      <a:alpha val="43137"/>
                    </a:srgbClr>
                  </a:outerShdw>
                </a:effectLst>
                <a:latin typeface="Constantia" pitchFamily="18" charset="0"/>
              </a:rPr>
              <a:t>Managing the Moisture Content of Wood Biomass for the Optimisation of Ireland's </a:t>
            </a:r>
            <a:r>
              <a:rPr lang="en-IE" sz="2400" b="1" dirty="0" smtClean="0">
                <a:solidFill>
                  <a:srgbClr val="3366FF"/>
                </a:solidFill>
                <a:effectLst>
                  <a:outerShdw blurRad="38100" dist="38100" dir="2700000" algn="tl">
                    <a:srgbClr val="000000">
                      <a:alpha val="43137"/>
                    </a:srgbClr>
                  </a:outerShdw>
                </a:effectLst>
                <a:latin typeface="Constantia" pitchFamily="18" charset="0"/>
              </a:rPr>
              <a:t>Transport </a:t>
            </a:r>
            <a:r>
              <a:rPr lang="en-IE" sz="2400" b="1" dirty="0">
                <a:solidFill>
                  <a:srgbClr val="3366FF"/>
                </a:solidFill>
                <a:effectLst>
                  <a:outerShdw blurRad="38100" dist="38100" dir="2700000" algn="tl">
                    <a:srgbClr val="000000">
                      <a:alpha val="43137"/>
                    </a:srgbClr>
                  </a:outerShdw>
                </a:effectLst>
                <a:latin typeface="Constantia" pitchFamily="18" charset="0"/>
              </a:rPr>
              <a:t>Supply Strategy to Bioenergy Markets and Competing </a:t>
            </a:r>
            <a:r>
              <a:rPr lang="en-IE" sz="2400" b="1" dirty="0" smtClean="0">
                <a:solidFill>
                  <a:srgbClr val="3366FF"/>
                </a:solidFill>
                <a:effectLst>
                  <a:outerShdw blurRad="38100" dist="38100" dir="2700000" algn="tl">
                    <a:srgbClr val="000000">
                      <a:alpha val="43137"/>
                    </a:srgbClr>
                  </a:outerShdw>
                </a:effectLst>
                <a:latin typeface="Constantia" pitchFamily="18" charset="0"/>
              </a:rPr>
              <a:t>Industries.</a:t>
            </a:r>
            <a:br>
              <a:rPr lang="en-IE" sz="2400" b="1" dirty="0" smtClean="0">
                <a:solidFill>
                  <a:srgbClr val="3366FF"/>
                </a:solidFill>
                <a:effectLst>
                  <a:outerShdw blurRad="38100" dist="38100" dir="2700000" algn="tl">
                    <a:srgbClr val="000000">
                      <a:alpha val="43137"/>
                    </a:srgbClr>
                  </a:outerShdw>
                </a:effectLst>
                <a:latin typeface="Constantia" pitchFamily="18" charset="0"/>
              </a:rPr>
            </a:br>
            <a:endParaRPr lang="en-US" sz="2400" b="1" dirty="0" smtClean="0">
              <a:solidFill>
                <a:srgbClr val="3366FF"/>
              </a:solidFill>
              <a:effectLst>
                <a:outerShdw blurRad="38100" dist="38100" dir="2700000" algn="tl">
                  <a:srgbClr val="000000">
                    <a:alpha val="43137"/>
                  </a:srgbClr>
                </a:outerShdw>
              </a:effectLst>
              <a:latin typeface="Constantia" pitchFamily="18" charset="0"/>
            </a:endParaRPr>
          </a:p>
        </p:txBody>
      </p:sp>
      <p:sp>
        <p:nvSpPr>
          <p:cNvPr id="15362" name="Rectangle 3"/>
          <p:cNvSpPr>
            <a:spLocks noGrp="1" noChangeArrowheads="1"/>
          </p:cNvSpPr>
          <p:nvPr>
            <p:ph type="subTitle" idx="4294967295"/>
          </p:nvPr>
        </p:nvSpPr>
        <p:spPr>
          <a:xfrm>
            <a:off x="784226" y="4005064"/>
            <a:ext cx="2779663" cy="2232248"/>
          </a:xfrm>
        </p:spPr>
        <p:txBody>
          <a:bodyPr/>
          <a:lstStyle/>
          <a:p>
            <a:pPr marL="0" lvl="0" indent="0" eaLnBrk="1" hangingPunct="1">
              <a:lnSpc>
                <a:spcPct val="80000"/>
              </a:lnSpc>
              <a:buClr>
                <a:srgbClr val="330066"/>
              </a:buClr>
              <a:buSzPct val="70000"/>
              <a:buNone/>
            </a:pPr>
            <a:r>
              <a:rPr lang="en-GB" sz="1600" b="1" dirty="0" smtClean="0">
                <a:solidFill>
                  <a:srgbClr val="000000"/>
                </a:solidFill>
                <a:latin typeface="Constantia" pitchFamily="18" charset="0"/>
                <a:cs typeface="Arial"/>
              </a:rPr>
              <a:t>Dr Ger Devlin</a:t>
            </a:r>
          </a:p>
          <a:p>
            <a:pPr marL="0" lvl="0" indent="0" eaLnBrk="1" hangingPunct="1">
              <a:lnSpc>
                <a:spcPct val="80000"/>
              </a:lnSpc>
              <a:buClr>
                <a:srgbClr val="330066"/>
              </a:buClr>
              <a:buSzPct val="70000"/>
              <a:buNone/>
            </a:pPr>
            <a:r>
              <a:rPr lang="en-GB" sz="1600" b="1" dirty="0" smtClean="0">
                <a:solidFill>
                  <a:srgbClr val="000000"/>
                </a:solidFill>
                <a:latin typeface="Constantia" pitchFamily="18" charset="0"/>
                <a:cs typeface="Arial"/>
              </a:rPr>
              <a:t>IEA Task 43 Team Leader</a:t>
            </a:r>
          </a:p>
          <a:p>
            <a:pPr marL="0" lvl="0" indent="0" eaLnBrk="1" hangingPunct="1">
              <a:lnSpc>
                <a:spcPct val="80000"/>
              </a:lnSpc>
              <a:buClr>
                <a:srgbClr val="330066"/>
              </a:buClr>
              <a:buSzPct val="70000"/>
              <a:buNone/>
            </a:pPr>
            <a:r>
              <a:rPr lang="en-IE" sz="1600" b="1" dirty="0" smtClean="0">
                <a:solidFill>
                  <a:srgbClr val="000000"/>
                </a:solidFill>
                <a:latin typeface="Constantia" pitchFamily="18" charset="0"/>
                <a:cs typeface="Arial"/>
              </a:rPr>
              <a:t>UCD Forestry</a:t>
            </a:r>
            <a:endParaRPr lang="en-GB" sz="1600" b="1" dirty="0" smtClean="0">
              <a:solidFill>
                <a:srgbClr val="000000"/>
              </a:solidFill>
              <a:latin typeface="Constantia" pitchFamily="18" charset="0"/>
              <a:cs typeface="Arial"/>
            </a:endParaRPr>
          </a:p>
          <a:p>
            <a:pPr marL="0" lvl="0" indent="0" eaLnBrk="1" hangingPunct="1">
              <a:lnSpc>
                <a:spcPct val="80000"/>
              </a:lnSpc>
              <a:buClr>
                <a:srgbClr val="330066"/>
              </a:buClr>
              <a:buSzPct val="70000"/>
              <a:buNone/>
            </a:pPr>
            <a:r>
              <a:rPr lang="en-GB" sz="1600" b="1" dirty="0" smtClean="0">
                <a:solidFill>
                  <a:srgbClr val="000000"/>
                </a:solidFill>
                <a:latin typeface="Constantia" pitchFamily="18" charset="0"/>
                <a:cs typeface="Arial"/>
              </a:rPr>
              <a:t>University College Dublin</a:t>
            </a:r>
          </a:p>
          <a:p>
            <a:pPr marL="0" lvl="0" indent="0" eaLnBrk="1" hangingPunct="1">
              <a:lnSpc>
                <a:spcPct val="80000"/>
              </a:lnSpc>
              <a:buClr>
                <a:srgbClr val="330066"/>
              </a:buClr>
              <a:buSzPct val="70000"/>
              <a:buNone/>
            </a:pPr>
            <a:r>
              <a:rPr lang="en-GB" sz="1600" b="1" dirty="0" smtClean="0">
                <a:solidFill>
                  <a:srgbClr val="000000"/>
                </a:solidFill>
                <a:latin typeface="Constantia" pitchFamily="18" charset="0"/>
                <a:cs typeface="Arial"/>
              </a:rPr>
              <a:t>Belfield</a:t>
            </a:r>
          </a:p>
          <a:p>
            <a:pPr marL="0" lvl="0" indent="0" eaLnBrk="1" hangingPunct="1">
              <a:lnSpc>
                <a:spcPct val="80000"/>
              </a:lnSpc>
              <a:buClr>
                <a:srgbClr val="330066"/>
              </a:buClr>
              <a:buSzPct val="70000"/>
              <a:buNone/>
            </a:pPr>
            <a:r>
              <a:rPr lang="en-GB" sz="1600" b="1" dirty="0" smtClean="0">
                <a:solidFill>
                  <a:srgbClr val="000000"/>
                </a:solidFill>
                <a:latin typeface="Constantia" pitchFamily="18" charset="0"/>
                <a:cs typeface="Arial"/>
              </a:rPr>
              <a:t>Dublin 4</a:t>
            </a:r>
          </a:p>
          <a:p>
            <a:pPr marL="0" lvl="0" indent="0" eaLnBrk="1" hangingPunct="1">
              <a:lnSpc>
                <a:spcPct val="80000"/>
              </a:lnSpc>
              <a:buClr>
                <a:srgbClr val="330066"/>
              </a:buClr>
              <a:buSzPct val="70000"/>
              <a:buNone/>
            </a:pPr>
            <a:r>
              <a:rPr lang="en-GB" sz="1600" b="1" smtClean="0">
                <a:solidFill>
                  <a:srgbClr val="000000"/>
                </a:solidFill>
                <a:latin typeface="Constantia" pitchFamily="18" charset="0"/>
                <a:cs typeface="Arial"/>
              </a:rPr>
              <a:t>Ireland</a:t>
            </a:r>
            <a:endParaRPr lang="en-GB" sz="1600" b="1" dirty="0" smtClean="0">
              <a:solidFill>
                <a:srgbClr val="000000"/>
              </a:solidFill>
              <a:latin typeface="Constantia" pitchFamily="18" charset="0"/>
              <a:cs typeface="Arial"/>
            </a:endParaRPr>
          </a:p>
          <a:p>
            <a:pPr marL="0" indent="0" algn="ctr">
              <a:lnSpc>
                <a:spcPct val="80000"/>
              </a:lnSpc>
              <a:buFontTx/>
              <a:buNone/>
            </a:pPr>
            <a:endParaRPr lang="en-GB" sz="2400" b="1" dirty="0" smtClean="0">
              <a:latin typeface="Constantia" pitchFamily="18" charset="0"/>
            </a:endParaRPr>
          </a:p>
        </p:txBody>
      </p:sp>
      <p:sp>
        <p:nvSpPr>
          <p:cNvPr id="2" name="Footer Placeholder 1"/>
          <p:cNvSpPr>
            <a:spLocks noGrp="1"/>
          </p:cNvSpPr>
          <p:nvPr>
            <p:ph type="ftr" sz="quarter" idx="11"/>
          </p:nvPr>
        </p:nvSpPr>
        <p:spPr>
          <a:xfrm>
            <a:off x="2267744" y="6201308"/>
            <a:ext cx="2895600" cy="476250"/>
          </a:xfrm>
        </p:spPr>
        <p:txBody>
          <a:bodyPr/>
          <a:lstStyle/>
          <a:p>
            <a:pPr>
              <a:defRPr/>
            </a:pPr>
            <a:r>
              <a:rPr lang="en-IE" dirty="0" smtClean="0"/>
              <a:t>IEA Bioenergy Task 43 UBC Vancouver Workshop 2016. .</a:t>
            </a:r>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541" y="5739196"/>
            <a:ext cx="399095" cy="399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latin typeface="Constantia" pitchFamily="18" charset="0"/>
              </a:rPr>
              <a:t>Biomass Stockpile</a:t>
            </a:r>
            <a:endParaRPr lang="en-IE" dirty="0">
              <a:latin typeface="Constantia" pitchFamily="18" charset="0"/>
            </a:endParaRPr>
          </a:p>
        </p:txBody>
      </p:sp>
      <p:sp>
        <p:nvSpPr>
          <p:cNvPr id="4" name="Footer Placeholder 3"/>
          <p:cNvSpPr>
            <a:spLocks noGrp="1"/>
          </p:cNvSpPr>
          <p:nvPr>
            <p:ph type="ftr" sz="quarter" idx="11"/>
          </p:nvPr>
        </p:nvSpPr>
        <p:spPr/>
        <p:txBody>
          <a:bodyPr/>
          <a:lstStyle/>
          <a:p>
            <a:pPr>
              <a:defRPr/>
            </a:pPr>
            <a:r>
              <a:rPr lang="en-IE" smtClean="0"/>
              <a:t>IEA Bioenergy Task 43 UBC Vancouver Workshop 2016. .</a:t>
            </a:r>
            <a:endParaRPr lang="en-US"/>
          </a:p>
        </p:txBody>
      </p:sp>
      <p:pic>
        <p:nvPicPr>
          <p:cNvPr id="5" name="Picture 2" descr="MEMO001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47665" y="1448781"/>
            <a:ext cx="603461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91843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IE" dirty="0" smtClean="0">
                <a:latin typeface="Constantia" pitchFamily="18" charset="0"/>
              </a:rPr>
              <a:t>Biomass Unloading Area</a:t>
            </a:r>
            <a:endParaRPr lang="en-IE" dirty="0">
              <a:latin typeface="Constantia" pitchFamily="18" charset="0"/>
            </a:endParaRPr>
          </a:p>
        </p:txBody>
      </p:sp>
      <p:pic>
        <p:nvPicPr>
          <p:cNvPr id="1026" name="Picture 2" descr="C:\MY FILES\PROF1\Wood Energy 2010-2013\Radomir Klac\edenderry PP\P1060139.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583669" y="1448781"/>
            <a:ext cx="6034617" cy="4525963"/>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pPr>
              <a:defRPr/>
            </a:pPr>
            <a:r>
              <a:rPr lang="en-IE" smtClean="0"/>
              <a:t>IEA Bioenergy Task 43 UBC Vancouver Workshop 2016. .</a:t>
            </a:r>
            <a:endParaRPr lang="en-US"/>
          </a:p>
        </p:txBody>
      </p:sp>
    </p:spTree>
    <p:extLst>
      <p:ext uri="{BB962C8B-B14F-4D97-AF65-F5344CB8AC3E}">
        <p14:creationId xmlns:p14="http://schemas.microsoft.com/office/powerpoint/2010/main" val="9281598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latin typeface="Constantia" pitchFamily="18" charset="0"/>
              </a:rPr>
              <a:t>Walking floor trailer</a:t>
            </a:r>
            <a:endParaRPr lang="en-IE" dirty="0">
              <a:latin typeface="Constantia" pitchFamily="18" charset="0"/>
            </a:endParaRPr>
          </a:p>
        </p:txBody>
      </p:sp>
      <p:sp>
        <p:nvSpPr>
          <p:cNvPr id="4" name="Footer Placeholder 3"/>
          <p:cNvSpPr>
            <a:spLocks noGrp="1"/>
          </p:cNvSpPr>
          <p:nvPr>
            <p:ph type="ftr" sz="quarter" idx="11"/>
          </p:nvPr>
        </p:nvSpPr>
        <p:spPr/>
        <p:txBody>
          <a:bodyPr/>
          <a:lstStyle/>
          <a:p>
            <a:pPr>
              <a:defRPr/>
            </a:pPr>
            <a:r>
              <a:rPr lang="en-IE" smtClean="0"/>
              <a:t>IEA Bioenergy Task 43 UBC Vancouver Workshop 2016. .</a:t>
            </a:r>
            <a:endParaRPr lang="en-US"/>
          </a:p>
        </p:txBody>
      </p:sp>
      <p:pic>
        <p:nvPicPr>
          <p:cNvPr id="2050" name="Picture 2" descr="C:\MY FILES\PROF1\Wood Energy 2010-2013\Radomir Klac\edenderry PP\P106014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47665" y="1448781"/>
            <a:ext cx="6034617"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1977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E"/>
          </a:p>
        </p:txBody>
      </p:sp>
      <p:sp>
        <p:nvSpPr>
          <p:cNvPr id="4" name="Footer Placeholder 3"/>
          <p:cNvSpPr>
            <a:spLocks noGrp="1"/>
          </p:cNvSpPr>
          <p:nvPr>
            <p:ph type="ftr" sz="quarter" idx="11"/>
          </p:nvPr>
        </p:nvSpPr>
        <p:spPr/>
        <p:txBody>
          <a:bodyPr/>
          <a:lstStyle/>
          <a:p>
            <a:pPr>
              <a:defRPr/>
            </a:pPr>
            <a:r>
              <a:rPr lang="en-IE" smtClean="0"/>
              <a:t>IEA Bioenergy Task 43 UBC Vancouver Workshop 2016. .</a:t>
            </a:r>
            <a:endParaRPr lang="en-US"/>
          </a:p>
        </p:txBody>
      </p:sp>
      <p:pic>
        <p:nvPicPr>
          <p:cNvPr id="8194" name="Picture 2" descr="C:\MY FILES\PROF1\Wood Energy 2010-2013\AMANDA SOSA\Paper 1 - Medite Work\Macroom Chipping site\Pics2\DSC03209.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 y="1"/>
            <a:ext cx="9143999" cy="6126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84618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E"/>
          </a:p>
        </p:txBody>
      </p:sp>
      <p:sp>
        <p:nvSpPr>
          <p:cNvPr id="4" name="Footer Placeholder 3"/>
          <p:cNvSpPr>
            <a:spLocks noGrp="1"/>
          </p:cNvSpPr>
          <p:nvPr>
            <p:ph type="ftr" sz="quarter" idx="11"/>
          </p:nvPr>
        </p:nvSpPr>
        <p:spPr/>
        <p:txBody>
          <a:bodyPr/>
          <a:lstStyle/>
          <a:p>
            <a:pPr>
              <a:defRPr/>
            </a:pPr>
            <a:r>
              <a:rPr lang="en-IE" smtClean="0"/>
              <a:t>IEA Bioenergy Task 43 UBC Vancouver Workshop 2016. .</a:t>
            </a:r>
            <a:endParaRPr lang="en-US"/>
          </a:p>
        </p:txBody>
      </p:sp>
      <p:pic>
        <p:nvPicPr>
          <p:cNvPr id="7170" name="Picture 2" descr="C:\MY FILES\PROF1\Wood Energy 2010-2013\AMANDA SOSA\Paper 1 - Medite Work\Macroom Chipping site\Pics2\DSC03220.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 y="1"/>
            <a:ext cx="9148680" cy="5985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24770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E"/>
          </a:p>
        </p:txBody>
      </p:sp>
      <p:sp>
        <p:nvSpPr>
          <p:cNvPr id="4" name="Footer Placeholder 3"/>
          <p:cNvSpPr>
            <a:spLocks noGrp="1"/>
          </p:cNvSpPr>
          <p:nvPr>
            <p:ph type="ftr" sz="quarter" idx="11"/>
          </p:nvPr>
        </p:nvSpPr>
        <p:spPr/>
        <p:txBody>
          <a:bodyPr/>
          <a:lstStyle/>
          <a:p>
            <a:pPr>
              <a:defRPr/>
            </a:pPr>
            <a:r>
              <a:rPr lang="en-IE" smtClean="0"/>
              <a:t>IEA Bioenergy Task 43 UBC Vancouver Workshop 2016. .</a:t>
            </a:r>
            <a:endParaRPr lang="en-US"/>
          </a:p>
        </p:txBody>
      </p:sp>
      <p:pic>
        <p:nvPicPr>
          <p:cNvPr id="6146" name="Picture 2" descr="C:\MY FILES\PROF1\Wood Energy 2010-2013\AMANDA SOSA\Paper 1 - Medite Work\Macroom Chipping site\Pics2\DSC03218.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2" y="1"/>
            <a:ext cx="9143999" cy="6126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34360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endParaRPr lang="en-IE"/>
          </a:p>
        </p:txBody>
      </p:sp>
      <p:sp>
        <p:nvSpPr>
          <p:cNvPr id="4" name="Footer Placeholder 3"/>
          <p:cNvSpPr>
            <a:spLocks noGrp="1"/>
          </p:cNvSpPr>
          <p:nvPr>
            <p:ph type="ftr" sz="quarter" idx="11"/>
          </p:nvPr>
        </p:nvSpPr>
        <p:spPr/>
        <p:txBody>
          <a:bodyPr/>
          <a:lstStyle/>
          <a:p>
            <a:pPr>
              <a:defRPr/>
            </a:pPr>
            <a:r>
              <a:rPr lang="en-IE" smtClean="0"/>
              <a:t>IEA Bioenergy Task 43 UBC Vancouver Workshop 2016. .</a:t>
            </a:r>
            <a:endParaRPr lang="en-US"/>
          </a:p>
        </p:txBody>
      </p:sp>
      <p:pic>
        <p:nvPicPr>
          <p:cNvPr id="3075" name="Picture 3" descr="C:\MY FILES\PROF1\Wood Energy 2010-2013\AMANDA SOSA\Paper 1 - Medite Work\Macroom Chipping site\Pics2\P106064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 y="1"/>
            <a:ext cx="9143999" cy="5985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39416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E"/>
          </a:p>
        </p:txBody>
      </p:sp>
      <p:sp>
        <p:nvSpPr>
          <p:cNvPr id="4" name="Footer Placeholder 3"/>
          <p:cNvSpPr>
            <a:spLocks noGrp="1"/>
          </p:cNvSpPr>
          <p:nvPr>
            <p:ph type="ftr" sz="quarter" idx="11"/>
          </p:nvPr>
        </p:nvSpPr>
        <p:spPr/>
        <p:txBody>
          <a:bodyPr/>
          <a:lstStyle/>
          <a:p>
            <a:pPr>
              <a:defRPr/>
            </a:pPr>
            <a:r>
              <a:rPr lang="en-IE" smtClean="0"/>
              <a:t>IEA Bioenergy Task 43 UBC Vancouver Workshop 2016. .</a:t>
            </a:r>
            <a:endParaRPr lang="en-US"/>
          </a:p>
        </p:txBody>
      </p:sp>
      <p:pic>
        <p:nvPicPr>
          <p:cNvPr id="4098" name="Picture 2" descr="C:\MY FILES\PROF1\Wood Energy 2010-2013\AMANDA SOSA\Paper 1 - Medite Work\Macroom Chipping site\Pics2\P1060643.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07" y="1"/>
            <a:ext cx="9144508" cy="6126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2617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E"/>
          </a:p>
        </p:txBody>
      </p:sp>
      <p:sp>
        <p:nvSpPr>
          <p:cNvPr id="4" name="Footer Placeholder 3"/>
          <p:cNvSpPr>
            <a:spLocks noGrp="1"/>
          </p:cNvSpPr>
          <p:nvPr>
            <p:ph type="ftr" sz="quarter" idx="11"/>
          </p:nvPr>
        </p:nvSpPr>
        <p:spPr/>
        <p:txBody>
          <a:bodyPr/>
          <a:lstStyle/>
          <a:p>
            <a:pPr>
              <a:defRPr/>
            </a:pPr>
            <a:r>
              <a:rPr lang="en-IE" smtClean="0"/>
              <a:t>IEA Bioenergy Task 43 UBC Vancouver Workshop 2016. .</a:t>
            </a:r>
            <a:endParaRPr lang="en-US" dirty="0"/>
          </a:p>
        </p:txBody>
      </p:sp>
      <p:pic>
        <p:nvPicPr>
          <p:cNvPr id="5122" name="Picture 2" descr="C:\MY FILES\PROF1\Wood Energy 2010-2013\AMANDA SOSA\Paper 1 - Medite Work\Macroom Chipping site\Pics2\P1060646.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44000" cy="6126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7294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Aims / Highlights</a:t>
            </a:r>
            <a:endParaRPr lang="en-IE" dirty="0"/>
          </a:p>
        </p:txBody>
      </p:sp>
      <p:sp>
        <p:nvSpPr>
          <p:cNvPr id="3" name="Content Placeholder 2"/>
          <p:cNvSpPr>
            <a:spLocks noGrp="1"/>
          </p:cNvSpPr>
          <p:nvPr>
            <p:ph idx="1"/>
          </p:nvPr>
        </p:nvSpPr>
        <p:spPr/>
        <p:txBody>
          <a:bodyPr/>
          <a:lstStyle/>
          <a:p>
            <a:pPr lvl="0"/>
            <a:r>
              <a:rPr lang="en-IE" dirty="0"/>
              <a:t>Linear programming model was developed to optimise biomass supply chain in </a:t>
            </a:r>
            <a:r>
              <a:rPr lang="en-IE" dirty="0" smtClean="0"/>
              <a:t>Ireland – </a:t>
            </a:r>
            <a:r>
              <a:rPr lang="en-IE" dirty="0" err="1" smtClean="0"/>
              <a:t>BioPLAN</a:t>
            </a:r>
            <a:r>
              <a:rPr lang="en-IE" dirty="0" smtClean="0"/>
              <a:t> II</a:t>
            </a:r>
            <a:endParaRPr lang="en-IE" dirty="0"/>
          </a:p>
          <a:p>
            <a:pPr lvl="0"/>
            <a:r>
              <a:rPr lang="en-IE" dirty="0"/>
              <a:t>Drying curves to assess the moisture, weight, energy  of biomass over two years. </a:t>
            </a:r>
          </a:p>
          <a:p>
            <a:pPr lvl="0"/>
            <a:r>
              <a:rPr lang="en-IE" dirty="0"/>
              <a:t>Harvesting, chipping, storage, transportation costs were examined based on moisture</a:t>
            </a:r>
            <a:r>
              <a:rPr lang="en-IE" dirty="0" smtClean="0"/>
              <a:t>.</a:t>
            </a:r>
            <a:endParaRPr lang="en-IE" dirty="0"/>
          </a:p>
        </p:txBody>
      </p:sp>
      <p:sp>
        <p:nvSpPr>
          <p:cNvPr id="4" name="Footer Placeholder 3"/>
          <p:cNvSpPr>
            <a:spLocks noGrp="1"/>
          </p:cNvSpPr>
          <p:nvPr>
            <p:ph type="ftr" sz="quarter" idx="11"/>
          </p:nvPr>
        </p:nvSpPr>
        <p:spPr/>
        <p:txBody>
          <a:bodyPr/>
          <a:lstStyle/>
          <a:p>
            <a:pPr>
              <a:defRPr/>
            </a:pPr>
            <a:r>
              <a:rPr lang="en-IE" smtClean="0"/>
              <a:t>IEA Bioenergy Task 43</a:t>
            </a:r>
          </a:p>
          <a:p>
            <a:pPr>
              <a:defRPr/>
            </a:pPr>
            <a:r>
              <a:rPr lang="en-IE" smtClean="0"/>
              <a:t>UBC Vancouver Workshop 2016.</a:t>
            </a:r>
            <a:endParaRPr lang="en-US" smtClean="0"/>
          </a:p>
          <a:p>
            <a:pPr>
              <a:defRPr/>
            </a:pPr>
            <a:r>
              <a:rPr lang="en-IE" smtClean="0"/>
              <a:t>.</a:t>
            </a:r>
            <a:endParaRPr lang="en-US" dirty="0"/>
          </a:p>
        </p:txBody>
      </p:sp>
    </p:spTree>
    <p:extLst>
      <p:ext uri="{BB962C8B-B14F-4D97-AF65-F5344CB8AC3E}">
        <p14:creationId xmlns:p14="http://schemas.microsoft.com/office/powerpoint/2010/main" val="6460753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r>
              <a:rPr lang="en-IE" dirty="0" smtClean="0"/>
              <a:t>IEA Bioenergy Task 43</a:t>
            </a:r>
          </a:p>
          <a:p>
            <a:pPr>
              <a:defRPr/>
            </a:pPr>
            <a:r>
              <a:rPr lang="en-IE" dirty="0" smtClean="0"/>
              <a:t>UBC Vancouver Workshop 2016.</a:t>
            </a:r>
            <a:endParaRPr lang="en-US" dirty="0" smtClean="0"/>
          </a:p>
          <a:p>
            <a:pPr>
              <a:defRPr/>
            </a:pPr>
            <a:r>
              <a:rPr lang="en-IE" dirty="0" smtClean="0"/>
              <a:t>.</a:t>
            </a:r>
            <a:endParaRPr lang="en-US"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5" y="656692"/>
            <a:ext cx="8482873" cy="5292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73420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a:t>
            </a:r>
            <a:endParaRPr lang="en-IE" dirty="0"/>
          </a:p>
        </p:txBody>
      </p:sp>
      <p:sp>
        <p:nvSpPr>
          <p:cNvPr id="3" name="Content Placeholder 2"/>
          <p:cNvSpPr>
            <a:spLocks noGrp="1"/>
          </p:cNvSpPr>
          <p:nvPr>
            <p:ph idx="1"/>
          </p:nvPr>
        </p:nvSpPr>
        <p:spPr/>
        <p:txBody>
          <a:bodyPr/>
          <a:lstStyle/>
          <a:p>
            <a:pPr lvl="0"/>
            <a:r>
              <a:rPr lang="en-IE" dirty="0" smtClean="0"/>
              <a:t>Supply </a:t>
            </a:r>
            <a:r>
              <a:rPr lang="en-IE" dirty="0"/>
              <a:t>impacts of competing markets for biomass were analysed with varying moisture.</a:t>
            </a:r>
          </a:p>
          <a:p>
            <a:r>
              <a:rPr lang="en-IE" dirty="0"/>
              <a:t>Model aids decision making on harvest, storage and optimal truck loads for </a:t>
            </a:r>
            <a:r>
              <a:rPr lang="en-IE" dirty="0" smtClean="0"/>
              <a:t>dispatch.</a:t>
            </a:r>
            <a:endParaRPr lang="en-IE" dirty="0"/>
          </a:p>
          <a:p>
            <a:endParaRPr lang="en-IE" dirty="0"/>
          </a:p>
        </p:txBody>
      </p:sp>
      <p:sp>
        <p:nvSpPr>
          <p:cNvPr id="4" name="Footer Placeholder 3"/>
          <p:cNvSpPr>
            <a:spLocks noGrp="1"/>
          </p:cNvSpPr>
          <p:nvPr>
            <p:ph type="ftr" sz="quarter" idx="11"/>
          </p:nvPr>
        </p:nvSpPr>
        <p:spPr/>
        <p:txBody>
          <a:bodyPr/>
          <a:lstStyle/>
          <a:p>
            <a:pPr>
              <a:defRPr/>
            </a:pPr>
            <a:r>
              <a:rPr lang="en-IE" smtClean="0"/>
              <a:t>IEA Bioenergy Task 43</a:t>
            </a:r>
          </a:p>
          <a:p>
            <a:pPr>
              <a:defRPr/>
            </a:pPr>
            <a:r>
              <a:rPr lang="en-IE" smtClean="0"/>
              <a:t>UBC Vancouver Workshop 2016.</a:t>
            </a:r>
            <a:endParaRPr lang="en-US" smtClean="0"/>
          </a:p>
          <a:p>
            <a:pPr>
              <a:defRPr/>
            </a:pPr>
            <a:r>
              <a:rPr lang="en-IE" smtClean="0"/>
              <a:t>.</a:t>
            </a:r>
            <a:endParaRPr lang="en-US" dirty="0"/>
          </a:p>
        </p:txBody>
      </p:sp>
    </p:spTree>
    <p:extLst>
      <p:ext uri="{BB962C8B-B14F-4D97-AF65-F5344CB8AC3E}">
        <p14:creationId xmlns:p14="http://schemas.microsoft.com/office/powerpoint/2010/main" val="39560604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8660"/>
            <a:ext cx="8229600" cy="1224136"/>
          </a:xfrm>
        </p:spPr>
        <p:txBody>
          <a:bodyPr/>
          <a:lstStyle/>
          <a:p>
            <a:r>
              <a:rPr lang="en-IE" dirty="0" smtClean="0"/>
              <a:t>Site Description</a:t>
            </a:r>
            <a:br>
              <a:rPr lang="en-IE" dirty="0" smtClean="0"/>
            </a:br>
            <a:r>
              <a:rPr lang="en-IE" dirty="0" smtClean="0"/>
              <a:t>Supply and Demand Points</a:t>
            </a:r>
            <a:endParaRPr lang="en-IE" dirty="0"/>
          </a:p>
        </p:txBody>
      </p:sp>
      <p:sp>
        <p:nvSpPr>
          <p:cNvPr id="4" name="Footer Placeholder 3"/>
          <p:cNvSpPr>
            <a:spLocks noGrp="1"/>
          </p:cNvSpPr>
          <p:nvPr>
            <p:ph type="ftr" sz="quarter" idx="11"/>
          </p:nvPr>
        </p:nvSpPr>
        <p:spPr/>
        <p:txBody>
          <a:bodyPr/>
          <a:lstStyle/>
          <a:p>
            <a:pPr>
              <a:defRPr/>
            </a:pPr>
            <a:r>
              <a:rPr lang="en-IE" smtClean="0"/>
              <a:t>IEA Bioenergy Task 43</a:t>
            </a:r>
          </a:p>
          <a:p>
            <a:pPr>
              <a:defRPr/>
            </a:pPr>
            <a:r>
              <a:rPr lang="en-IE" smtClean="0"/>
              <a:t>UBC Vancouver Workshop 2016.</a:t>
            </a:r>
            <a:endParaRPr lang="en-US" smtClean="0"/>
          </a:p>
          <a:p>
            <a:pPr>
              <a:defRPr/>
            </a:pPr>
            <a:r>
              <a:rPr lang="en-IE" smtClean="0"/>
              <a:t>.</a:t>
            </a:r>
            <a:endParaRPr lang="en-US" dirty="0"/>
          </a:p>
        </p:txBody>
      </p:sp>
      <p:sp>
        <p:nvSpPr>
          <p:cNvPr id="7" name="Content Placeholder 6"/>
          <p:cNvSpPr>
            <a:spLocks noGrp="1"/>
          </p:cNvSpPr>
          <p:nvPr>
            <p:ph sz="half" idx="1"/>
          </p:nvPr>
        </p:nvSpPr>
        <p:spPr/>
        <p:txBody>
          <a:bodyPr/>
          <a:lstStyle/>
          <a:p>
            <a:r>
              <a:rPr lang="en-IE" dirty="0" smtClean="0"/>
              <a:t>3 Peat Power plants</a:t>
            </a:r>
          </a:p>
          <a:p>
            <a:pPr lvl="1"/>
            <a:r>
              <a:rPr lang="en-IE" dirty="0" smtClean="0"/>
              <a:t>P1 (120MWe - 22% co firing)</a:t>
            </a:r>
          </a:p>
          <a:p>
            <a:pPr lvl="1"/>
            <a:r>
              <a:rPr lang="en-IE" dirty="0" smtClean="0"/>
              <a:t>P2 (150MWe)</a:t>
            </a:r>
          </a:p>
          <a:p>
            <a:pPr lvl="1"/>
            <a:r>
              <a:rPr lang="en-IE" dirty="0" smtClean="0"/>
              <a:t>P3 (100MWe)</a:t>
            </a:r>
          </a:p>
          <a:p>
            <a:r>
              <a:rPr lang="en-IE" dirty="0" smtClean="0"/>
              <a:t>2 Panel Mills</a:t>
            </a:r>
          </a:p>
          <a:p>
            <a:pPr lvl="1"/>
            <a:r>
              <a:rPr lang="en-IE" dirty="0" smtClean="0"/>
              <a:t>1.28 Mm</a:t>
            </a:r>
            <a:r>
              <a:rPr lang="en-IE" baseline="30000" dirty="0" smtClean="0"/>
              <a:t>3</a:t>
            </a:r>
            <a:r>
              <a:rPr lang="en-IE" dirty="0" smtClean="0"/>
              <a:t> demand</a:t>
            </a:r>
          </a:p>
          <a:p>
            <a:pPr lvl="1"/>
            <a:r>
              <a:rPr lang="en-IE" dirty="0" smtClean="0"/>
              <a:t>M1 (MDF)</a:t>
            </a:r>
          </a:p>
          <a:p>
            <a:pPr lvl="1"/>
            <a:r>
              <a:rPr lang="en-IE" dirty="0" smtClean="0"/>
              <a:t>M2 (OSB)</a:t>
            </a:r>
          </a:p>
          <a:p>
            <a:r>
              <a:rPr lang="en-IE" dirty="0" smtClean="0"/>
              <a:t>Wood Suppliers</a:t>
            </a:r>
          </a:p>
        </p:txBody>
      </p:sp>
      <p:pic>
        <p:nvPicPr>
          <p:cNvPr id="8" name="Content Placeholder 4" descr="C:\MY FILES\PROF1\Wood Energy 2010-2013\AMANDA SOSA\Paper 4 - Bioplan 2\Model\Energy\Reviews\Revised Submission\Reviews 4\Figures\Fig1.png.jpg"/>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648200" y="2127186"/>
            <a:ext cx="4038600" cy="3471990"/>
          </a:xfrm>
          <a:prstGeom prst="rect">
            <a:avLst/>
          </a:prstGeom>
          <a:noFill/>
          <a:ln>
            <a:noFill/>
          </a:ln>
        </p:spPr>
      </p:pic>
    </p:spTree>
    <p:extLst>
      <p:ext uri="{BB962C8B-B14F-4D97-AF65-F5344CB8AC3E}">
        <p14:creationId xmlns:p14="http://schemas.microsoft.com/office/powerpoint/2010/main" val="23249927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Supply Chain Schematic</a:t>
            </a:r>
            <a:endParaRPr lang="en-IE" dirty="0"/>
          </a:p>
        </p:txBody>
      </p:sp>
      <p:sp>
        <p:nvSpPr>
          <p:cNvPr id="5" name="Footer Placeholder 4"/>
          <p:cNvSpPr>
            <a:spLocks noGrp="1"/>
          </p:cNvSpPr>
          <p:nvPr>
            <p:ph type="ftr" sz="quarter" idx="11"/>
          </p:nvPr>
        </p:nvSpPr>
        <p:spPr/>
        <p:txBody>
          <a:bodyPr/>
          <a:lstStyle/>
          <a:p>
            <a:pPr>
              <a:defRPr/>
            </a:pPr>
            <a:r>
              <a:rPr lang="en-IE" smtClean="0"/>
              <a:t>IEA Bioenergy Task 43 UBC Vancouver Workshop 2016. .</a:t>
            </a:r>
            <a:endParaRPr lang="en-US" dirty="0" smtClean="0"/>
          </a:p>
        </p:txBody>
      </p:sp>
      <p:pic>
        <p:nvPicPr>
          <p:cNvPr id="7" name="Content Placeholder 6" descr="C:\MY FILES\PROF1\Wood Energy 2010-2013\AMANDA SOSA\Paper 4 - Bioplan 2\Model\Energy\Reviews\Revised Submission\Reviews 4\Figures\Fig2.p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79612" y="1484784"/>
            <a:ext cx="6948772" cy="4320480"/>
          </a:xfrm>
          <a:prstGeom prst="rect">
            <a:avLst/>
          </a:prstGeom>
          <a:noFill/>
          <a:ln>
            <a:noFill/>
          </a:ln>
        </p:spPr>
      </p:pic>
    </p:spTree>
    <p:extLst>
      <p:ext uri="{BB962C8B-B14F-4D97-AF65-F5344CB8AC3E}">
        <p14:creationId xmlns:p14="http://schemas.microsoft.com/office/powerpoint/2010/main" val="41249607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359275" cy="313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4725" y="1720850"/>
            <a:ext cx="4359275" cy="313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85" y="3598400"/>
            <a:ext cx="4386659" cy="3248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4499992" y="332656"/>
            <a:ext cx="2664296" cy="646331"/>
          </a:xfrm>
          <a:prstGeom prst="rect">
            <a:avLst/>
          </a:prstGeom>
          <a:noFill/>
        </p:spPr>
        <p:txBody>
          <a:bodyPr wrap="square" rtlCol="0">
            <a:spAutoFit/>
          </a:bodyPr>
          <a:lstStyle/>
          <a:p>
            <a:r>
              <a:rPr lang="en-IE" dirty="0" smtClean="0"/>
              <a:t>HARVESTING</a:t>
            </a:r>
          </a:p>
          <a:p>
            <a:r>
              <a:rPr lang="en-IE" dirty="0" err="1" smtClean="0"/>
              <a:t>Silvatec</a:t>
            </a:r>
            <a:r>
              <a:rPr lang="en-IE" dirty="0" smtClean="0"/>
              <a:t> C 856</a:t>
            </a:r>
            <a:endParaRPr lang="en-IE" dirty="0"/>
          </a:p>
        </p:txBody>
      </p:sp>
      <p:sp>
        <p:nvSpPr>
          <p:cNvPr id="8" name="TextBox 7"/>
          <p:cNvSpPr txBox="1"/>
          <p:nvPr/>
        </p:nvSpPr>
        <p:spPr>
          <a:xfrm>
            <a:off x="7166132" y="4899987"/>
            <a:ext cx="1791607" cy="1200329"/>
          </a:xfrm>
          <a:prstGeom prst="rect">
            <a:avLst/>
          </a:prstGeom>
          <a:noFill/>
        </p:spPr>
        <p:txBody>
          <a:bodyPr wrap="square" rtlCol="0">
            <a:spAutoFit/>
          </a:bodyPr>
          <a:lstStyle/>
          <a:p>
            <a:r>
              <a:rPr lang="en-IE" dirty="0" smtClean="0"/>
              <a:t>EXTRACTING</a:t>
            </a:r>
          </a:p>
          <a:p>
            <a:r>
              <a:rPr lang="en-IE" dirty="0" err="1" smtClean="0"/>
              <a:t>Valmet</a:t>
            </a:r>
            <a:r>
              <a:rPr lang="en-IE" dirty="0" smtClean="0"/>
              <a:t> 840 forwarder</a:t>
            </a:r>
          </a:p>
          <a:p>
            <a:endParaRPr lang="en-IE" dirty="0"/>
          </a:p>
        </p:txBody>
      </p:sp>
      <p:sp>
        <p:nvSpPr>
          <p:cNvPr id="9" name="TextBox 8"/>
          <p:cNvSpPr txBox="1"/>
          <p:nvPr/>
        </p:nvSpPr>
        <p:spPr>
          <a:xfrm>
            <a:off x="4359274" y="5693007"/>
            <a:ext cx="1796902" cy="1200329"/>
          </a:xfrm>
          <a:prstGeom prst="rect">
            <a:avLst/>
          </a:prstGeom>
          <a:noFill/>
        </p:spPr>
        <p:txBody>
          <a:bodyPr wrap="square" rtlCol="0">
            <a:spAutoFit/>
          </a:bodyPr>
          <a:lstStyle/>
          <a:p>
            <a:r>
              <a:rPr lang="en-IE" dirty="0" smtClean="0"/>
              <a:t>CHIPPING</a:t>
            </a:r>
          </a:p>
          <a:p>
            <a:r>
              <a:rPr lang="en-IE" dirty="0" err="1" smtClean="0"/>
              <a:t>MusMax</a:t>
            </a:r>
            <a:r>
              <a:rPr lang="en-IE" dirty="0" smtClean="0"/>
              <a:t> T8 </a:t>
            </a:r>
            <a:r>
              <a:rPr lang="en-IE" dirty="0" err="1" smtClean="0"/>
              <a:t>drumchipper</a:t>
            </a:r>
            <a:endParaRPr lang="en-IE" dirty="0" smtClean="0"/>
          </a:p>
          <a:p>
            <a:r>
              <a:rPr lang="en-IE" dirty="0" err="1" smtClean="0"/>
              <a:t>Valtra</a:t>
            </a:r>
            <a:r>
              <a:rPr lang="en-IE" dirty="0" smtClean="0"/>
              <a:t> tractor</a:t>
            </a:r>
            <a:endParaRPr lang="en-IE" dirty="0"/>
          </a:p>
        </p:txBody>
      </p:sp>
    </p:spTree>
    <p:extLst>
      <p:ext uri="{BB962C8B-B14F-4D97-AF65-F5344CB8AC3E}">
        <p14:creationId xmlns:p14="http://schemas.microsoft.com/office/powerpoint/2010/main" val="1267569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Model Parameters</a:t>
            </a:r>
            <a:endParaRPr lang="en-IE"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62215646"/>
              </p:ext>
            </p:extLst>
          </p:nvPr>
        </p:nvGraphicFramePr>
        <p:xfrm>
          <a:off x="827584" y="1700805"/>
          <a:ext cx="7524835" cy="4032450"/>
        </p:xfrm>
        <a:graphic>
          <a:graphicData uri="http://schemas.openxmlformats.org/drawingml/2006/table">
            <a:tbl>
              <a:tblPr firstRow="1" firstCol="1" bandRow="1"/>
              <a:tblGrid>
                <a:gridCol w="4540693"/>
                <a:gridCol w="1413488"/>
                <a:gridCol w="1570654"/>
              </a:tblGrid>
              <a:tr h="448050">
                <a:tc>
                  <a:txBody>
                    <a:bodyPr/>
                    <a:lstStyle/>
                    <a:p>
                      <a:pPr marL="0" marR="0" algn="ctr">
                        <a:lnSpc>
                          <a:spcPct val="115000"/>
                        </a:lnSpc>
                        <a:spcBef>
                          <a:spcPts val="0"/>
                        </a:spcBef>
                        <a:spcAft>
                          <a:spcPts val="0"/>
                        </a:spcAft>
                      </a:pPr>
                      <a:r>
                        <a:rPr lang="en-IE" sz="1100" dirty="0">
                          <a:effectLst/>
                          <a:latin typeface="Arial"/>
                          <a:ea typeface="Times New Roman"/>
                          <a:cs typeface="Times New Roman"/>
                        </a:rPr>
                        <a:t>Parameters and conversion factors</a:t>
                      </a:r>
                      <a:endParaRPr lang="en-IE" sz="1100" dirty="0">
                        <a:effectLst/>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IE" sz="1100">
                          <a:effectLst/>
                          <a:latin typeface="Arial"/>
                          <a:ea typeface="Times New Roman"/>
                          <a:cs typeface="Times New Roman"/>
                        </a:rPr>
                        <a:t>Peat power</a:t>
                      </a:r>
                      <a:endParaRPr lang="en-IE"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IE" sz="1100">
                          <a:effectLst/>
                          <a:latin typeface="Arial"/>
                          <a:ea typeface="Times New Roman"/>
                          <a:cs typeface="Times New Roman"/>
                        </a:rPr>
                        <a:t>Panel mills</a:t>
                      </a:r>
                      <a:endParaRPr lang="en-IE"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050">
                <a:tc>
                  <a:txBody>
                    <a:bodyPr/>
                    <a:lstStyle/>
                    <a:p>
                      <a:pPr marL="0" marR="0">
                        <a:lnSpc>
                          <a:spcPct val="115000"/>
                        </a:lnSpc>
                        <a:spcBef>
                          <a:spcPts val="0"/>
                        </a:spcBef>
                        <a:spcAft>
                          <a:spcPts val="0"/>
                        </a:spcAft>
                      </a:pPr>
                      <a:r>
                        <a:rPr lang="en-IE" sz="1100">
                          <a:effectLst/>
                          <a:latin typeface="Arial"/>
                          <a:ea typeface="Times New Roman"/>
                          <a:cs typeface="Times New Roman"/>
                        </a:rPr>
                        <a:t>Net Calorific Value at 0% MC (GJ/t)</a:t>
                      </a:r>
                      <a:endParaRPr lang="en-IE" sz="1100">
                        <a:effectLst/>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IE" sz="1100">
                          <a:solidFill>
                            <a:srgbClr val="000000"/>
                          </a:solidFill>
                          <a:effectLst/>
                          <a:latin typeface="Arial"/>
                          <a:ea typeface="Times New Roman"/>
                          <a:cs typeface="Times New Roman"/>
                        </a:rPr>
                        <a:t>19.10</a:t>
                      </a:r>
                      <a:endParaRPr lang="en-IE"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IE" sz="1100">
                          <a:effectLst/>
                          <a:latin typeface="Arial"/>
                          <a:ea typeface="Times New Roman"/>
                          <a:cs typeface="Times New Roman"/>
                        </a:rPr>
                        <a:t> </a:t>
                      </a:r>
                      <a:endParaRPr lang="en-IE"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r>
              <a:tr h="448050">
                <a:tc>
                  <a:txBody>
                    <a:bodyPr/>
                    <a:lstStyle/>
                    <a:p>
                      <a:pPr marL="0" marR="0">
                        <a:lnSpc>
                          <a:spcPct val="115000"/>
                        </a:lnSpc>
                        <a:spcBef>
                          <a:spcPts val="0"/>
                        </a:spcBef>
                        <a:spcAft>
                          <a:spcPts val="0"/>
                        </a:spcAft>
                      </a:pPr>
                      <a:r>
                        <a:rPr lang="en-IE" sz="1100">
                          <a:effectLst/>
                          <a:latin typeface="Arial"/>
                          <a:ea typeface="Times New Roman"/>
                          <a:cs typeface="Times New Roman"/>
                        </a:rPr>
                        <a:t>Basic density (kg/m</a:t>
                      </a:r>
                      <a:r>
                        <a:rPr lang="en-IE" sz="1100" baseline="30000">
                          <a:effectLst/>
                          <a:latin typeface="Arial"/>
                          <a:ea typeface="Times New Roman"/>
                          <a:cs typeface="Times New Roman"/>
                        </a:rPr>
                        <a:t>3</a:t>
                      </a:r>
                      <a:r>
                        <a:rPr lang="en-IE" sz="1100">
                          <a:effectLst/>
                          <a:latin typeface="Arial"/>
                          <a:ea typeface="Times New Roman"/>
                          <a:cs typeface="Times New Roman"/>
                        </a:rPr>
                        <a:t>)</a:t>
                      </a:r>
                      <a:endParaRPr lang="en-IE" sz="1100">
                        <a:effectLst/>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IE" sz="1100">
                          <a:solidFill>
                            <a:srgbClr val="000000"/>
                          </a:solidFill>
                          <a:effectLst/>
                          <a:latin typeface="Arial"/>
                          <a:ea typeface="Times New Roman"/>
                          <a:cs typeface="Times New Roman"/>
                        </a:rPr>
                        <a:t>377</a:t>
                      </a:r>
                      <a:endParaRPr lang="en-IE" sz="1100">
                        <a:effectLst/>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IE" sz="1100">
                          <a:solidFill>
                            <a:srgbClr val="000000"/>
                          </a:solidFill>
                          <a:effectLst/>
                          <a:latin typeface="Arial"/>
                          <a:ea typeface="Times New Roman"/>
                          <a:cs typeface="Times New Roman"/>
                        </a:rPr>
                        <a:t>377</a:t>
                      </a:r>
                      <a:endParaRPr lang="en-IE" sz="1100">
                        <a:effectLst/>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r>
              <a:tr h="448050">
                <a:tc>
                  <a:txBody>
                    <a:bodyPr/>
                    <a:lstStyle/>
                    <a:p>
                      <a:pPr marL="0" marR="0">
                        <a:lnSpc>
                          <a:spcPct val="115000"/>
                        </a:lnSpc>
                        <a:spcBef>
                          <a:spcPts val="0"/>
                        </a:spcBef>
                        <a:spcAft>
                          <a:spcPts val="0"/>
                        </a:spcAft>
                      </a:pPr>
                      <a:r>
                        <a:rPr lang="en-IE" sz="1100">
                          <a:effectLst/>
                          <a:latin typeface="Arial"/>
                          <a:ea typeface="Times New Roman"/>
                          <a:cs typeface="Times New Roman"/>
                        </a:rPr>
                        <a:t>Bulk-stacked density (kg/m</a:t>
                      </a:r>
                      <a:r>
                        <a:rPr lang="en-IE" sz="1100" baseline="30000">
                          <a:effectLst/>
                          <a:latin typeface="Arial"/>
                          <a:ea typeface="Times New Roman"/>
                          <a:cs typeface="Times New Roman"/>
                        </a:rPr>
                        <a:t>3</a:t>
                      </a:r>
                      <a:r>
                        <a:rPr lang="en-IE" sz="1100">
                          <a:effectLst/>
                          <a:latin typeface="Arial"/>
                          <a:ea typeface="Times New Roman"/>
                          <a:cs typeface="Times New Roman"/>
                        </a:rPr>
                        <a:t>)</a:t>
                      </a:r>
                      <a:endParaRPr lang="en-IE" sz="1100">
                        <a:effectLst/>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IE" sz="1100">
                          <a:solidFill>
                            <a:srgbClr val="000000"/>
                          </a:solidFill>
                          <a:effectLst/>
                          <a:latin typeface="Arial"/>
                          <a:ea typeface="Times New Roman"/>
                          <a:cs typeface="Times New Roman"/>
                        </a:rPr>
                        <a:t>130</a:t>
                      </a:r>
                      <a:endParaRPr lang="en-IE"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IE" sz="1100">
                          <a:solidFill>
                            <a:srgbClr val="000000"/>
                          </a:solidFill>
                          <a:effectLst/>
                          <a:latin typeface="Arial"/>
                          <a:ea typeface="Times New Roman"/>
                          <a:cs typeface="Times New Roman"/>
                        </a:rPr>
                        <a:t>252.59</a:t>
                      </a:r>
                      <a:endParaRPr lang="en-IE"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r>
              <a:tr h="448050">
                <a:tc>
                  <a:txBody>
                    <a:bodyPr/>
                    <a:lstStyle/>
                    <a:p>
                      <a:pPr marL="0" marR="0">
                        <a:lnSpc>
                          <a:spcPct val="115000"/>
                        </a:lnSpc>
                        <a:spcBef>
                          <a:spcPts val="0"/>
                        </a:spcBef>
                        <a:spcAft>
                          <a:spcPts val="0"/>
                        </a:spcAft>
                      </a:pPr>
                      <a:r>
                        <a:rPr lang="en-IE" sz="1100">
                          <a:effectLst/>
                          <a:latin typeface="Arial"/>
                          <a:ea typeface="Times New Roman"/>
                          <a:cs typeface="Times New Roman"/>
                        </a:rPr>
                        <a:t>Bulk/solid volume conversion factor</a:t>
                      </a:r>
                      <a:endParaRPr lang="en-IE" sz="1100">
                        <a:effectLst/>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IE" sz="1100">
                          <a:solidFill>
                            <a:srgbClr val="000000"/>
                          </a:solidFill>
                          <a:effectLst/>
                          <a:latin typeface="Arial"/>
                          <a:ea typeface="Times New Roman"/>
                          <a:cs typeface="Times New Roman"/>
                        </a:rPr>
                        <a:t>2.90</a:t>
                      </a:r>
                      <a:endParaRPr lang="en-IE"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IE" sz="1100">
                          <a:solidFill>
                            <a:srgbClr val="000000"/>
                          </a:solidFill>
                          <a:effectLst/>
                          <a:latin typeface="Arial"/>
                          <a:ea typeface="Times New Roman"/>
                          <a:cs typeface="Times New Roman"/>
                        </a:rPr>
                        <a:t>0.67</a:t>
                      </a:r>
                      <a:endParaRPr lang="en-IE"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r>
              <a:tr h="448050">
                <a:tc>
                  <a:txBody>
                    <a:bodyPr/>
                    <a:lstStyle/>
                    <a:p>
                      <a:pPr marL="0" marR="0">
                        <a:lnSpc>
                          <a:spcPct val="115000"/>
                        </a:lnSpc>
                        <a:spcBef>
                          <a:spcPts val="0"/>
                        </a:spcBef>
                        <a:spcAft>
                          <a:spcPts val="0"/>
                        </a:spcAft>
                      </a:pPr>
                      <a:r>
                        <a:rPr lang="en-IE" sz="1100">
                          <a:effectLst/>
                          <a:latin typeface="Arial"/>
                          <a:ea typeface="Times New Roman"/>
                          <a:cs typeface="Times New Roman"/>
                        </a:rPr>
                        <a:t>Truck maximum legal payload 6 axle (kg)</a:t>
                      </a:r>
                      <a:endParaRPr lang="en-IE" sz="1100">
                        <a:effectLst/>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IE" sz="1100">
                          <a:effectLst/>
                          <a:latin typeface="Arial"/>
                          <a:ea typeface="Times New Roman"/>
                          <a:cs typeface="Times New Roman"/>
                        </a:rPr>
                        <a:t>27,500</a:t>
                      </a:r>
                      <a:endParaRPr lang="en-IE"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IE" sz="1100">
                          <a:effectLst/>
                          <a:latin typeface="Arial"/>
                          <a:ea typeface="Times New Roman"/>
                          <a:cs typeface="Times New Roman"/>
                        </a:rPr>
                        <a:t>27,500</a:t>
                      </a:r>
                      <a:endParaRPr lang="en-IE"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r>
              <a:tr h="448050">
                <a:tc>
                  <a:txBody>
                    <a:bodyPr/>
                    <a:lstStyle/>
                    <a:p>
                      <a:pPr marL="0" marR="0">
                        <a:lnSpc>
                          <a:spcPct val="115000"/>
                        </a:lnSpc>
                        <a:spcBef>
                          <a:spcPts val="0"/>
                        </a:spcBef>
                        <a:spcAft>
                          <a:spcPts val="0"/>
                        </a:spcAft>
                      </a:pPr>
                      <a:r>
                        <a:rPr lang="en-IE" sz="1100">
                          <a:effectLst/>
                          <a:latin typeface="Arial"/>
                          <a:ea typeface="Times New Roman"/>
                          <a:cs typeface="Times New Roman"/>
                        </a:rPr>
                        <a:t>Truck maximum loose volume capacity (m</a:t>
                      </a:r>
                      <a:r>
                        <a:rPr lang="en-IE" sz="1100" baseline="30000">
                          <a:effectLst/>
                          <a:latin typeface="Arial"/>
                          <a:ea typeface="Times New Roman"/>
                          <a:cs typeface="Times New Roman"/>
                        </a:rPr>
                        <a:t>3</a:t>
                      </a:r>
                      <a:r>
                        <a:rPr lang="en-IE" sz="1100">
                          <a:effectLst/>
                          <a:latin typeface="Arial"/>
                          <a:ea typeface="Times New Roman"/>
                          <a:cs typeface="Times New Roman"/>
                        </a:rPr>
                        <a:t>)</a:t>
                      </a:r>
                      <a:endParaRPr lang="en-IE" sz="1100">
                        <a:effectLst/>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IE" sz="1100">
                          <a:effectLst/>
                          <a:latin typeface="Arial"/>
                          <a:ea typeface="Times New Roman"/>
                          <a:cs typeface="Times New Roman"/>
                        </a:rPr>
                        <a:t>95</a:t>
                      </a:r>
                      <a:endParaRPr lang="en-IE"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IE" sz="1100">
                          <a:effectLst/>
                          <a:latin typeface="Arial"/>
                          <a:ea typeface="Times New Roman"/>
                          <a:cs typeface="Times New Roman"/>
                        </a:rPr>
                        <a:t>69</a:t>
                      </a:r>
                      <a:endParaRPr lang="en-IE"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r>
              <a:tr h="448050">
                <a:tc>
                  <a:txBody>
                    <a:bodyPr/>
                    <a:lstStyle/>
                    <a:p>
                      <a:pPr marL="0" marR="0" algn="just">
                        <a:lnSpc>
                          <a:spcPct val="115000"/>
                        </a:lnSpc>
                        <a:spcBef>
                          <a:spcPts val="0"/>
                        </a:spcBef>
                        <a:spcAft>
                          <a:spcPts val="0"/>
                        </a:spcAft>
                      </a:pPr>
                      <a:r>
                        <a:rPr lang="en-IE" sz="1100">
                          <a:effectLst/>
                          <a:latin typeface="Arial"/>
                          <a:ea typeface="Times New Roman"/>
                          <a:cs typeface="Times New Roman"/>
                        </a:rPr>
                        <a:t>Material loss rate (kg m-</a:t>
                      </a:r>
                      <a:r>
                        <a:rPr lang="en-IE" sz="1100" baseline="30000">
                          <a:effectLst/>
                          <a:latin typeface="Arial"/>
                          <a:ea typeface="Times New Roman"/>
                          <a:cs typeface="Times New Roman"/>
                        </a:rPr>
                        <a:t>3</a:t>
                      </a:r>
                      <a:r>
                        <a:rPr lang="en-IE" sz="1100">
                          <a:effectLst/>
                          <a:latin typeface="Arial"/>
                          <a:ea typeface="Times New Roman"/>
                          <a:cs typeface="Times New Roman"/>
                        </a:rPr>
                        <a:t> year </a:t>
                      </a:r>
                      <a:r>
                        <a:rPr lang="en-IE" sz="1100" baseline="30000">
                          <a:effectLst/>
                          <a:latin typeface="Arial"/>
                          <a:ea typeface="Times New Roman"/>
                          <a:cs typeface="Times New Roman"/>
                        </a:rPr>
                        <a:t>1</a:t>
                      </a:r>
                      <a:r>
                        <a:rPr lang="en-IE" sz="1100">
                          <a:effectLst/>
                          <a:latin typeface="Arial"/>
                          <a:ea typeface="Times New Roman"/>
                          <a:cs typeface="Times New Roman"/>
                        </a:rPr>
                        <a:t>)</a:t>
                      </a:r>
                      <a:endParaRPr lang="en-IE" sz="1100">
                        <a:effectLst/>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IE" sz="1100">
                          <a:solidFill>
                            <a:srgbClr val="000000"/>
                          </a:solidFill>
                          <a:effectLst/>
                          <a:latin typeface="Arial"/>
                          <a:ea typeface="Times New Roman"/>
                          <a:cs typeface="Times New Roman"/>
                        </a:rPr>
                        <a:t>0.059</a:t>
                      </a:r>
                      <a:endParaRPr lang="en-IE"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15000"/>
                        </a:lnSpc>
                        <a:spcBef>
                          <a:spcPts val="0"/>
                        </a:spcBef>
                        <a:spcAft>
                          <a:spcPts val="0"/>
                        </a:spcAft>
                      </a:pPr>
                      <a:r>
                        <a:rPr lang="en-IE" sz="1100">
                          <a:solidFill>
                            <a:srgbClr val="000000"/>
                          </a:solidFill>
                          <a:effectLst/>
                          <a:latin typeface="Arial"/>
                          <a:ea typeface="Times New Roman"/>
                          <a:cs typeface="Times New Roman"/>
                        </a:rPr>
                        <a:t>0.059</a:t>
                      </a:r>
                      <a:endParaRPr lang="en-IE"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r>
              <a:tr h="448050">
                <a:tc>
                  <a:txBody>
                    <a:bodyPr/>
                    <a:lstStyle/>
                    <a:p>
                      <a:pPr marL="0" marR="0" algn="just">
                        <a:lnSpc>
                          <a:spcPct val="115000"/>
                        </a:lnSpc>
                        <a:spcBef>
                          <a:spcPts val="0"/>
                        </a:spcBef>
                        <a:spcAft>
                          <a:spcPts val="0"/>
                        </a:spcAft>
                      </a:pPr>
                      <a:r>
                        <a:rPr lang="en-IE" sz="1100">
                          <a:effectLst/>
                          <a:latin typeface="Arial"/>
                          <a:ea typeface="Times New Roman"/>
                          <a:cs typeface="Times New Roman"/>
                        </a:rPr>
                        <a:t>Interest rate %/month</a:t>
                      </a:r>
                      <a:endParaRPr lang="en-IE" sz="1100">
                        <a:effectLst/>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IE" sz="1100">
                          <a:solidFill>
                            <a:srgbClr val="000000"/>
                          </a:solidFill>
                          <a:effectLst/>
                          <a:latin typeface="Arial"/>
                          <a:ea typeface="Times New Roman"/>
                          <a:cs typeface="Times New Roman"/>
                        </a:rPr>
                        <a:t>0.39</a:t>
                      </a:r>
                      <a:endParaRPr lang="en-IE"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IE" sz="1100" dirty="0">
                          <a:solidFill>
                            <a:srgbClr val="000000"/>
                          </a:solidFill>
                          <a:effectLst/>
                          <a:latin typeface="Arial"/>
                          <a:ea typeface="Times New Roman"/>
                          <a:cs typeface="Times New Roman"/>
                        </a:rPr>
                        <a:t>0.39</a:t>
                      </a:r>
                      <a:endParaRPr lang="en-IE" sz="11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4" name="Footer Placeholder 3"/>
          <p:cNvSpPr>
            <a:spLocks noGrp="1"/>
          </p:cNvSpPr>
          <p:nvPr>
            <p:ph type="ftr" sz="quarter" idx="11"/>
          </p:nvPr>
        </p:nvSpPr>
        <p:spPr/>
        <p:txBody>
          <a:bodyPr/>
          <a:lstStyle/>
          <a:p>
            <a:pPr>
              <a:defRPr/>
            </a:pPr>
            <a:r>
              <a:rPr lang="en-IE" smtClean="0"/>
              <a:t>IEA Bioenergy Task 43</a:t>
            </a:r>
          </a:p>
          <a:p>
            <a:pPr>
              <a:defRPr/>
            </a:pPr>
            <a:r>
              <a:rPr lang="en-IE" smtClean="0"/>
              <a:t>UBC Vancouver Workshop 2016.</a:t>
            </a:r>
            <a:endParaRPr lang="en-US" smtClean="0"/>
          </a:p>
          <a:p>
            <a:pPr>
              <a:defRPr/>
            </a:pPr>
            <a:r>
              <a:rPr lang="en-IE" smtClean="0"/>
              <a:t>.</a:t>
            </a:r>
            <a:endParaRPr lang="en-US" dirty="0"/>
          </a:p>
        </p:txBody>
      </p:sp>
    </p:spTree>
    <p:extLst>
      <p:ext uri="{BB962C8B-B14F-4D97-AF65-F5344CB8AC3E}">
        <p14:creationId xmlns:p14="http://schemas.microsoft.com/office/powerpoint/2010/main" val="19190108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Biomass Drying Curves</a:t>
            </a:r>
            <a:endParaRPr lang="en-IE" dirty="0"/>
          </a:p>
        </p:txBody>
      </p:sp>
      <p:sp>
        <p:nvSpPr>
          <p:cNvPr id="4" name="Footer Placeholder 3"/>
          <p:cNvSpPr>
            <a:spLocks noGrp="1"/>
          </p:cNvSpPr>
          <p:nvPr>
            <p:ph type="ftr" sz="quarter" idx="11"/>
          </p:nvPr>
        </p:nvSpPr>
        <p:spPr/>
        <p:txBody>
          <a:bodyPr/>
          <a:lstStyle/>
          <a:p>
            <a:pPr>
              <a:defRPr/>
            </a:pPr>
            <a:r>
              <a:rPr lang="en-IE" smtClean="0"/>
              <a:t>IEA Bioenergy Task 43</a:t>
            </a:r>
          </a:p>
          <a:p>
            <a:pPr>
              <a:defRPr/>
            </a:pPr>
            <a:r>
              <a:rPr lang="en-IE" smtClean="0"/>
              <a:t>UBC Vancouver Workshop 2016.</a:t>
            </a:r>
            <a:endParaRPr lang="en-US" smtClean="0"/>
          </a:p>
          <a:p>
            <a:pPr>
              <a:defRPr/>
            </a:pPr>
            <a:r>
              <a:rPr lang="en-IE" smtClean="0"/>
              <a:t>.</a:t>
            </a:r>
            <a:endParaRPr lang="en-US" dirty="0"/>
          </a:p>
        </p:txBody>
      </p:sp>
      <p:pic>
        <p:nvPicPr>
          <p:cNvPr id="5" name="Content Placeholder 4" descr="C:\MY FILES\PROF1\Wood Energy 2010-2013\AMANDA SOSA\Paper 4 - Bioplan 2\Model\Energy\Reviews\Revised Submission\Reviews 4\Figures\Fig3.p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1520788"/>
            <a:ext cx="6840760" cy="4104456"/>
          </a:xfrm>
          <a:prstGeom prst="rect">
            <a:avLst/>
          </a:prstGeom>
          <a:noFill/>
          <a:ln>
            <a:noFill/>
          </a:ln>
        </p:spPr>
      </p:pic>
    </p:spTree>
    <p:extLst>
      <p:ext uri="{BB962C8B-B14F-4D97-AF65-F5344CB8AC3E}">
        <p14:creationId xmlns:p14="http://schemas.microsoft.com/office/powerpoint/2010/main" val="27676841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5 Scenarios</a:t>
            </a:r>
            <a:endParaRPr lang="en-IE" dirty="0"/>
          </a:p>
        </p:txBody>
      </p:sp>
      <p:sp>
        <p:nvSpPr>
          <p:cNvPr id="3" name="Content Placeholder 2"/>
          <p:cNvSpPr>
            <a:spLocks noGrp="1"/>
          </p:cNvSpPr>
          <p:nvPr>
            <p:ph idx="1"/>
          </p:nvPr>
        </p:nvSpPr>
        <p:spPr/>
        <p:txBody>
          <a:bodyPr/>
          <a:lstStyle/>
          <a:p>
            <a:pPr lvl="0"/>
            <a:r>
              <a:rPr lang="en-IE" sz="2800" dirty="0" smtClean="0"/>
              <a:t>S1</a:t>
            </a:r>
            <a:r>
              <a:rPr lang="en-IE" sz="2800" dirty="0"/>
              <a:t>: P1's demand increases its current 22% co-firing to the national target of 30%. P2 and P3 plants start co-firing at 10%. </a:t>
            </a:r>
          </a:p>
          <a:p>
            <a:pPr lvl="1"/>
            <a:r>
              <a:rPr lang="en-IE" sz="2000" dirty="0"/>
              <a:t>T</a:t>
            </a:r>
            <a:r>
              <a:rPr lang="en-IE" sz="2000" dirty="0" smtClean="0"/>
              <a:t>he </a:t>
            </a:r>
            <a:r>
              <a:rPr lang="en-IE" sz="2000" dirty="0"/>
              <a:t>panel board mills (M1 and M2) demand must be also satisfied.</a:t>
            </a:r>
          </a:p>
          <a:p>
            <a:pPr lvl="0"/>
            <a:r>
              <a:rPr lang="en-IE" sz="2800" dirty="0" smtClean="0"/>
              <a:t>S2</a:t>
            </a:r>
            <a:r>
              <a:rPr lang="en-IE" sz="2800" dirty="0"/>
              <a:t>: This scenario is similar to scenario 1, but in this case the MC of the biomass arriving at the power plants was constrained to be equal to or less than 40%. </a:t>
            </a:r>
            <a:endParaRPr lang="en-IE" sz="2800" dirty="0" smtClean="0"/>
          </a:p>
          <a:p>
            <a:pPr lvl="1"/>
            <a:r>
              <a:rPr lang="en-IE" sz="2400" dirty="0" smtClean="0"/>
              <a:t>The </a:t>
            </a:r>
            <a:r>
              <a:rPr lang="en-IE" sz="2400" dirty="0"/>
              <a:t>demand at the panel board mills remains the same. </a:t>
            </a:r>
          </a:p>
          <a:p>
            <a:endParaRPr lang="en-IE" sz="2800" dirty="0"/>
          </a:p>
        </p:txBody>
      </p:sp>
      <p:sp>
        <p:nvSpPr>
          <p:cNvPr id="4" name="Footer Placeholder 3"/>
          <p:cNvSpPr>
            <a:spLocks noGrp="1"/>
          </p:cNvSpPr>
          <p:nvPr>
            <p:ph type="ftr" sz="quarter" idx="11"/>
          </p:nvPr>
        </p:nvSpPr>
        <p:spPr/>
        <p:txBody>
          <a:bodyPr/>
          <a:lstStyle/>
          <a:p>
            <a:pPr>
              <a:defRPr/>
            </a:pPr>
            <a:r>
              <a:rPr lang="en-IE" smtClean="0"/>
              <a:t>IEA Bioenergy Task 43</a:t>
            </a:r>
          </a:p>
          <a:p>
            <a:pPr>
              <a:defRPr/>
            </a:pPr>
            <a:r>
              <a:rPr lang="en-IE" smtClean="0"/>
              <a:t>UBC Vancouver Workshop 2016.</a:t>
            </a:r>
            <a:endParaRPr lang="en-US" smtClean="0"/>
          </a:p>
          <a:p>
            <a:pPr>
              <a:defRPr/>
            </a:pPr>
            <a:r>
              <a:rPr lang="en-IE" smtClean="0"/>
              <a:t>.</a:t>
            </a:r>
            <a:endParaRPr lang="en-US" dirty="0"/>
          </a:p>
        </p:txBody>
      </p:sp>
    </p:spTree>
    <p:extLst>
      <p:ext uri="{BB962C8B-B14F-4D97-AF65-F5344CB8AC3E}">
        <p14:creationId xmlns:p14="http://schemas.microsoft.com/office/powerpoint/2010/main" val="16625616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a:t>
            </a:r>
            <a:endParaRPr lang="en-IE" dirty="0"/>
          </a:p>
        </p:txBody>
      </p:sp>
      <p:sp>
        <p:nvSpPr>
          <p:cNvPr id="3" name="Content Placeholder 2"/>
          <p:cNvSpPr>
            <a:spLocks noGrp="1"/>
          </p:cNvSpPr>
          <p:nvPr>
            <p:ph idx="1"/>
          </p:nvPr>
        </p:nvSpPr>
        <p:spPr/>
        <p:txBody>
          <a:bodyPr/>
          <a:lstStyle/>
          <a:p>
            <a:r>
              <a:rPr lang="en-IE" sz="2400" dirty="0" smtClean="0"/>
              <a:t>S3</a:t>
            </a:r>
            <a:r>
              <a:rPr lang="en-IE" sz="2400" dirty="0"/>
              <a:t>: P1 meets the demand at the 30% co-firing target while P2 and P3 increase their demand so they co-fire at 15%. </a:t>
            </a:r>
            <a:endParaRPr lang="en-IE" sz="2400" dirty="0" smtClean="0"/>
          </a:p>
          <a:p>
            <a:pPr lvl="1"/>
            <a:r>
              <a:rPr lang="en-IE" sz="2000" dirty="0" smtClean="0"/>
              <a:t>The </a:t>
            </a:r>
            <a:r>
              <a:rPr lang="en-IE" sz="2000" dirty="0"/>
              <a:t>demanded volume from the panel board mills remains the same.</a:t>
            </a:r>
          </a:p>
          <a:p>
            <a:pPr lvl="0"/>
            <a:r>
              <a:rPr lang="en-IE" sz="2400" dirty="0" smtClean="0"/>
              <a:t>S4</a:t>
            </a:r>
            <a:r>
              <a:rPr lang="en-IE" sz="2400" dirty="0"/>
              <a:t>: Similar to scenario 3, but as in scenario 2 the biomass demanded at the peat plants must arrive with a MC equal of less than 40%. </a:t>
            </a:r>
            <a:endParaRPr lang="en-IE" sz="2400" dirty="0" smtClean="0"/>
          </a:p>
          <a:p>
            <a:pPr lvl="1"/>
            <a:r>
              <a:rPr lang="en-IE" sz="2000" dirty="0" smtClean="0"/>
              <a:t>The </a:t>
            </a:r>
            <a:r>
              <a:rPr lang="en-IE" sz="2000" dirty="0"/>
              <a:t>demand at panel board mills remains the same. </a:t>
            </a:r>
          </a:p>
          <a:p>
            <a:pPr lvl="0"/>
            <a:r>
              <a:rPr lang="en-IE" sz="2400" dirty="0" smtClean="0"/>
              <a:t>S5</a:t>
            </a:r>
            <a:r>
              <a:rPr lang="en-IE" sz="2400" dirty="0"/>
              <a:t>: The three peat power plants demand enough biomass to reach their 30% co-firing target. </a:t>
            </a:r>
            <a:endParaRPr lang="en-IE" sz="2400" dirty="0" smtClean="0"/>
          </a:p>
          <a:p>
            <a:pPr lvl="1"/>
            <a:r>
              <a:rPr lang="en-IE" sz="2000" dirty="0" smtClean="0"/>
              <a:t>The </a:t>
            </a:r>
            <a:r>
              <a:rPr lang="en-IE" sz="2000" dirty="0"/>
              <a:t>demand from the panel mills remains the same.</a:t>
            </a:r>
          </a:p>
          <a:p>
            <a:endParaRPr lang="en-IE" sz="2400" dirty="0"/>
          </a:p>
        </p:txBody>
      </p:sp>
      <p:sp>
        <p:nvSpPr>
          <p:cNvPr id="4" name="Footer Placeholder 3"/>
          <p:cNvSpPr>
            <a:spLocks noGrp="1"/>
          </p:cNvSpPr>
          <p:nvPr>
            <p:ph type="ftr" sz="quarter" idx="11"/>
          </p:nvPr>
        </p:nvSpPr>
        <p:spPr/>
        <p:txBody>
          <a:bodyPr/>
          <a:lstStyle/>
          <a:p>
            <a:pPr>
              <a:defRPr/>
            </a:pPr>
            <a:r>
              <a:rPr lang="en-IE" smtClean="0"/>
              <a:t>IEA Bioenergy Task 43</a:t>
            </a:r>
          </a:p>
          <a:p>
            <a:pPr>
              <a:defRPr/>
            </a:pPr>
            <a:r>
              <a:rPr lang="en-IE" smtClean="0"/>
              <a:t>UBC Vancouver Workshop 2016.</a:t>
            </a:r>
            <a:endParaRPr lang="en-US" smtClean="0"/>
          </a:p>
          <a:p>
            <a:pPr>
              <a:defRPr/>
            </a:pPr>
            <a:r>
              <a:rPr lang="en-IE" smtClean="0"/>
              <a:t>.</a:t>
            </a:r>
            <a:endParaRPr lang="en-US" dirty="0"/>
          </a:p>
        </p:txBody>
      </p:sp>
    </p:spTree>
    <p:extLst>
      <p:ext uri="{BB962C8B-B14F-4D97-AF65-F5344CB8AC3E}">
        <p14:creationId xmlns:p14="http://schemas.microsoft.com/office/powerpoint/2010/main" val="5839847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Results</a:t>
            </a:r>
            <a:endParaRPr lang="en-GB" dirty="0"/>
          </a:p>
        </p:txBody>
      </p:sp>
      <p:sp>
        <p:nvSpPr>
          <p:cNvPr id="3" name="Content Placeholder 2"/>
          <p:cNvSpPr>
            <a:spLocks noGrp="1"/>
          </p:cNvSpPr>
          <p:nvPr>
            <p:ph idx="1"/>
          </p:nvPr>
        </p:nvSpPr>
        <p:spPr/>
        <p:txBody>
          <a:bodyPr/>
          <a:lstStyle/>
          <a:p>
            <a:r>
              <a:rPr lang="en-IE" dirty="0" smtClean="0"/>
              <a:t>64.6</a:t>
            </a:r>
            <a:r>
              <a:rPr lang="en-IE" dirty="0"/>
              <a:t>% of the potential supply can satisfy the demand in scenario S1 and S2. </a:t>
            </a:r>
          </a:p>
          <a:p>
            <a:r>
              <a:rPr lang="en-IE" dirty="0" smtClean="0"/>
              <a:t>S3 </a:t>
            </a:r>
            <a:r>
              <a:rPr lang="en-IE" dirty="0"/>
              <a:t>and S4 consumed 71.9% of the available </a:t>
            </a:r>
            <a:r>
              <a:rPr lang="en-IE" dirty="0" smtClean="0"/>
              <a:t>supply</a:t>
            </a:r>
            <a:r>
              <a:rPr lang="en-IE" dirty="0"/>
              <a:t>.</a:t>
            </a:r>
            <a:r>
              <a:rPr lang="en-IE" dirty="0" smtClean="0"/>
              <a:t> </a:t>
            </a:r>
          </a:p>
          <a:p>
            <a:r>
              <a:rPr lang="en-IE" dirty="0" smtClean="0"/>
              <a:t>S5 </a:t>
            </a:r>
            <a:r>
              <a:rPr lang="en-IE" dirty="0"/>
              <a:t>all the plants met their 30% co-firing </a:t>
            </a:r>
            <a:r>
              <a:rPr lang="en-IE" dirty="0" smtClean="0"/>
              <a:t>target with 94.2</a:t>
            </a:r>
            <a:r>
              <a:rPr lang="en-IE" dirty="0"/>
              <a:t>% of the available short wood supply. </a:t>
            </a:r>
            <a:endParaRPr lang="en-GB" dirty="0"/>
          </a:p>
          <a:p>
            <a:endParaRPr lang="en-GB" dirty="0"/>
          </a:p>
        </p:txBody>
      </p:sp>
      <p:sp>
        <p:nvSpPr>
          <p:cNvPr id="4" name="Footer Placeholder 3"/>
          <p:cNvSpPr>
            <a:spLocks noGrp="1"/>
          </p:cNvSpPr>
          <p:nvPr>
            <p:ph type="ftr" sz="quarter" idx="11"/>
          </p:nvPr>
        </p:nvSpPr>
        <p:spPr/>
        <p:txBody>
          <a:bodyPr/>
          <a:lstStyle/>
          <a:p>
            <a:pPr>
              <a:defRPr/>
            </a:pPr>
            <a:r>
              <a:rPr lang="en-IE" smtClean="0"/>
              <a:t>IEA Bioenergy Task 43</a:t>
            </a:r>
          </a:p>
          <a:p>
            <a:pPr>
              <a:defRPr/>
            </a:pPr>
            <a:r>
              <a:rPr lang="en-IE" smtClean="0"/>
              <a:t>UBC Vancouver Workshop 2016.</a:t>
            </a:r>
            <a:endParaRPr lang="en-US" smtClean="0"/>
          </a:p>
          <a:p>
            <a:pPr>
              <a:defRPr/>
            </a:pPr>
            <a:r>
              <a:rPr lang="en-IE" smtClean="0"/>
              <a:t>.</a:t>
            </a:r>
            <a:endParaRPr lang="en-US" dirty="0"/>
          </a:p>
        </p:txBody>
      </p:sp>
    </p:spTree>
    <p:extLst>
      <p:ext uri="{BB962C8B-B14F-4D97-AF65-F5344CB8AC3E}">
        <p14:creationId xmlns:p14="http://schemas.microsoft.com/office/powerpoint/2010/main" val="1430922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Supply Volume Breakdown</a:t>
            </a:r>
            <a:endParaRPr lang="en-IE" dirty="0"/>
          </a:p>
        </p:txBody>
      </p:sp>
      <p:sp>
        <p:nvSpPr>
          <p:cNvPr id="4" name="Footer Placeholder 3"/>
          <p:cNvSpPr>
            <a:spLocks noGrp="1"/>
          </p:cNvSpPr>
          <p:nvPr>
            <p:ph type="ftr" sz="quarter" idx="11"/>
          </p:nvPr>
        </p:nvSpPr>
        <p:spPr/>
        <p:txBody>
          <a:bodyPr/>
          <a:lstStyle/>
          <a:p>
            <a:pPr>
              <a:defRPr/>
            </a:pPr>
            <a:r>
              <a:rPr lang="en-IE" smtClean="0"/>
              <a:t>IEA Bioenergy Task 43</a:t>
            </a:r>
          </a:p>
          <a:p>
            <a:pPr>
              <a:defRPr/>
            </a:pPr>
            <a:r>
              <a:rPr lang="en-IE" smtClean="0"/>
              <a:t>UBC Vancouver Workshop 2016.</a:t>
            </a:r>
            <a:endParaRPr lang="en-US" smtClean="0"/>
          </a:p>
          <a:p>
            <a:pPr>
              <a:defRPr/>
            </a:pPr>
            <a:r>
              <a:rPr lang="en-IE" smtClean="0"/>
              <a:t>.</a:t>
            </a:r>
            <a:endParaRPr lang="en-US" dirty="0"/>
          </a:p>
        </p:txBody>
      </p:sp>
      <p:pic>
        <p:nvPicPr>
          <p:cNvPr id="5" name="Content Placeholder 4" descr="C:\MY FILES\PROF1\Wood Energy 2010-2013\AMANDA SOSA\Paper 4 - Bioplan 2\Model\Energy\Reviews\Revised Submission\Reviews 4\Figures\Fig4.p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1664804"/>
            <a:ext cx="7128792" cy="3852428"/>
          </a:xfrm>
          <a:prstGeom prst="rect">
            <a:avLst/>
          </a:prstGeom>
          <a:noFill/>
          <a:ln>
            <a:noFill/>
          </a:ln>
        </p:spPr>
      </p:pic>
    </p:spTree>
    <p:extLst>
      <p:ext uri="{BB962C8B-B14F-4D97-AF65-F5344CB8AC3E}">
        <p14:creationId xmlns:p14="http://schemas.microsoft.com/office/powerpoint/2010/main" val="38386296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body" sz="half" idx="3"/>
          </p:nvPr>
        </p:nvSpPr>
        <p:spPr>
          <a:xfrm>
            <a:off x="4648200" y="1484313"/>
            <a:ext cx="4038600" cy="4525962"/>
          </a:xfrm>
          <a:noFill/>
        </p:spPr>
        <p:txBody>
          <a:bodyPr/>
          <a:lstStyle/>
          <a:p>
            <a:pPr eaLnBrk="1" hangingPunct="1">
              <a:buFontTx/>
              <a:buNone/>
            </a:pPr>
            <a:r>
              <a:rPr lang="en-IE" sz="2400" b="1" dirty="0" smtClean="0">
                <a:solidFill>
                  <a:srgbClr val="008080"/>
                </a:solidFill>
                <a:latin typeface="Constantia" pitchFamily="18" charset="0"/>
              </a:rPr>
              <a:t>White Paper</a:t>
            </a:r>
          </a:p>
          <a:p>
            <a:pPr eaLnBrk="1" hangingPunct="1">
              <a:buClr>
                <a:srgbClr val="009999"/>
              </a:buClr>
            </a:pPr>
            <a:r>
              <a:rPr lang="en-IE" sz="2400" dirty="0" smtClean="0">
                <a:latin typeface="Constantia" pitchFamily="18" charset="0"/>
              </a:rPr>
              <a:t>Set a target of 30% co-firing in the 3 peat stations by 2015.</a:t>
            </a:r>
          </a:p>
          <a:p>
            <a:pPr eaLnBrk="1" hangingPunct="1"/>
            <a:endParaRPr lang="en-IE" sz="2400" dirty="0" smtClean="0">
              <a:latin typeface="Constantia" pitchFamily="18" charset="0"/>
            </a:endParaRPr>
          </a:p>
          <a:p>
            <a:pPr eaLnBrk="1" hangingPunct="1"/>
            <a:endParaRPr lang="en-IE" sz="2400" dirty="0" smtClean="0">
              <a:latin typeface="Constantia" pitchFamily="18" charset="0"/>
            </a:endParaRPr>
          </a:p>
          <a:p>
            <a:pPr eaLnBrk="1" hangingPunct="1">
              <a:buFontTx/>
              <a:buNone/>
            </a:pPr>
            <a:r>
              <a:rPr lang="en-IE" sz="2400" b="1" dirty="0" smtClean="0">
                <a:solidFill>
                  <a:srgbClr val="008080"/>
                </a:solidFill>
                <a:latin typeface="Constantia" pitchFamily="18" charset="0"/>
              </a:rPr>
              <a:t>NREAP</a:t>
            </a:r>
          </a:p>
          <a:p>
            <a:pPr eaLnBrk="1" hangingPunct="1">
              <a:buClr>
                <a:srgbClr val="009999"/>
              </a:buClr>
            </a:pPr>
            <a:r>
              <a:rPr lang="en-IE" sz="2400" dirty="0" smtClean="0">
                <a:latin typeface="Constantia" pitchFamily="18" charset="0"/>
              </a:rPr>
              <a:t>Generation of 1,006 </a:t>
            </a:r>
            <a:r>
              <a:rPr lang="en-IE" sz="2400" dirty="0" err="1" smtClean="0">
                <a:latin typeface="Constantia" pitchFamily="18" charset="0"/>
              </a:rPr>
              <a:t>GWh</a:t>
            </a:r>
            <a:r>
              <a:rPr lang="en-IE" sz="2400" dirty="0" smtClean="0">
                <a:latin typeface="Constantia" pitchFamily="18" charset="0"/>
              </a:rPr>
              <a:t> from bioenergy in 2020, of which 687 </a:t>
            </a:r>
            <a:r>
              <a:rPr lang="en-IE" sz="2400" dirty="0" err="1" smtClean="0">
                <a:latin typeface="Constantia" pitchFamily="18" charset="0"/>
              </a:rPr>
              <a:t>GWh</a:t>
            </a:r>
            <a:r>
              <a:rPr lang="en-IE" sz="2400" dirty="0" smtClean="0">
                <a:latin typeface="Constantia" pitchFamily="18" charset="0"/>
              </a:rPr>
              <a:t> from solid biomass</a:t>
            </a:r>
            <a:endParaRPr lang="en-GB" sz="2400" dirty="0" smtClean="0">
              <a:latin typeface="Constantia" pitchFamily="18" charset="0"/>
            </a:endParaRPr>
          </a:p>
        </p:txBody>
      </p:sp>
      <p:sp>
        <p:nvSpPr>
          <p:cNvPr id="3075" name="Rectangle 3"/>
          <p:cNvSpPr>
            <a:spLocks noGrp="1" noChangeArrowheads="1"/>
          </p:cNvSpPr>
          <p:nvPr>
            <p:ph type="title"/>
          </p:nvPr>
        </p:nvSpPr>
        <p:spPr>
          <a:xfrm>
            <a:off x="457200" y="417513"/>
            <a:ext cx="8229600" cy="850900"/>
          </a:xfrm>
          <a:noFill/>
        </p:spPr>
        <p:txBody>
          <a:bodyPr/>
          <a:lstStyle/>
          <a:p>
            <a:pPr eaLnBrk="1" hangingPunct="1"/>
            <a:r>
              <a:rPr lang="en-IE" u="sng" dirty="0" smtClean="0">
                <a:latin typeface="Constantia" pitchFamily="18" charset="0"/>
              </a:rPr>
              <a:t>Irish Government Policy</a:t>
            </a:r>
            <a:endParaRPr lang="en-GB" u="sng" dirty="0" smtClean="0">
              <a:latin typeface="Constantia" pitchFamily="18" charset="0"/>
            </a:endParaRPr>
          </a:p>
        </p:txBody>
      </p:sp>
      <p:pic>
        <p:nvPicPr>
          <p:cNvPr id="3076" name="Picture 4" descr="Delivering a Sustainable Energy Future for Ireland 010"/>
          <p:cNvPicPr>
            <a:picLocks noChangeAspect="1" noChangeArrowheads="1"/>
          </p:cNvPicPr>
          <p:nvPr/>
        </p:nvPicPr>
        <p:blipFill>
          <a:blip r:embed="rId3">
            <a:extLst>
              <a:ext uri="{28A0092B-C50C-407E-A947-70E740481C1C}">
                <a14:useLocalDpi xmlns:a14="http://schemas.microsoft.com/office/drawing/2010/main" val="0"/>
              </a:ext>
            </a:extLst>
          </a:blip>
          <a:srcRect l="3281" t="7291" r="16405" b="32080"/>
          <a:stretch>
            <a:fillRect/>
          </a:stretch>
        </p:blipFill>
        <p:spPr bwMode="auto">
          <a:xfrm>
            <a:off x="611189" y="1412876"/>
            <a:ext cx="3594100" cy="22225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077" name="Group 5"/>
          <p:cNvGrpSpPr>
            <a:grpSpLocks/>
          </p:cNvGrpSpPr>
          <p:nvPr/>
        </p:nvGrpSpPr>
        <p:grpSpPr bwMode="auto">
          <a:xfrm>
            <a:off x="611188" y="3789364"/>
            <a:ext cx="3600451" cy="2232025"/>
            <a:chOff x="385" y="2478"/>
            <a:chExt cx="2268" cy="1315"/>
          </a:xfrm>
        </p:grpSpPr>
        <p:sp>
          <p:nvSpPr>
            <p:cNvPr id="3078" name="Rectangle 6"/>
            <p:cNvSpPr>
              <a:spLocks noChangeArrowheads="1"/>
            </p:cNvSpPr>
            <p:nvPr/>
          </p:nvSpPr>
          <p:spPr bwMode="auto">
            <a:xfrm>
              <a:off x="385" y="2478"/>
              <a:ext cx="2268" cy="1315"/>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E"/>
            </a:p>
          </p:txBody>
        </p:sp>
        <p:pic>
          <p:nvPicPr>
            <p:cNvPr id="307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 y="2563"/>
              <a:ext cx="2006" cy="112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Footer Placeholder 1"/>
          <p:cNvSpPr>
            <a:spLocks noGrp="1"/>
          </p:cNvSpPr>
          <p:nvPr>
            <p:ph type="ftr" sz="quarter" idx="11"/>
          </p:nvPr>
        </p:nvSpPr>
        <p:spPr/>
        <p:txBody>
          <a:bodyPr/>
          <a:lstStyle/>
          <a:p>
            <a:pPr>
              <a:defRPr/>
            </a:pPr>
            <a:r>
              <a:rPr lang="en-IE" smtClean="0"/>
              <a:t>IEA Bioenergy Task 43 UBC Vancouver Workshop 2016. .</a:t>
            </a:r>
            <a:endParaRPr lang="en-US" dirty="0"/>
          </a:p>
        </p:txBody>
      </p:sp>
    </p:spTree>
    <p:extLst>
      <p:ext uri="{BB962C8B-B14F-4D97-AF65-F5344CB8AC3E}">
        <p14:creationId xmlns:p14="http://schemas.microsoft.com/office/powerpoint/2010/main" val="24717434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Results</a:t>
            </a:r>
            <a:endParaRPr lang="en-GB" dirty="0"/>
          </a:p>
        </p:txBody>
      </p:sp>
      <p:sp>
        <p:nvSpPr>
          <p:cNvPr id="3" name="Content Placeholder 2"/>
          <p:cNvSpPr>
            <a:spLocks noGrp="1"/>
          </p:cNvSpPr>
          <p:nvPr>
            <p:ph idx="1"/>
          </p:nvPr>
        </p:nvSpPr>
        <p:spPr/>
        <p:txBody>
          <a:bodyPr/>
          <a:lstStyle/>
          <a:p>
            <a:r>
              <a:rPr lang="en-IE" dirty="0" smtClean="0"/>
              <a:t>Supply costs for unconstrained </a:t>
            </a:r>
            <a:r>
              <a:rPr lang="en-IE" dirty="0"/>
              <a:t>S1 and S3 were comprised mainly of </a:t>
            </a:r>
            <a:endParaRPr lang="en-IE" dirty="0" smtClean="0"/>
          </a:p>
          <a:p>
            <a:pPr lvl="1"/>
            <a:r>
              <a:rPr lang="en-IE" dirty="0" smtClean="0"/>
              <a:t>harvesting </a:t>
            </a:r>
            <a:r>
              <a:rPr lang="en-IE" dirty="0"/>
              <a:t>costs (avg. 57</a:t>
            </a:r>
            <a:r>
              <a:rPr lang="en-IE" dirty="0" smtClean="0"/>
              <a:t>%)</a:t>
            </a:r>
          </a:p>
          <a:p>
            <a:pPr lvl="1"/>
            <a:r>
              <a:rPr lang="en-IE" dirty="0" smtClean="0"/>
              <a:t>chipping </a:t>
            </a:r>
            <a:r>
              <a:rPr lang="en-IE" dirty="0"/>
              <a:t>costs (avg. 18</a:t>
            </a:r>
            <a:r>
              <a:rPr lang="en-IE" dirty="0" smtClean="0"/>
              <a:t>%)</a:t>
            </a:r>
          </a:p>
          <a:p>
            <a:pPr lvl="1"/>
            <a:r>
              <a:rPr lang="en-IE" dirty="0" smtClean="0"/>
              <a:t>transportation </a:t>
            </a:r>
            <a:r>
              <a:rPr lang="en-IE" dirty="0"/>
              <a:t>(avg. 19</a:t>
            </a:r>
            <a:r>
              <a:rPr lang="en-IE" dirty="0" smtClean="0"/>
              <a:t>%)</a:t>
            </a:r>
          </a:p>
          <a:p>
            <a:pPr lvl="1"/>
            <a:r>
              <a:rPr lang="en-IE" dirty="0" smtClean="0"/>
              <a:t>storage </a:t>
            </a:r>
            <a:r>
              <a:rPr lang="en-IE" dirty="0"/>
              <a:t>costs (avg.1%). </a:t>
            </a:r>
            <a:endParaRPr lang="en-IE" dirty="0" smtClean="0"/>
          </a:p>
          <a:p>
            <a:endParaRPr lang="en-GB" dirty="0"/>
          </a:p>
        </p:txBody>
      </p:sp>
      <p:sp>
        <p:nvSpPr>
          <p:cNvPr id="4" name="Footer Placeholder 3"/>
          <p:cNvSpPr>
            <a:spLocks noGrp="1"/>
          </p:cNvSpPr>
          <p:nvPr>
            <p:ph type="ftr" sz="quarter" idx="11"/>
          </p:nvPr>
        </p:nvSpPr>
        <p:spPr/>
        <p:txBody>
          <a:bodyPr/>
          <a:lstStyle/>
          <a:p>
            <a:pPr>
              <a:defRPr/>
            </a:pPr>
            <a:r>
              <a:rPr lang="en-IE" smtClean="0"/>
              <a:t>IEA Bioenergy Task 43</a:t>
            </a:r>
          </a:p>
          <a:p>
            <a:pPr>
              <a:defRPr/>
            </a:pPr>
            <a:r>
              <a:rPr lang="en-IE" smtClean="0"/>
              <a:t>UBC Vancouver Workshop 2016.</a:t>
            </a:r>
            <a:endParaRPr lang="en-US" smtClean="0"/>
          </a:p>
          <a:p>
            <a:pPr>
              <a:defRPr/>
            </a:pPr>
            <a:r>
              <a:rPr lang="en-IE" smtClean="0"/>
              <a:t>.</a:t>
            </a:r>
            <a:endParaRPr lang="en-US" dirty="0"/>
          </a:p>
        </p:txBody>
      </p:sp>
    </p:spTree>
    <p:extLst>
      <p:ext uri="{BB962C8B-B14F-4D97-AF65-F5344CB8AC3E}">
        <p14:creationId xmlns:p14="http://schemas.microsoft.com/office/powerpoint/2010/main" val="38392644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t>
            </a:r>
            <a:endParaRPr lang="en-GB" dirty="0"/>
          </a:p>
        </p:txBody>
      </p:sp>
      <p:sp>
        <p:nvSpPr>
          <p:cNvPr id="3" name="Content Placeholder 2"/>
          <p:cNvSpPr>
            <a:spLocks noGrp="1"/>
          </p:cNvSpPr>
          <p:nvPr>
            <p:ph idx="1"/>
          </p:nvPr>
        </p:nvSpPr>
        <p:spPr/>
        <p:txBody>
          <a:bodyPr/>
          <a:lstStyle/>
          <a:p>
            <a:r>
              <a:rPr lang="en-IE" dirty="0"/>
              <a:t>When constraining the MC of the wood biomass supplied to the power plant (scenario S2 and S4), </a:t>
            </a:r>
            <a:endParaRPr lang="en-IE" dirty="0" smtClean="0"/>
          </a:p>
          <a:p>
            <a:pPr lvl="1"/>
            <a:r>
              <a:rPr lang="en-IE" dirty="0" smtClean="0"/>
              <a:t>harvesting</a:t>
            </a:r>
            <a:r>
              <a:rPr lang="en-IE" dirty="0"/>
              <a:t>, chipping, transportation, and storage costs accounted for 61%, 15%, 17%, and 3%, </a:t>
            </a:r>
            <a:r>
              <a:rPr lang="en-IE" dirty="0" smtClean="0"/>
              <a:t>respectively.</a:t>
            </a:r>
          </a:p>
          <a:p>
            <a:r>
              <a:rPr lang="en-IE" dirty="0" smtClean="0"/>
              <a:t>Supply costs to the mills consisted </a:t>
            </a:r>
            <a:r>
              <a:rPr lang="en-IE" dirty="0"/>
              <a:t>mainly of harvesting (avg. 83%), transportation (avg. 16%), and storage (avg. 1%).</a:t>
            </a:r>
            <a:endParaRPr lang="en-GB" dirty="0"/>
          </a:p>
          <a:p>
            <a:endParaRPr lang="en-GB" dirty="0"/>
          </a:p>
        </p:txBody>
      </p:sp>
      <p:sp>
        <p:nvSpPr>
          <p:cNvPr id="4" name="Footer Placeholder 3"/>
          <p:cNvSpPr>
            <a:spLocks noGrp="1"/>
          </p:cNvSpPr>
          <p:nvPr>
            <p:ph type="ftr" sz="quarter" idx="11"/>
          </p:nvPr>
        </p:nvSpPr>
        <p:spPr/>
        <p:txBody>
          <a:bodyPr/>
          <a:lstStyle/>
          <a:p>
            <a:pPr>
              <a:defRPr/>
            </a:pPr>
            <a:r>
              <a:rPr lang="en-IE" smtClean="0"/>
              <a:t>IEA Bioenergy Task 43</a:t>
            </a:r>
          </a:p>
          <a:p>
            <a:pPr>
              <a:defRPr/>
            </a:pPr>
            <a:r>
              <a:rPr lang="en-IE" smtClean="0"/>
              <a:t>UBC Vancouver Workshop 2016.</a:t>
            </a:r>
            <a:endParaRPr lang="en-US" smtClean="0"/>
          </a:p>
          <a:p>
            <a:pPr>
              <a:defRPr/>
            </a:pPr>
            <a:r>
              <a:rPr lang="en-IE" smtClean="0"/>
              <a:t>.</a:t>
            </a:r>
            <a:endParaRPr lang="en-US" dirty="0"/>
          </a:p>
        </p:txBody>
      </p:sp>
    </p:spTree>
    <p:extLst>
      <p:ext uri="{BB962C8B-B14F-4D97-AF65-F5344CB8AC3E}">
        <p14:creationId xmlns:p14="http://schemas.microsoft.com/office/powerpoint/2010/main" val="29379708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Supply Cost Breakdown</a:t>
            </a:r>
            <a:endParaRPr lang="en-IE" dirty="0"/>
          </a:p>
        </p:txBody>
      </p:sp>
      <p:sp>
        <p:nvSpPr>
          <p:cNvPr id="4" name="Footer Placeholder 3"/>
          <p:cNvSpPr>
            <a:spLocks noGrp="1"/>
          </p:cNvSpPr>
          <p:nvPr>
            <p:ph type="ftr" sz="quarter" idx="11"/>
          </p:nvPr>
        </p:nvSpPr>
        <p:spPr/>
        <p:txBody>
          <a:bodyPr/>
          <a:lstStyle/>
          <a:p>
            <a:pPr>
              <a:defRPr/>
            </a:pPr>
            <a:r>
              <a:rPr lang="en-IE" smtClean="0"/>
              <a:t>IEA Bioenergy Task 43</a:t>
            </a:r>
          </a:p>
          <a:p>
            <a:pPr>
              <a:defRPr/>
            </a:pPr>
            <a:r>
              <a:rPr lang="en-IE" smtClean="0"/>
              <a:t>UBC Vancouver Workshop 2016.</a:t>
            </a:r>
            <a:endParaRPr lang="en-US" smtClean="0"/>
          </a:p>
          <a:p>
            <a:pPr>
              <a:defRPr/>
            </a:pPr>
            <a:r>
              <a:rPr lang="en-IE" smtClean="0"/>
              <a:t>.</a:t>
            </a:r>
            <a:endParaRPr lang="en-US" dirty="0"/>
          </a:p>
        </p:txBody>
      </p:sp>
      <p:pic>
        <p:nvPicPr>
          <p:cNvPr id="5" name="Content Placeholder 4" descr="C:\MY FILES\PROF1\Wood Energy 2010-2013\AMANDA SOSA\Paper 4 - Bioplan 2\Model\Energy\Reviews\Revised Submission\Reviews 4\Figures\Fig5.p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484784"/>
            <a:ext cx="7560840" cy="4140460"/>
          </a:xfrm>
          <a:prstGeom prst="rect">
            <a:avLst/>
          </a:prstGeom>
          <a:noFill/>
          <a:ln>
            <a:noFill/>
          </a:ln>
        </p:spPr>
      </p:pic>
    </p:spTree>
    <p:extLst>
      <p:ext uri="{BB962C8B-B14F-4D97-AF65-F5344CB8AC3E}">
        <p14:creationId xmlns:p14="http://schemas.microsoft.com/office/powerpoint/2010/main" val="10903502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Average Production Costs</a:t>
            </a:r>
            <a:endParaRPr lang="en-IE"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53697202"/>
              </p:ext>
            </p:extLst>
          </p:nvPr>
        </p:nvGraphicFramePr>
        <p:xfrm>
          <a:off x="457200" y="2276868"/>
          <a:ext cx="8229600" cy="2988335"/>
        </p:xfrm>
        <a:graphic>
          <a:graphicData uri="http://schemas.openxmlformats.org/drawingml/2006/table">
            <a:tbl>
              <a:tblPr firstRow="1" firstCol="1" bandRow="1"/>
              <a:tblGrid>
                <a:gridCol w="1645920"/>
                <a:gridCol w="1645920"/>
                <a:gridCol w="1645920"/>
                <a:gridCol w="1645920"/>
                <a:gridCol w="1645920"/>
              </a:tblGrid>
              <a:tr h="426905">
                <a:tc>
                  <a:txBody>
                    <a:bodyPr/>
                    <a:lstStyle/>
                    <a:p>
                      <a:pPr marL="228600" marR="0" algn="ctr">
                        <a:lnSpc>
                          <a:spcPct val="150000"/>
                        </a:lnSpc>
                        <a:spcBef>
                          <a:spcPts val="0"/>
                        </a:spcBef>
                        <a:spcAft>
                          <a:spcPts val="0"/>
                        </a:spcAft>
                      </a:pPr>
                      <a:r>
                        <a:rPr lang="en-IE" sz="1100" dirty="0">
                          <a:effectLst/>
                          <a:latin typeface="Arial"/>
                          <a:ea typeface="Times New Roman"/>
                          <a:cs typeface="Times New Roman"/>
                        </a:rPr>
                        <a:t> </a:t>
                      </a:r>
                      <a:endParaRPr lang="en-IE" sz="1100" dirty="0">
                        <a:effectLst/>
                        <a:latin typeface="Calibri"/>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228600" marR="0" algn="ctr">
                        <a:lnSpc>
                          <a:spcPct val="150000"/>
                        </a:lnSpc>
                        <a:spcBef>
                          <a:spcPts val="0"/>
                        </a:spcBef>
                        <a:spcAft>
                          <a:spcPts val="0"/>
                        </a:spcAft>
                      </a:pPr>
                      <a:r>
                        <a:rPr lang="en-IE" sz="1100" dirty="0">
                          <a:effectLst/>
                          <a:latin typeface="Arial"/>
                          <a:ea typeface="Times New Roman"/>
                          <a:cs typeface="Times New Roman"/>
                        </a:rPr>
                        <a:t>Energy plants</a:t>
                      </a:r>
                      <a:endParaRPr lang="en-IE" sz="11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E"/>
                    </a:p>
                  </a:txBody>
                  <a:tcPr/>
                </a:tc>
                <a:tc hMerge="1">
                  <a:txBody>
                    <a:bodyPr/>
                    <a:lstStyle/>
                    <a:p>
                      <a:endParaRPr lang="en-IE"/>
                    </a:p>
                  </a:txBody>
                  <a:tcPr/>
                </a:tc>
                <a:tc>
                  <a:txBody>
                    <a:bodyPr/>
                    <a:lstStyle/>
                    <a:p>
                      <a:pPr marL="228600" marR="0">
                        <a:lnSpc>
                          <a:spcPct val="150000"/>
                        </a:lnSpc>
                        <a:spcBef>
                          <a:spcPts val="0"/>
                        </a:spcBef>
                        <a:spcAft>
                          <a:spcPts val="0"/>
                        </a:spcAft>
                      </a:pPr>
                      <a:r>
                        <a:rPr lang="en-IE" sz="1100">
                          <a:effectLst/>
                          <a:latin typeface="Arial"/>
                          <a:ea typeface="Times New Roman"/>
                          <a:cs typeface="Times New Roman"/>
                        </a:rPr>
                        <a:t>Panel mills</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905">
                <a:tc>
                  <a:txBody>
                    <a:bodyPr/>
                    <a:lstStyle/>
                    <a:p>
                      <a:pPr marL="228600" marR="0" algn="ctr">
                        <a:lnSpc>
                          <a:spcPct val="150000"/>
                        </a:lnSpc>
                        <a:spcBef>
                          <a:spcPts val="0"/>
                        </a:spcBef>
                        <a:spcAft>
                          <a:spcPts val="0"/>
                        </a:spcAft>
                      </a:pPr>
                      <a:r>
                        <a:rPr lang="en-IE" sz="1100">
                          <a:effectLst/>
                          <a:latin typeface="Arial"/>
                          <a:ea typeface="Times New Roman"/>
                          <a:cs typeface="Times New Roman"/>
                        </a:rPr>
                        <a:t>Scenario</a:t>
                      </a:r>
                      <a:endParaRPr lang="en-IE" sz="1100">
                        <a:effectLst/>
                        <a:latin typeface="Calibri"/>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228600" marR="0" algn="ctr">
                        <a:lnSpc>
                          <a:spcPct val="150000"/>
                        </a:lnSpc>
                        <a:spcBef>
                          <a:spcPts val="0"/>
                        </a:spcBef>
                        <a:spcAft>
                          <a:spcPts val="0"/>
                        </a:spcAft>
                      </a:pPr>
                      <a:r>
                        <a:rPr lang="en-IE" sz="1100">
                          <a:effectLst/>
                          <a:latin typeface="Arial"/>
                          <a:ea typeface="Times New Roman"/>
                          <a:cs typeface="Times New Roman"/>
                        </a:rPr>
                        <a:t>€/m</a:t>
                      </a:r>
                      <a:r>
                        <a:rPr lang="en-IE" sz="1100" baseline="30000">
                          <a:effectLst/>
                          <a:latin typeface="Arial"/>
                          <a:ea typeface="Times New Roman"/>
                          <a:cs typeface="Times New Roman"/>
                        </a:rPr>
                        <a:t>3</a:t>
                      </a:r>
                      <a:r>
                        <a:rPr lang="en-IE" sz="1100">
                          <a:effectLst/>
                          <a:latin typeface="Arial"/>
                          <a:ea typeface="Times New Roman"/>
                          <a:cs typeface="Times New Roman"/>
                        </a:rPr>
                        <a:t> solid</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228600" marR="0" algn="ctr">
                        <a:lnSpc>
                          <a:spcPct val="150000"/>
                        </a:lnSpc>
                        <a:spcBef>
                          <a:spcPts val="0"/>
                        </a:spcBef>
                        <a:spcAft>
                          <a:spcPts val="0"/>
                        </a:spcAft>
                      </a:pPr>
                      <a:r>
                        <a:rPr lang="en-IE" sz="1100">
                          <a:effectLst/>
                          <a:latin typeface="Arial"/>
                          <a:ea typeface="Times New Roman"/>
                          <a:cs typeface="Times New Roman"/>
                        </a:rPr>
                        <a:t>€/t</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228600" marR="0" algn="ctr">
                        <a:lnSpc>
                          <a:spcPct val="150000"/>
                        </a:lnSpc>
                        <a:spcBef>
                          <a:spcPts val="0"/>
                        </a:spcBef>
                        <a:spcAft>
                          <a:spcPts val="0"/>
                        </a:spcAft>
                      </a:pPr>
                      <a:r>
                        <a:rPr lang="en-IE" sz="1100">
                          <a:effectLst/>
                          <a:latin typeface="Arial"/>
                          <a:ea typeface="Times New Roman"/>
                          <a:cs typeface="Times New Roman"/>
                        </a:rPr>
                        <a:t>€/Mwh</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228600" marR="0" algn="ctr">
                        <a:lnSpc>
                          <a:spcPct val="150000"/>
                        </a:lnSpc>
                        <a:spcBef>
                          <a:spcPts val="0"/>
                        </a:spcBef>
                        <a:spcAft>
                          <a:spcPts val="0"/>
                        </a:spcAft>
                      </a:pPr>
                      <a:r>
                        <a:rPr lang="en-IE" sz="1100">
                          <a:effectLst/>
                          <a:latin typeface="Arial"/>
                          <a:ea typeface="Times New Roman"/>
                          <a:cs typeface="Times New Roman"/>
                        </a:rPr>
                        <a:t>€/m</a:t>
                      </a:r>
                      <a:r>
                        <a:rPr lang="en-IE" sz="1100" baseline="30000">
                          <a:effectLst/>
                          <a:latin typeface="Arial"/>
                          <a:ea typeface="Times New Roman"/>
                          <a:cs typeface="Times New Roman"/>
                        </a:rPr>
                        <a:t>3</a:t>
                      </a:r>
                      <a:r>
                        <a:rPr lang="en-IE" sz="1100">
                          <a:effectLst/>
                          <a:latin typeface="Arial"/>
                          <a:ea typeface="Times New Roman"/>
                          <a:cs typeface="Times New Roman"/>
                        </a:rPr>
                        <a:t> solid</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r>
              <a:tr h="426905">
                <a:tc>
                  <a:txBody>
                    <a:bodyPr/>
                    <a:lstStyle/>
                    <a:p>
                      <a:pPr marL="228600" marR="0" algn="ctr">
                        <a:lnSpc>
                          <a:spcPct val="150000"/>
                        </a:lnSpc>
                        <a:spcBef>
                          <a:spcPts val="0"/>
                        </a:spcBef>
                        <a:spcAft>
                          <a:spcPts val="0"/>
                        </a:spcAft>
                      </a:pPr>
                      <a:r>
                        <a:rPr lang="en-IE" sz="1100">
                          <a:effectLst/>
                          <a:latin typeface="Arial"/>
                          <a:ea typeface="Times New Roman"/>
                          <a:cs typeface="Times New Roman"/>
                        </a:rPr>
                        <a:t>S1</a:t>
                      </a:r>
                      <a:endParaRPr lang="en-IE" sz="1100">
                        <a:effectLst/>
                        <a:latin typeface="Calibri"/>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228600" marR="0" algn="ctr">
                        <a:lnSpc>
                          <a:spcPct val="115000"/>
                        </a:lnSpc>
                        <a:spcBef>
                          <a:spcPts val="0"/>
                        </a:spcBef>
                        <a:spcAft>
                          <a:spcPts val="0"/>
                        </a:spcAft>
                      </a:pPr>
                      <a:r>
                        <a:rPr lang="en-IE" sz="1100">
                          <a:solidFill>
                            <a:srgbClr val="000000"/>
                          </a:solidFill>
                          <a:effectLst/>
                          <a:latin typeface="Arial"/>
                          <a:ea typeface="Times New Roman"/>
                          <a:cs typeface="Times New Roman"/>
                        </a:rPr>
                        <a:t>22.53</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228600" marR="0" algn="ctr">
                        <a:lnSpc>
                          <a:spcPct val="115000"/>
                        </a:lnSpc>
                        <a:spcBef>
                          <a:spcPts val="0"/>
                        </a:spcBef>
                        <a:spcAft>
                          <a:spcPts val="0"/>
                        </a:spcAft>
                      </a:pPr>
                      <a:r>
                        <a:rPr lang="en-IE" sz="1100">
                          <a:solidFill>
                            <a:srgbClr val="000000"/>
                          </a:solidFill>
                          <a:effectLst/>
                          <a:latin typeface="Arial"/>
                          <a:ea typeface="Times New Roman"/>
                          <a:cs typeface="Times New Roman"/>
                        </a:rPr>
                        <a:t>33.34</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228600" marR="0" algn="ctr">
                        <a:lnSpc>
                          <a:spcPct val="115000"/>
                        </a:lnSpc>
                        <a:spcBef>
                          <a:spcPts val="0"/>
                        </a:spcBef>
                        <a:spcAft>
                          <a:spcPts val="0"/>
                        </a:spcAft>
                      </a:pPr>
                      <a:r>
                        <a:rPr lang="en-IE" sz="1100">
                          <a:solidFill>
                            <a:srgbClr val="000000"/>
                          </a:solidFill>
                          <a:effectLst/>
                          <a:latin typeface="Arial"/>
                          <a:ea typeface="Times New Roman"/>
                          <a:cs typeface="Times New Roman"/>
                        </a:rPr>
                        <a:t>3.48</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228600" marR="0">
                        <a:lnSpc>
                          <a:spcPct val="115000"/>
                        </a:lnSpc>
                        <a:spcBef>
                          <a:spcPts val="0"/>
                        </a:spcBef>
                        <a:spcAft>
                          <a:spcPts val="0"/>
                        </a:spcAft>
                      </a:pPr>
                      <a:r>
                        <a:rPr lang="en-IE" sz="1100">
                          <a:solidFill>
                            <a:srgbClr val="000000"/>
                          </a:solidFill>
                          <a:effectLst/>
                          <a:latin typeface="Arial"/>
                          <a:ea typeface="Times New Roman"/>
                          <a:cs typeface="Times New Roman"/>
                        </a:rPr>
                        <a:t>23.50</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tcPr>
                </a:tc>
              </a:tr>
              <a:tr h="426905">
                <a:tc>
                  <a:txBody>
                    <a:bodyPr/>
                    <a:lstStyle/>
                    <a:p>
                      <a:pPr marL="228600" marR="0" algn="ctr">
                        <a:lnSpc>
                          <a:spcPct val="150000"/>
                        </a:lnSpc>
                        <a:spcBef>
                          <a:spcPts val="0"/>
                        </a:spcBef>
                        <a:spcAft>
                          <a:spcPts val="0"/>
                        </a:spcAft>
                      </a:pPr>
                      <a:r>
                        <a:rPr lang="en-IE" sz="1100">
                          <a:effectLst/>
                          <a:latin typeface="Arial"/>
                          <a:ea typeface="Times New Roman"/>
                          <a:cs typeface="Times New Roman"/>
                        </a:rPr>
                        <a:t>S2</a:t>
                      </a:r>
                      <a:endParaRPr lang="en-IE" sz="1100">
                        <a:effectLst/>
                        <a:latin typeface="Calibri"/>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228600" marR="0" algn="ctr">
                        <a:lnSpc>
                          <a:spcPct val="115000"/>
                        </a:lnSpc>
                        <a:spcBef>
                          <a:spcPts val="0"/>
                        </a:spcBef>
                        <a:spcAft>
                          <a:spcPts val="0"/>
                        </a:spcAft>
                      </a:pPr>
                      <a:r>
                        <a:rPr lang="en-IE" sz="1100">
                          <a:solidFill>
                            <a:srgbClr val="000000"/>
                          </a:solidFill>
                          <a:effectLst/>
                          <a:latin typeface="Arial"/>
                          <a:ea typeface="Times New Roman"/>
                          <a:cs typeface="Times New Roman"/>
                        </a:rPr>
                        <a:t>25.37</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228600" marR="0" algn="ctr">
                        <a:lnSpc>
                          <a:spcPct val="115000"/>
                        </a:lnSpc>
                        <a:spcBef>
                          <a:spcPts val="0"/>
                        </a:spcBef>
                        <a:spcAft>
                          <a:spcPts val="0"/>
                        </a:spcAft>
                      </a:pPr>
                      <a:r>
                        <a:rPr lang="en-IE" sz="1100">
                          <a:solidFill>
                            <a:srgbClr val="000000"/>
                          </a:solidFill>
                          <a:effectLst/>
                          <a:latin typeface="Arial"/>
                          <a:ea typeface="Times New Roman"/>
                          <a:cs typeface="Times New Roman"/>
                        </a:rPr>
                        <a:t>40.66</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228600" marR="0" algn="ctr">
                        <a:lnSpc>
                          <a:spcPct val="115000"/>
                        </a:lnSpc>
                        <a:spcBef>
                          <a:spcPts val="0"/>
                        </a:spcBef>
                        <a:spcAft>
                          <a:spcPts val="0"/>
                        </a:spcAft>
                      </a:pPr>
                      <a:r>
                        <a:rPr lang="en-IE" sz="1100">
                          <a:solidFill>
                            <a:srgbClr val="000000"/>
                          </a:solidFill>
                          <a:effectLst/>
                          <a:latin typeface="Arial"/>
                          <a:ea typeface="Times New Roman"/>
                          <a:cs typeface="Times New Roman"/>
                        </a:rPr>
                        <a:t>3.84</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228600" marR="0">
                        <a:lnSpc>
                          <a:spcPct val="115000"/>
                        </a:lnSpc>
                        <a:spcBef>
                          <a:spcPts val="0"/>
                        </a:spcBef>
                        <a:spcAft>
                          <a:spcPts val="0"/>
                        </a:spcAft>
                      </a:pPr>
                      <a:r>
                        <a:rPr lang="en-IE" sz="1100">
                          <a:solidFill>
                            <a:srgbClr val="000000"/>
                          </a:solidFill>
                          <a:effectLst/>
                          <a:latin typeface="Arial"/>
                          <a:ea typeface="Times New Roman"/>
                          <a:cs typeface="Times New Roman"/>
                        </a:rPr>
                        <a:t>23.64</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tcPr>
                </a:tc>
              </a:tr>
              <a:tr h="426905">
                <a:tc>
                  <a:txBody>
                    <a:bodyPr/>
                    <a:lstStyle/>
                    <a:p>
                      <a:pPr marL="228600" marR="0" algn="ctr">
                        <a:lnSpc>
                          <a:spcPct val="150000"/>
                        </a:lnSpc>
                        <a:spcBef>
                          <a:spcPts val="0"/>
                        </a:spcBef>
                        <a:spcAft>
                          <a:spcPts val="0"/>
                        </a:spcAft>
                      </a:pPr>
                      <a:r>
                        <a:rPr lang="en-IE" sz="1100">
                          <a:effectLst/>
                          <a:latin typeface="Arial"/>
                          <a:ea typeface="Times New Roman"/>
                          <a:cs typeface="Times New Roman"/>
                        </a:rPr>
                        <a:t>S3</a:t>
                      </a:r>
                      <a:endParaRPr lang="en-IE" sz="1100">
                        <a:effectLst/>
                        <a:latin typeface="Calibri"/>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228600" marR="0" algn="ctr">
                        <a:lnSpc>
                          <a:spcPct val="115000"/>
                        </a:lnSpc>
                        <a:spcBef>
                          <a:spcPts val="0"/>
                        </a:spcBef>
                        <a:spcAft>
                          <a:spcPts val="0"/>
                        </a:spcAft>
                      </a:pPr>
                      <a:r>
                        <a:rPr lang="en-IE" sz="1100">
                          <a:solidFill>
                            <a:srgbClr val="000000"/>
                          </a:solidFill>
                          <a:effectLst/>
                          <a:latin typeface="Arial"/>
                          <a:ea typeface="Times New Roman"/>
                          <a:cs typeface="Times New Roman"/>
                        </a:rPr>
                        <a:t>22.85</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228600" marR="0" algn="ctr">
                        <a:lnSpc>
                          <a:spcPct val="115000"/>
                        </a:lnSpc>
                        <a:spcBef>
                          <a:spcPts val="0"/>
                        </a:spcBef>
                        <a:spcAft>
                          <a:spcPts val="0"/>
                        </a:spcAft>
                      </a:pPr>
                      <a:r>
                        <a:rPr lang="en-IE" sz="1100">
                          <a:solidFill>
                            <a:srgbClr val="000000"/>
                          </a:solidFill>
                          <a:effectLst/>
                          <a:latin typeface="Arial"/>
                          <a:ea typeface="Times New Roman"/>
                          <a:cs typeface="Times New Roman"/>
                        </a:rPr>
                        <a:t>33.69</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228600" marR="0" algn="ctr">
                        <a:lnSpc>
                          <a:spcPct val="115000"/>
                        </a:lnSpc>
                        <a:spcBef>
                          <a:spcPts val="0"/>
                        </a:spcBef>
                        <a:spcAft>
                          <a:spcPts val="0"/>
                        </a:spcAft>
                      </a:pPr>
                      <a:r>
                        <a:rPr lang="en-IE" sz="1100">
                          <a:solidFill>
                            <a:srgbClr val="000000"/>
                          </a:solidFill>
                          <a:effectLst/>
                          <a:latin typeface="Arial"/>
                          <a:ea typeface="Times New Roman"/>
                          <a:cs typeface="Times New Roman"/>
                        </a:rPr>
                        <a:t>3.53</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228600" marR="0">
                        <a:lnSpc>
                          <a:spcPct val="115000"/>
                        </a:lnSpc>
                        <a:spcBef>
                          <a:spcPts val="0"/>
                        </a:spcBef>
                        <a:spcAft>
                          <a:spcPts val="0"/>
                        </a:spcAft>
                      </a:pPr>
                      <a:r>
                        <a:rPr lang="en-IE" sz="1100">
                          <a:solidFill>
                            <a:srgbClr val="000000"/>
                          </a:solidFill>
                          <a:effectLst/>
                          <a:latin typeface="Arial"/>
                          <a:ea typeface="Times New Roman"/>
                          <a:cs typeface="Times New Roman"/>
                        </a:rPr>
                        <a:t>23.65</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tcPr>
                </a:tc>
              </a:tr>
              <a:tr h="426905">
                <a:tc>
                  <a:txBody>
                    <a:bodyPr/>
                    <a:lstStyle/>
                    <a:p>
                      <a:pPr marL="228600" marR="0" algn="ctr">
                        <a:lnSpc>
                          <a:spcPct val="150000"/>
                        </a:lnSpc>
                        <a:spcBef>
                          <a:spcPts val="0"/>
                        </a:spcBef>
                        <a:spcAft>
                          <a:spcPts val="0"/>
                        </a:spcAft>
                      </a:pPr>
                      <a:r>
                        <a:rPr lang="en-IE" sz="1100">
                          <a:effectLst/>
                          <a:latin typeface="Arial"/>
                          <a:ea typeface="Times New Roman"/>
                          <a:cs typeface="Times New Roman"/>
                        </a:rPr>
                        <a:t>S4</a:t>
                      </a:r>
                      <a:endParaRPr lang="en-IE" sz="1100">
                        <a:effectLst/>
                        <a:latin typeface="Calibri"/>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228600" marR="0" algn="ctr">
                        <a:lnSpc>
                          <a:spcPct val="115000"/>
                        </a:lnSpc>
                        <a:spcBef>
                          <a:spcPts val="0"/>
                        </a:spcBef>
                        <a:spcAft>
                          <a:spcPts val="0"/>
                        </a:spcAft>
                      </a:pPr>
                      <a:r>
                        <a:rPr lang="en-IE" sz="1100">
                          <a:solidFill>
                            <a:srgbClr val="000000"/>
                          </a:solidFill>
                          <a:effectLst/>
                          <a:latin typeface="Arial"/>
                          <a:ea typeface="Times New Roman"/>
                          <a:cs typeface="Times New Roman"/>
                        </a:rPr>
                        <a:t>29.27</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228600" marR="0" algn="ctr">
                        <a:lnSpc>
                          <a:spcPct val="115000"/>
                        </a:lnSpc>
                        <a:spcBef>
                          <a:spcPts val="0"/>
                        </a:spcBef>
                        <a:spcAft>
                          <a:spcPts val="0"/>
                        </a:spcAft>
                      </a:pPr>
                      <a:r>
                        <a:rPr lang="en-IE" sz="1100">
                          <a:solidFill>
                            <a:srgbClr val="000000"/>
                          </a:solidFill>
                          <a:effectLst/>
                          <a:latin typeface="Arial"/>
                          <a:ea typeface="Times New Roman"/>
                          <a:cs typeface="Times New Roman"/>
                        </a:rPr>
                        <a:t>46.95</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228600" marR="0" algn="ctr">
                        <a:lnSpc>
                          <a:spcPct val="115000"/>
                        </a:lnSpc>
                        <a:spcBef>
                          <a:spcPts val="0"/>
                        </a:spcBef>
                        <a:spcAft>
                          <a:spcPts val="0"/>
                        </a:spcAft>
                      </a:pPr>
                      <a:r>
                        <a:rPr lang="en-IE" sz="1100">
                          <a:solidFill>
                            <a:srgbClr val="000000"/>
                          </a:solidFill>
                          <a:effectLst/>
                          <a:latin typeface="Arial"/>
                          <a:ea typeface="Times New Roman"/>
                          <a:cs typeface="Times New Roman"/>
                        </a:rPr>
                        <a:t>4.44</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228600" marR="0">
                        <a:lnSpc>
                          <a:spcPct val="115000"/>
                        </a:lnSpc>
                        <a:spcBef>
                          <a:spcPts val="0"/>
                        </a:spcBef>
                        <a:spcAft>
                          <a:spcPts val="0"/>
                        </a:spcAft>
                      </a:pPr>
                      <a:r>
                        <a:rPr lang="en-IE" sz="1100">
                          <a:solidFill>
                            <a:srgbClr val="000000"/>
                          </a:solidFill>
                          <a:effectLst/>
                          <a:latin typeface="Arial"/>
                          <a:ea typeface="Times New Roman"/>
                          <a:cs typeface="Times New Roman"/>
                        </a:rPr>
                        <a:t>23.55</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tcPr>
                </a:tc>
              </a:tr>
              <a:tr h="426905">
                <a:tc>
                  <a:txBody>
                    <a:bodyPr/>
                    <a:lstStyle/>
                    <a:p>
                      <a:pPr marL="228600" marR="0" algn="ctr">
                        <a:lnSpc>
                          <a:spcPct val="150000"/>
                        </a:lnSpc>
                        <a:spcBef>
                          <a:spcPts val="0"/>
                        </a:spcBef>
                        <a:spcAft>
                          <a:spcPts val="0"/>
                        </a:spcAft>
                      </a:pPr>
                      <a:r>
                        <a:rPr lang="en-IE" sz="1100">
                          <a:effectLst/>
                          <a:latin typeface="Arial"/>
                          <a:ea typeface="Times New Roman"/>
                          <a:cs typeface="Times New Roman"/>
                        </a:rPr>
                        <a:t>S5</a:t>
                      </a:r>
                      <a:endParaRPr lang="en-IE" sz="1100">
                        <a:effectLst/>
                        <a:latin typeface="Calibri"/>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228600" marR="0" algn="ctr">
                        <a:lnSpc>
                          <a:spcPct val="115000"/>
                        </a:lnSpc>
                        <a:spcBef>
                          <a:spcPts val="0"/>
                        </a:spcBef>
                        <a:spcAft>
                          <a:spcPts val="0"/>
                        </a:spcAft>
                      </a:pPr>
                      <a:r>
                        <a:rPr lang="en-IE" sz="1100">
                          <a:solidFill>
                            <a:srgbClr val="000000"/>
                          </a:solidFill>
                          <a:effectLst/>
                          <a:latin typeface="Arial"/>
                          <a:ea typeface="Times New Roman"/>
                          <a:cs typeface="Times New Roman"/>
                        </a:rPr>
                        <a:t>28.83</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228600" marR="0" algn="ctr">
                        <a:lnSpc>
                          <a:spcPct val="115000"/>
                        </a:lnSpc>
                        <a:spcBef>
                          <a:spcPts val="0"/>
                        </a:spcBef>
                        <a:spcAft>
                          <a:spcPts val="0"/>
                        </a:spcAft>
                      </a:pPr>
                      <a:r>
                        <a:rPr lang="en-IE" sz="1100">
                          <a:solidFill>
                            <a:srgbClr val="000000"/>
                          </a:solidFill>
                          <a:effectLst/>
                          <a:latin typeface="Arial"/>
                          <a:ea typeface="Times New Roman"/>
                          <a:cs typeface="Times New Roman"/>
                        </a:rPr>
                        <a:t>42.44</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228600" marR="0" algn="ctr">
                        <a:lnSpc>
                          <a:spcPct val="115000"/>
                        </a:lnSpc>
                        <a:spcBef>
                          <a:spcPts val="0"/>
                        </a:spcBef>
                        <a:spcAft>
                          <a:spcPts val="0"/>
                        </a:spcAft>
                      </a:pPr>
                      <a:r>
                        <a:rPr lang="en-IE" sz="1100">
                          <a:solidFill>
                            <a:srgbClr val="000000"/>
                          </a:solidFill>
                          <a:effectLst/>
                          <a:latin typeface="Arial"/>
                          <a:ea typeface="Times New Roman"/>
                          <a:cs typeface="Times New Roman"/>
                        </a:rPr>
                        <a:t>4.46</a:t>
                      </a:r>
                      <a:endParaRPr lang="en-IE" sz="11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228600" marR="0">
                        <a:lnSpc>
                          <a:spcPct val="115000"/>
                        </a:lnSpc>
                        <a:spcBef>
                          <a:spcPts val="0"/>
                        </a:spcBef>
                        <a:spcAft>
                          <a:spcPts val="0"/>
                        </a:spcAft>
                      </a:pPr>
                      <a:r>
                        <a:rPr lang="en-IE" sz="1100" dirty="0">
                          <a:solidFill>
                            <a:srgbClr val="000000"/>
                          </a:solidFill>
                          <a:effectLst/>
                          <a:latin typeface="Arial"/>
                          <a:ea typeface="Times New Roman"/>
                          <a:cs typeface="Times New Roman"/>
                        </a:rPr>
                        <a:t>26.16</a:t>
                      </a:r>
                      <a:endParaRPr lang="en-IE" sz="11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4" name="Footer Placeholder 3"/>
          <p:cNvSpPr>
            <a:spLocks noGrp="1"/>
          </p:cNvSpPr>
          <p:nvPr>
            <p:ph type="ftr" sz="quarter" idx="11"/>
          </p:nvPr>
        </p:nvSpPr>
        <p:spPr/>
        <p:txBody>
          <a:bodyPr/>
          <a:lstStyle/>
          <a:p>
            <a:pPr>
              <a:defRPr/>
            </a:pPr>
            <a:r>
              <a:rPr lang="en-IE" smtClean="0"/>
              <a:t>IEA Bioenergy Task 43</a:t>
            </a:r>
          </a:p>
          <a:p>
            <a:pPr>
              <a:defRPr/>
            </a:pPr>
            <a:r>
              <a:rPr lang="en-IE" smtClean="0"/>
              <a:t>UBC Vancouver Workshop 2016.</a:t>
            </a:r>
            <a:endParaRPr lang="en-US" smtClean="0"/>
          </a:p>
          <a:p>
            <a:pPr>
              <a:defRPr/>
            </a:pPr>
            <a:r>
              <a:rPr lang="en-IE" smtClean="0"/>
              <a:t>.</a:t>
            </a:r>
            <a:endParaRPr lang="en-US" dirty="0"/>
          </a:p>
        </p:txBody>
      </p:sp>
    </p:spTree>
    <p:extLst>
      <p:ext uri="{BB962C8B-B14F-4D97-AF65-F5344CB8AC3E}">
        <p14:creationId xmlns:p14="http://schemas.microsoft.com/office/powerpoint/2010/main" val="18025225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E" dirty="0" smtClean="0"/>
              <a:t>Spatial Supply Map</a:t>
            </a:r>
            <a:endParaRPr lang="en-IE" dirty="0"/>
          </a:p>
        </p:txBody>
      </p:sp>
      <p:sp>
        <p:nvSpPr>
          <p:cNvPr id="9" name="Text Placeholder 8"/>
          <p:cNvSpPr>
            <a:spLocks noGrp="1"/>
          </p:cNvSpPr>
          <p:nvPr>
            <p:ph type="body" idx="1"/>
          </p:nvPr>
        </p:nvSpPr>
        <p:spPr/>
        <p:txBody>
          <a:bodyPr/>
          <a:lstStyle/>
          <a:p>
            <a:pPr algn="ctr"/>
            <a:r>
              <a:rPr lang="en-IE" dirty="0" smtClean="0"/>
              <a:t>Energy Plants</a:t>
            </a:r>
            <a:endParaRPr lang="en-IE" dirty="0"/>
          </a:p>
        </p:txBody>
      </p:sp>
      <p:pic>
        <p:nvPicPr>
          <p:cNvPr id="7" name="Content Placeholder 4"/>
          <p:cNvPicPr>
            <a:picLocks noGrp="1"/>
          </p:cNvPicPr>
          <p:nvPr>
            <p:ph sz="half" idx="2"/>
          </p:nvPr>
        </p:nvPicPr>
        <p:blipFill>
          <a:blip r:embed="rId2" cstate="email">
            <a:extLst>
              <a:ext uri="{28A0092B-C50C-407E-A947-70E740481C1C}">
                <a14:useLocalDpi xmlns:a14="http://schemas.microsoft.com/office/drawing/2010/main"/>
              </a:ext>
            </a:extLst>
          </a:blip>
          <a:stretch>
            <a:fillRect/>
          </a:stretch>
        </p:blipFill>
        <p:spPr bwMode="auto">
          <a:xfrm>
            <a:off x="1093134" y="2174875"/>
            <a:ext cx="2768319" cy="3951288"/>
          </a:xfrm>
          <a:prstGeom prst="rect">
            <a:avLst/>
          </a:prstGeom>
          <a:noFill/>
          <a:ln w="9525">
            <a:noFill/>
            <a:miter lim="800000"/>
            <a:headEnd/>
            <a:tailEnd/>
          </a:ln>
        </p:spPr>
      </p:pic>
      <p:sp>
        <p:nvSpPr>
          <p:cNvPr id="10" name="Text Placeholder 9"/>
          <p:cNvSpPr>
            <a:spLocks noGrp="1"/>
          </p:cNvSpPr>
          <p:nvPr>
            <p:ph type="body" sz="quarter" idx="3"/>
          </p:nvPr>
        </p:nvSpPr>
        <p:spPr/>
        <p:txBody>
          <a:bodyPr/>
          <a:lstStyle/>
          <a:p>
            <a:pPr algn="ctr"/>
            <a:r>
              <a:rPr lang="en-IE" dirty="0" smtClean="0"/>
              <a:t>Panel Mills</a:t>
            </a:r>
            <a:endParaRPr lang="en-IE" dirty="0"/>
          </a:p>
        </p:txBody>
      </p:sp>
      <p:pic>
        <p:nvPicPr>
          <p:cNvPr id="8" name="Content Placeholder 7"/>
          <p:cNvPicPr>
            <a:picLocks noGrp="1"/>
          </p:cNvPicPr>
          <p:nvPr>
            <p:ph sz="quarter" idx="4"/>
          </p:nvPr>
        </p:nvPicPr>
        <p:blipFill>
          <a:blip r:embed="rId3" cstate="screen">
            <a:extLst>
              <a:ext uri="{28A0092B-C50C-407E-A947-70E740481C1C}">
                <a14:useLocalDpi xmlns:a14="http://schemas.microsoft.com/office/drawing/2010/main"/>
              </a:ext>
            </a:extLst>
          </a:blip>
          <a:stretch>
            <a:fillRect/>
          </a:stretch>
        </p:blipFill>
        <p:spPr bwMode="auto">
          <a:xfrm>
            <a:off x="5113253" y="2174875"/>
            <a:ext cx="3105318" cy="3951288"/>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IE" smtClean="0"/>
              <a:t>IEA Bioenergy Task 43 UBC Vancouver Workshop 2016. .</a:t>
            </a:r>
            <a:endParaRPr lang="en-US" dirty="0"/>
          </a:p>
        </p:txBody>
      </p:sp>
    </p:spTree>
    <p:extLst>
      <p:ext uri="{BB962C8B-B14F-4D97-AF65-F5344CB8AC3E}">
        <p14:creationId xmlns:p14="http://schemas.microsoft.com/office/powerpoint/2010/main" val="8711722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dirty="0" smtClean="0"/>
              <a:t>Follow the story…</a:t>
            </a:r>
            <a:endParaRPr lang="en-GB"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20580" y="1600200"/>
            <a:ext cx="7702840"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Footer Placeholder 6"/>
          <p:cNvSpPr>
            <a:spLocks noGrp="1"/>
          </p:cNvSpPr>
          <p:nvPr>
            <p:ph type="ftr" sz="quarter" idx="11"/>
          </p:nvPr>
        </p:nvSpPr>
        <p:spPr/>
        <p:txBody>
          <a:bodyPr/>
          <a:lstStyle/>
          <a:p>
            <a:pPr>
              <a:defRPr/>
            </a:pPr>
            <a:r>
              <a:rPr lang="en-IE" smtClean="0"/>
              <a:t>IEA Bioenergy Task 43</a:t>
            </a:r>
          </a:p>
          <a:p>
            <a:pPr>
              <a:defRPr/>
            </a:pPr>
            <a:r>
              <a:rPr lang="en-IE" smtClean="0"/>
              <a:t>UBC Vancouver Workshop 2016.</a:t>
            </a:r>
            <a:endParaRPr lang="en-US" smtClean="0"/>
          </a:p>
          <a:p>
            <a:pPr>
              <a:defRPr/>
            </a:pPr>
            <a:r>
              <a:rPr lang="en-IE" smtClean="0"/>
              <a:t>.</a:t>
            </a:r>
            <a:endParaRPr lang="en-US" dirty="0"/>
          </a:p>
        </p:txBody>
      </p:sp>
      <p:pic>
        <p:nvPicPr>
          <p:cNvPr id="14"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4352" y="404664"/>
            <a:ext cx="867147" cy="867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26229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MY FILES\PROF1\FITG\GPG\Final\Pics\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
            <a:ext cx="9144000" cy="684751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116633"/>
            <a:ext cx="8229600" cy="1837005"/>
          </a:xfrm>
        </p:spPr>
        <p:txBody>
          <a:bodyPr/>
          <a:lstStyle/>
          <a:p>
            <a:r>
              <a:rPr lang="en-IE" dirty="0">
                <a:solidFill>
                  <a:srgbClr val="C00000"/>
                </a:solidFill>
              </a:rPr>
              <a:t>Thank You</a:t>
            </a:r>
            <a:r>
              <a:rPr lang="en-IE" dirty="0" smtClean="0">
                <a:solidFill>
                  <a:srgbClr val="C00000"/>
                </a:solidFill>
              </a:rPr>
              <a:t>…</a:t>
            </a:r>
            <a:r>
              <a:rPr lang="en-IE" dirty="0">
                <a:solidFill>
                  <a:srgbClr val="C00000"/>
                </a:solidFill>
              </a:rPr>
              <a:t/>
            </a:r>
            <a:br>
              <a:rPr lang="en-IE" dirty="0">
                <a:solidFill>
                  <a:srgbClr val="C00000"/>
                </a:solidFill>
              </a:rPr>
            </a:br>
            <a:r>
              <a:rPr lang="en-IE" dirty="0">
                <a:solidFill>
                  <a:srgbClr val="C00000"/>
                </a:solidFill>
              </a:rPr>
              <a:t/>
            </a:r>
            <a:br>
              <a:rPr lang="en-IE" dirty="0">
                <a:solidFill>
                  <a:srgbClr val="C00000"/>
                </a:solidFill>
              </a:rPr>
            </a:br>
            <a:endParaRPr lang="en-IE" dirty="0">
              <a:solidFill>
                <a:srgbClr val="C00000"/>
              </a:solidFill>
            </a:endParaRPr>
          </a:p>
        </p:txBody>
      </p:sp>
      <p:sp>
        <p:nvSpPr>
          <p:cNvPr id="3" name="Footer Placeholder 2"/>
          <p:cNvSpPr>
            <a:spLocks noGrp="1"/>
          </p:cNvSpPr>
          <p:nvPr>
            <p:ph type="ftr" sz="quarter" idx="11"/>
          </p:nvPr>
        </p:nvSpPr>
        <p:spPr/>
        <p:txBody>
          <a:bodyPr/>
          <a:lstStyle/>
          <a:p>
            <a:pPr>
              <a:defRPr/>
            </a:pPr>
            <a:r>
              <a:rPr lang="en-IE" smtClean="0"/>
              <a:t>IEA Bioenergy Task 43</a:t>
            </a:r>
          </a:p>
          <a:p>
            <a:pPr>
              <a:defRPr/>
            </a:pPr>
            <a:r>
              <a:rPr lang="en-IE" smtClean="0"/>
              <a:t>UBC Vancouver Workshop 2016.</a:t>
            </a:r>
            <a:endParaRPr lang="en-US" smtClean="0"/>
          </a:p>
          <a:p>
            <a:pPr>
              <a:defRPr/>
            </a:pPr>
            <a:r>
              <a:rPr lang="en-IE" smtClean="0"/>
              <a:t>.</a:t>
            </a:r>
            <a:endParaRPr lang="en-US" dirty="0"/>
          </a:p>
        </p:txBody>
      </p:sp>
    </p:spTree>
    <p:extLst>
      <p:ext uri="{BB962C8B-B14F-4D97-AF65-F5344CB8AC3E}">
        <p14:creationId xmlns:p14="http://schemas.microsoft.com/office/powerpoint/2010/main" val="19408592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IE" dirty="0" smtClean="0">
                <a:latin typeface="Constantia" pitchFamily="18" charset="0"/>
              </a:rPr>
              <a:t>Peat Fired Stations</a:t>
            </a:r>
            <a:endParaRPr lang="en-IE" dirty="0">
              <a:latin typeface="Constantia" pitchFamily="18" charset="0"/>
            </a:endParaRPr>
          </a:p>
        </p:txBody>
      </p:sp>
      <p:sp>
        <p:nvSpPr>
          <p:cNvPr id="8" name="Content Placeholder 7"/>
          <p:cNvSpPr>
            <a:spLocks noGrp="1"/>
          </p:cNvSpPr>
          <p:nvPr>
            <p:ph sz="half" idx="1"/>
          </p:nvPr>
        </p:nvSpPr>
        <p:spPr/>
        <p:txBody>
          <a:bodyPr/>
          <a:lstStyle/>
          <a:p>
            <a:r>
              <a:rPr lang="en-IE" sz="2000" dirty="0" smtClean="0">
                <a:latin typeface="Constantia" pitchFamily="18" charset="0"/>
              </a:rPr>
              <a:t>3  peat fired power stations</a:t>
            </a:r>
          </a:p>
          <a:p>
            <a:pPr lvl="1" eaLnBrk="1" hangingPunct="1">
              <a:buClr>
                <a:schemeClr val="hlink"/>
              </a:buClr>
            </a:pPr>
            <a:r>
              <a:rPr lang="en-US" sz="2000" dirty="0" err="1">
                <a:latin typeface="Constantia" pitchFamily="18" charset="0"/>
              </a:rPr>
              <a:t>Edenderry</a:t>
            </a:r>
            <a:r>
              <a:rPr lang="en-US" sz="2000" dirty="0">
                <a:latin typeface="Constantia" pitchFamily="18" charset="0"/>
              </a:rPr>
              <a:t> Power (2000) </a:t>
            </a:r>
            <a:endParaRPr lang="en-US" sz="2000" dirty="0" smtClean="0">
              <a:latin typeface="Constantia" pitchFamily="18" charset="0"/>
            </a:endParaRPr>
          </a:p>
          <a:p>
            <a:pPr lvl="2" eaLnBrk="1" hangingPunct="1">
              <a:buClr>
                <a:schemeClr val="hlink"/>
              </a:buClr>
            </a:pPr>
            <a:r>
              <a:rPr lang="en-US" dirty="0" smtClean="0">
                <a:latin typeface="Constantia" pitchFamily="18" charset="0"/>
              </a:rPr>
              <a:t>BNM (</a:t>
            </a:r>
            <a:r>
              <a:rPr lang="en-US" dirty="0">
                <a:latin typeface="Constantia" pitchFamily="18" charset="0"/>
              </a:rPr>
              <a:t>128 </a:t>
            </a:r>
            <a:r>
              <a:rPr lang="en-US" dirty="0" err="1" smtClean="0">
                <a:latin typeface="Constantia" pitchFamily="18" charset="0"/>
              </a:rPr>
              <a:t>MWe</a:t>
            </a:r>
            <a:r>
              <a:rPr lang="en-US" dirty="0" smtClean="0">
                <a:latin typeface="Constantia" pitchFamily="18" charset="0"/>
              </a:rPr>
              <a:t>)</a:t>
            </a:r>
            <a:endParaRPr lang="en-US" dirty="0">
              <a:latin typeface="Constantia" pitchFamily="18" charset="0"/>
            </a:endParaRPr>
          </a:p>
          <a:p>
            <a:pPr lvl="1" eaLnBrk="1" hangingPunct="1">
              <a:buClr>
                <a:schemeClr val="hlink"/>
              </a:buClr>
            </a:pPr>
            <a:r>
              <a:rPr lang="en-US" sz="2000" dirty="0">
                <a:latin typeface="Constantia" pitchFamily="18" charset="0"/>
              </a:rPr>
              <a:t>Lough </a:t>
            </a:r>
            <a:r>
              <a:rPr lang="en-US" sz="2000" dirty="0" err="1">
                <a:latin typeface="Constantia" pitchFamily="18" charset="0"/>
              </a:rPr>
              <a:t>Ree</a:t>
            </a:r>
            <a:r>
              <a:rPr lang="en-US" sz="2000" dirty="0">
                <a:latin typeface="Constantia" pitchFamily="18" charset="0"/>
              </a:rPr>
              <a:t> Power (2004</a:t>
            </a:r>
            <a:r>
              <a:rPr lang="en-US" sz="2000" dirty="0" smtClean="0">
                <a:latin typeface="Constantia" pitchFamily="18" charset="0"/>
              </a:rPr>
              <a:t>)</a:t>
            </a:r>
          </a:p>
          <a:p>
            <a:pPr lvl="2" eaLnBrk="1" hangingPunct="1">
              <a:buClr>
                <a:schemeClr val="hlink"/>
              </a:buClr>
            </a:pPr>
            <a:r>
              <a:rPr lang="en-US" dirty="0" smtClean="0">
                <a:latin typeface="Constantia" pitchFamily="18" charset="0"/>
              </a:rPr>
              <a:t> ESB (</a:t>
            </a:r>
            <a:r>
              <a:rPr lang="en-US" dirty="0">
                <a:latin typeface="Constantia" pitchFamily="18" charset="0"/>
              </a:rPr>
              <a:t>100 </a:t>
            </a:r>
            <a:r>
              <a:rPr lang="en-US" dirty="0" err="1" smtClean="0">
                <a:latin typeface="Constantia" pitchFamily="18" charset="0"/>
              </a:rPr>
              <a:t>MWe</a:t>
            </a:r>
            <a:r>
              <a:rPr lang="en-US" dirty="0" smtClean="0">
                <a:latin typeface="Constantia" pitchFamily="18" charset="0"/>
              </a:rPr>
              <a:t>)</a:t>
            </a:r>
            <a:endParaRPr lang="en-US" dirty="0">
              <a:latin typeface="Constantia" pitchFamily="18" charset="0"/>
            </a:endParaRPr>
          </a:p>
          <a:p>
            <a:pPr lvl="1" eaLnBrk="1" hangingPunct="1">
              <a:buClr>
                <a:schemeClr val="hlink"/>
              </a:buClr>
            </a:pPr>
            <a:r>
              <a:rPr lang="en-US" sz="2000" dirty="0">
                <a:latin typeface="Constantia" pitchFamily="18" charset="0"/>
              </a:rPr>
              <a:t>West </a:t>
            </a:r>
            <a:r>
              <a:rPr lang="en-US" sz="2000" dirty="0" err="1">
                <a:latin typeface="Constantia" pitchFamily="18" charset="0"/>
              </a:rPr>
              <a:t>Offaly</a:t>
            </a:r>
            <a:r>
              <a:rPr lang="en-US" sz="2000" dirty="0">
                <a:latin typeface="Constantia" pitchFamily="18" charset="0"/>
              </a:rPr>
              <a:t> Power (</a:t>
            </a:r>
            <a:r>
              <a:rPr lang="en-US" sz="2000" dirty="0" smtClean="0">
                <a:latin typeface="Constantia" pitchFamily="18" charset="0"/>
              </a:rPr>
              <a:t>2005)</a:t>
            </a:r>
          </a:p>
          <a:p>
            <a:pPr lvl="2" eaLnBrk="1" hangingPunct="1">
              <a:buClr>
                <a:schemeClr val="hlink"/>
              </a:buClr>
            </a:pPr>
            <a:r>
              <a:rPr lang="en-US" dirty="0" smtClean="0">
                <a:latin typeface="Constantia" pitchFamily="18" charset="0"/>
              </a:rPr>
              <a:t>ESB (150MWe)</a:t>
            </a:r>
          </a:p>
          <a:p>
            <a:pPr eaLnBrk="1" hangingPunct="1">
              <a:buClr>
                <a:schemeClr val="hlink"/>
              </a:buClr>
            </a:pPr>
            <a:r>
              <a:rPr lang="en-US" sz="2000" dirty="0" smtClean="0">
                <a:latin typeface="Constantia" pitchFamily="18" charset="0"/>
              </a:rPr>
              <a:t>Total annual electricity output of 378 </a:t>
            </a:r>
            <a:r>
              <a:rPr lang="en-US" sz="2000" dirty="0" err="1" smtClean="0">
                <a:latin typeface="Constantia" pitchFamily="18" charset="0"/>
              </a:rPr>
              <a:t>MWe</a:t>
            </a:r>
            <a:r>
              <a:rPr lang="en-US" sz="2000" dirty="0" smtClean="0">
                <a:latin typeface="Constantia" pitchFamily="18" charset="0"/>
              </a:rPr>
              <a:t>.</a:t>
            </a:r>
          </a:p>
          <a:p>
            <a:pPr eaLnBrk="1" hangingPunct="1">
              <a:buClr>
                <a:schemeClr val="hlink"/>
              </a:buClr>
            </a:pPr>
            <a:r>
              <a:rPr lang="en-US" sz="2000" dirty="0" smtClean="0">
                <a:latin typeface="Constantia" pitchFamily="18" charset="0"/>
              </a:rPr>
              <a:t>6% of Ireland’s total primary requirement (TPR)</a:t>
            </a:r>
            <a:endParaRPr lang="en-US" sz="2000" dirty="0">
              <a:latin typeface="Constantia" pitchFamily="18" charset="0"/>
            </a:endParaRPr>
          </a:p>
          <a:p>
            <a:endParaRPr lang="en-IE" dirty="0">
              <a:latin typeface="Constantia" pitchFamily="18" charset="0"/>
            </a:endParaRPr>
          </a:p>
        </p:txBody>
      </p:sp>
      <p:pic>
        <p:nvPicPr>
          <p:cNvPr id="9" name="Content Placeholder 8"/>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066167" y="1600200"/>
            <a:ext cx="3202665" cy="4525963"/>
          </a:xfrm>
        </p:spPr>
      </p:pic>
      <p:sp>
        <p:nvSpPr>
          <p:cNvPr id="6" name="Footer Placeholder 5"/>
          <p:cNvSpPr>
            <a:spLocks noGrp="1"/>
          </p:cNvSpPr>
          <p:nvPr>
            <p:ph type="ftr" sz="quarter" idx="11"/>
          </p:nvPr>
        </p:nvSpPr>
        <p:spPr/>
        <p:txBody>
          <a:bodyPr/>
          <a:lstStyle/>
          <a:p>
            <a:pPr>
              <a:defRPr/>
            </a:pPr>
            <a:r>
              <a:rPr lang="en-IE" dirty="0"/>
              <a:t>IEA Bioenergy Task 43</a:t>
            </a:r>
          </a:p>
          <a:p>
            <a:pPr>
              <a:defRPr/>
            </a:pPr>
            <a:r>
              <a:rPr lang="en-IE" dirty="0"/>
              <a:t>UBC Vancouver Workshop 2016.</a:t>
            </a:r>
            <a:endParaRPr lang="en-US" dirty="0"/>
          </a:p>
          <a:p>
            <a:pPr>
              <a:defRPr/>
            </a:pPr>
            <a:r>
              <a:rPr lang="en-IE" dirty="0" smtClean="0"/>
              <a:t>.</a:t>
            </a:r>
            <a:endParaRPr lang="en-US" dirty="0"/>
          </a:p>
        </p:txBody>
      </p:sp>
    </p:spTree>
    <p:extLst>
      <p:ext uri="{BB962C8B-B14F-4D97-AF65-F5344CB8AC3E}">
        <p14:creationId xmlns:p14="http://schemas.microsoft.com/office/powerpoint/2010/main" val="21591299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latin typeface="Constantia" pitchFamily="18" charset="0"/>
              </a:rPr>
              <a:t>…</a:t>
            </a:r>
            <a:endParaRPr lang="en-IE" dirty="0">
              <a:latin typeface="Constantia" pitchFamily="18" charset="0"/>
            </a:endParaRPr>
          </a:p>
        </p:txBody>
      </p:sp>
      <p:sp>
        <p:nvSpPr>
          <p:cNvPr id="3" name="Content Placeholder 2"/>
          <p:cNvSpPr>
            <a:spLocks noGrp="1"/>
          </p:cNvSpPr>
          <p:nvPr>
            <p:ph idx="1"/>
          </p:nvPr>
        </p:nvSpPr>
        <p:spPr/>
        <p:txBody>
          <a:bodyPr/>
          <a:lstStyle/>
          <a:p>
            <a:r>
              <a:rPr lang="en-IE" dirty="0" smtClean="0">
                <a:latin typeface="Constantia" pitchFamily="18" charset="0"/>
              </a:rPr>
              <a:t>4 M tonnes of milled peat harvested annually from 20,000 ha </a:t>
            </a:r>
            <a:r>
              <a:rPr lang="en-IE" dirty="0" err="1" smtClean="0">
                <a:latin typeface="Constantia" pitchFamily="18" charset="0"/>
              </a:rPr>
              <a:t>peatland</a:t>
            </a:r>
            <a:r>
              <a:rPr lang="en-IE" dirty="0" smtClean="0">
                <a:latin typeface="Constantia" pitchFamily="18" charset="0"/>
              </a:rPr>
              <a:t>.</a:t>
            </a:r>
          </a:p>
          <a:p>
            <a:r>
              <a:rPr lang="en-IE" dirty="0" err="1" smtClean="0">
                <a:latin typeface="Constantia" pitchFamily="18" charset="0"/>
              </a:rPr>
              <a:t>Approx</a:t>
            </a:r>
            <a:r>
              <a:rPr lang="en-IE" dirty="0" smtClean="0">
                <a:latin typeface="Constantia" pitchFamily="18" charset="0"/>
              </a:rPr>
              <a:t> 3.08 M tonnes used in the Power Stations.</a:t>
            </a:r>
          </a:p>
          <a:p>
            <a:r>
              <a:rPr lang="en-IE" dirty="0" smtClean="0">
                <a:latin typeface="Constantia" pitchFamily="18" charset="0"/>
              </a:rPr>
              <a:t>2.8 M tonnes of C02 / annum.</a:t>
            </a:r>
          </a:p>
          <a:p>
            <a:r>
              <a:rPr lang="en-IE" dirty="0" smtClean="0">
                <a:latin typeface="Constantia" pitchFamily="18" charset="0"/>
              </a:rPr>
              <a:t>4.1% of Ireland’s GHG emissions.</a:t>
            </a:r>
          </a:p>
          <a:p>
            <a:r>
              <a:rPr lang="en-IE" dirty="0" err="1" smtClean="0">
                <a:latin typeface="Constantia" pitchFamily="18" charset="0"/>
              </a:rPr>
              <a:t>Edenderry</a:t>
            </a:r>
            <a:r>
              <a:rPr lang="en-IE" dirty="0" smtClean="0">
                <a:latin typeface="Constantia" pitchFamily="18" charset="0"/>
              </a:rPr>
              <a:t> now increasing the use of biomass </a:t>
            </a:r>
            <a:r>
              <a:rPr lang="en-IE" smtClean="0">
                <a:latin typeface="Constantia" pitchFamily="18" charset="0"/>
              </a:rPr>
              <a:t>through co-firing.</a:t>
            </a:r>
            <a:endParaRPr lang="en-IE" dirty="0">
              <a:latin typeface="Constantia" pitchFamily="18" charset="0"/>
            </a:endParaRPr>
          </a:p>
        </p:txBody>
      </p:sp>
      <p:sp>
        <p:nvSpPr>
          <p:cNvPr id="4" name="Footer Placeholder 3"/>
          <p:cNvSpPr>
            <a:spLocks noGrp="1"/>
          </p:cNvSpPr>
          <p:nvPr>
            <p:ph type="ftr" sz="quarter" idx="11"/>
          </p:nvPr>
        </p:nvSpPr>
        <p:spPr/>
        <p:txBody>
          <a:bodyPr/>
          <a:lstStyle/>
          <a:p>
            <a:pPr>
              <a:defRPr/>
            </a:pPr>
            <a:r>
              <a:rPr lang="en-IE" smtClean="0"/>
              <a:t>IEA Bioenergy Task 43 UBC Vancouver Workshop 2016. .</a:t>
            </a:r>
            <a:endParaRPr lang="en-US" dirty="0"/>
          </a:p>
        </p:txBody>
      </p:sp>
    </p:spTree>
    <p:extLst>
      <p:ext uri="{BB962C8B-B14F-4D97-AF65-F5344CB8AC3E}">
        <p14:creationId xmlns:p14="http://schemas.microsoft.com/office/powerpoint/2010/main" val="37069937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Edenderry Power (128MWe)</a:t>
            </a:r>
            <a:endParaRPr lang="en-IE" dirty="0"/>
          </a:p>
        </p:txBody>
      </p:sp>
      <p:pic>
        <p:nvPicPr>
          <p:cNvPr id="5" name="Picture 2" descr="eden_small"/>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80633" y="1600200"/>
            <a:ext cx="5782733" cy="4525963"/>
          </a:xfrm>
        </p:spPr>
      </p:pic>
      <p:sp>
        <p:nvSpPr>
          <p:cNvPr id="4" name="Footer Placeholder 3"/>
          <p:cNvSpPr>
            <a:spLocks noGrp="1"/>
          </p:cNvSpPr>
          <p:nvPr>
            <p:ph type="ftr" sz="quarter" idx="11"/>
          </p:nvPr>
        </p:nvSpPr>
        <p:spPr/>
        <p:txBody>
          <a:bodyPr/>
          <a:lstStyle/>
          <a:p>
            <a:r>
              <a:rPr lang="en-IE" smtClean="0"/>
              <a:t>IEA Bioenergy Task 43 UBC Vancouver Workshop 2016. .</a:t>
            </a:r>
            <a:endParaRPr lang="en-US" dirty="0"/>
          </a:p>
        </p:txBody>
      </p:sp>
    </p:spTree>
    <p:extLst>
      <p:ext uri="{BB962C8B-B14F-4D97-AF65-F5344CB8AC3E}">
        <p14:creationId xmlns:p14="http://schemas.microsoft.com/office/powerpoint/2010/main" val="351597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23628" y="1052736"/>
            <a:ext cx="6624736" cy="4968552"/>
          </a:xfrm>
        </p:spPr>
      </p:pic>
      <p:sp>
        <p:nvSpPr>
          <p:cNvPr id="2" name="Title 1"/>
          <p:cNvSpPr>
            <a:spLocks noGrp="1"/>
          </p:cNvSpPr>
          <p:nvPr>
            <p:ph type="title"/>
          </p:nvPr>
        </p:nvSpPr>
        <p:spPr/>
        <p:txBody>
          <a:bodyPr/>
          <a:lstStyle/>
          <a:p>
            <a:r>
              <a:rPr lang="en-IE" dirty="0" smtClean="0">
                <a:latin typeface="Constantia" pitchFamily="18" charset="0"/>
              </a:rPr>
              <a:t>Lough </a:t>
            </a:r>
            <a:r>
              <a:rPr lang="en-IE" dirty="0" err="1" smtClean="0">
                <a:latin typeface="Constantia" pitchFamily="18" charset="0"/>
              </a:rPr>
              <a:t>Ree</a:t>
            </a:r>
            <a:r>
              <a:rPr lang="en-IE" dirty="0" smtClean="0">
                <a:latin typeface="Constantia" pitchFamily="18" charset="0"/>
              </a:rPr>
              <a:t> (100MWe)</a:t>
            </a:r>
            <a:endParaRPr lang="en-IE" dirty="0">
              <a:latin typeface="Constantia" pitchFamily="18" charset="0"/>
            </a:endParaRPr>
          </a:p>
        </p:txBody>
      </p:sp>
      <p:sp>
        <p:nvSpPr>
          <p:cNvPr id="4" name="Footer Placeholder 3"/>
          <p:cNvSpPr>
            <a:spLocks noGrp="1"/>
          </p:cNvSpPr>
          <p:nvPr>
            <p:ph type="ftr" sz="quarter" idx="11"/>
          </p:nvPr>
        </p:nvSpPr>
        <p:spPr/>
        <p:txBody>
          <a:bodyPr/>
          <a:lstStyle/>
          <a:p>
            <a:pPr>
              <a:defRPr/>
            </a:pPr>
            <a:r>
              <a:rPr lang="en-IE" smtClean="0"/>
              <a:t>IEA Bioenergy Task 43 UBC Vancouver Workshop 2016. .</a:t>
            </a:r>
            <a:endParaRPr lang="en-US"/>
          </a:p>
        </p:txBody>
      </p:sp>
    </p:spTree>
    <p:extLst>
      <p:ext uri="{BB962C8B-B14F-4D97-AF65-F5344CB8AC3E}">
        <p14:creationId xmlns:p14="http://schemas.microsoft.com/office/powerpoint/2010/main" val="87001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latin typeface="Constantia" pitchFamily="18" charset="0"/>
              </a:rPr>
              <a:t>West Offaly (150 </a:t>
            </a:r>
            <a:r>
              <a:rPr lang="en-IE" dirty="0" err="1" smtClean="0">
                <a:latin typeface="Constantia" pitchFamily="18" charset="0"/>
              </a:rPr>
              <a:t>MWe</a:t>
            </a:r>
            <a:r>
              <a:rPr lang="en-IE" dirty="0" smtClean="0">
                <a:latin typeface="Constantia" pitchFamily="18" charset="0"/>
              </a:rPr>
              <a:t>)</a:t>
            </a:r>
            <a:endParaRPr lang="en-IE" dirty="0">
              <a:latin typeface="Constantia" pitchFamily="18" charset="0"/>
            </a:endParaRP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23629" y="1304764"/>
            <a:ext cx="6948772" cy="4629620"/>
          </a:xfrm>
        </p:spPr>
      </p:pic>
      <p:sp>
        <p:nvSpPr>
          <p:cNvPr id="4" name="Footer Placeholder 3"/>
          <p:cNvSpPr>
            <a:spLocks noGrp="1"/>
          </p:cNvSpPr>
          <p:nvPr>
            <p:ph type="ftr" sz="quarter" idx="11"/>
          </p:nvPr>
        </p:nvSpPr>
        <p:spPr/>
        <p:txBody>
          <a:bodyPr/>
          <a:lstStyle/>
          <a:p>
            <a:pPr>
              <a:defRPr/>
            </a:pPr>
            <a:r>
              <a:rPr lang="en-IE" smtClean="0"/>
              <a:t>IEA Bioenergy Task 43 UBC Vancouver Workshop 2016. .</a:t>
            </a:r>
            <a:endParaRPr lang="en-US"/>
          </a:p>
        </p:txBody>
      </p:sp>
    </p:spTree>
    <p:extLst>
      <p:ext uri="{BB962C8B-B14F-4D97-AF65-F5344CB8AC3E}">
        <p14:creationId xmlns:p14="http://schemas.microsoft.com/office/powerpoint/2010/main" val="27722264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419101"/>
            <a:ext cx="8229600" cy="777875"/>
          </a:xfrm>
          <a:noFill/>
        </p:spPr>
        <p:txBody>
          <a:bodyPr/>
          <a:lstStyle/>
          <a:p>
            <a:pPr eaLnBrk="1" hangingPunct="1"/>
            <a:r>
              <a:rPr lang="en-IE" sz="4000" u="sng" smtClean="0">
                <a:latin typeface="Constantia" pitchFamily="18" charset="0"/>
              </a:rPr>
              <a:t>Edenderry Volumes &amp; Specification</a:t>
            </a:r>
            <a:endParaRPr lang="en-GB" sz="4000" u="sng" smtClean="0">
              <a:latin typeface="Constantia" pitchFamily="18" charset="0"/>
            </a:endParaRPr>
          </a:p>
        </p:txBody>
      </p:sp>
      <p:sp>
        <p:nvSpPr>
          <p:cNvPr id="9219" name="Rectangle 3"/>
          <p:cNvSpPr>
            <a:spLocks noGrp="1" noChangeArrowheads="1"/>
          </p:cNvSpPr>
          <p:nvPr>
            <p:ph type="body" sz="half" idx="1"/>
          </p:nvPr>
        </p:nvSpPr>
        <p:spPr>
          <a:xfrm>
            <a:off x="468313" y="1341439"/>
            <a:ext cx="3455987" cy="4784725"/>
          </a:xfrm>
          <a:noFill/>
          <a:ln>
            <a:solidFill>
              <a:schemeClr val="tx1"/>
            </a:solidFill>
            <a:miter lim="800000"/>
            <a:headEnd/>
            <a:tailEnd/>
          </a:ln>
        </p:spPr>
        <p:txBody>
          <a:bodyPr/>
          <a:lstStyle/>
          <a:p>
            <a:pPr eaLnBrk="1" hangingPunct="1">
              <a:lnSpc>
                <a:spcPct val="90000"/>
              </a:lnSpc>
              <a:buFontTx/>
              <a:buNone/>
            </a:pPr>
            <a:r>
              <a:rPr lang="en-IE" sz="2400" b="1" dirty="0" smtClean="0">
                <a:solidFill>
                  <a:srgbClr val="008080"/>
                </a:solidFill>
                <a:latin typeface="Constantia" pitchFamily="18" charset="0"/>
              </a:rPr>
              <a:t>Biomass Required </a:t>
            </a:r>
          </a:p>
          <a:p>
            <a:pPr eaLnBrk="1" hangingPunct="1">
              <a:lnSpc>
                <a:spcPct val="90000"/>
              </a:lnSpc>
              <a:buFontTx/>
              <a:buNone/>
            </a:pPr>
            <a:r>
              <a:rPr lang="en-IE" sz="2400" dirty="0" smtClean="0">
                <a:latin typeface="Constantia" pitchFamily="18" charset="0"/>
              </a:rPr>
              <a:t>			</a:t>
            </a:r>
            <a:r>
              <a:rPr lang="en-IE" sz="2400" u="sng" dirty="0" smtClean="0">
                <a:latin typeface="Constantia" pitchFamily="18" charset="0"/>
              </a:rPr>
              <a:t>(</a:t>
            </a:r>
            <a:r>
              <a:rPr lang="en-IE" sz="2400" u="sng" dirty="0" err="1" smtClean="0">
                <a:latin typeface="Constantia" pitchFamily="18" charset="0"/>
              </a:rPr>
              <a:t>kt</a:t>
            </a:r>
            <a:r>
              <a:rPr lang="en-IE" sz="2400" u="sng" dirty="0" smtClean="0">
                <a:latin typeface="Constantia" pitchFamily="18" charset="0"/>
              </a:rPr>
              <a:t>) </a:t>
            </a:r>
          </a:p>
          <a:p>
            <a:pPr eaLnBrk="1" hangingPunct="1">
              <a:lnSpc>
                <a:spcPct val="90000"/>
              </a:lnSpc>
              <a:buFontTx/>
              <a:buNone/>
            </a:pPr>
            <a:r>
              <a:rPr lang="en-IE" sz="2400" dirty="0" smtClean="0">
                <a:latin typeface="Constantia" pitchFamily="18" charset="0"/>
              </a:rPr>
              <a:t> 2008		  20</a:t>
            </a:r>
          </a:p>
          <a:p>
            <a:pPr eaLnBrk="1" hangingPunct="1">
              <a:lnSpc>
                <a:spcPct val="90000"/>
              </a:lnSpc>
              <a:buFontTx/>
              <a:buNone/>
            </a:pPr>
            <a:r>
              <a:rPr lang="en-IE" sz="2400" dirty="0" smtClean="0">
                <a:latin typeface="Constantia" pitchFamily="18" charset="0"/>
              </a:rPr>
              <a:t> 2009		  72</a:t>
            </a:r>
            <a:endParaRPr lang="en-IE" sz="2400" u="sng" dirty="0" smtClean="0">
              <a:latin typeface="Constantia" pitchFamily="18" charset="0"/>
            </a:endParaRPr>
          </a:p>
          <a:p>
            <a:pPr eaLnBrk="1" hangingPunct="1">
              <a:lnSpc>
                <a:spcPct val="90000"/>
              </a:lnSpc>
              <a:buFontTx/>
              <a:buNone/>
            </a:pPr>
            <a:r>
              <a:rPr lang="en-IE" sz="2400" dirty="0" smtClean="0">
                <a:latin typeface="Constantia" pitchFamily="18" charset="0"/>
              </a:rPr>
              <a:t> 2010		110	</a:t>
            </a:r>
          </a:p>
          <a:p>
            <a:pPr eaLnBrk="1" hangingPunct="1">
              <a:lnSpc>
                <a:spcPct val="90000"/>
              </a:lnSpc>
              <a:buFontTx/>
              <a:buNone/>
            </a:pPr>
            <a:r>
              <a:rPr lang="en-IE" sz="2400" dirty="0" smtClean="0">
                <a:latin typeface="Constantia" pitchFamily="18" charset="0"/>
              </a:rPr>
              <a:t> 2011		150	</a:t>
            </a:r>
          </a:p>
          <a:p>
            <a:pPr eaLnBrk="1" hangingPunct="1">
              <a:lnSpc>
                <a:spcPct val="90000"/>
              </a:lnSpc>
              <a:buFontTx/>
              <a:buNone/>
            </a:pPr>
            <a:r>
              <a:rPr lang="en-IE" sz="2400" dirty="0" smtClean="0">
                <a:latin typeface="Constantia" pitchFamily="18" charset="0"/>
              </a:rPr>
              <a:t> 2012		180	</a:t>
            </a:r>
          </a:p>
          <a:p>
            <a:pPr eaLnBrk="1" hangingPunct="1">
              <a:lnSpc>
                <a:spcPct val="90000"/>
              </a:lnSpc>
              <a:buFontTx/>
              <a:buNone/>
            </a:pPr>
            <a:r>
              <a:rPr lang="en-IE" sz="2400" dirty="0" smtClean="0">
                <a:latin typeface="Constantia" pitchFamily="18" charset="0"/>
              </a:rPr>
              <a:t> 2013		220</a:t>
            </a:r>
          </a:p>
          <a:p>
            <a:pPr eaLnBrk="1" hangingPunct="1">
              <a:lnSpc>
                <a:spcPct val="90000"/>
              </a:lnSpc>
              <a:buFontTx/>
              <a:buNone/>
            </a:pPr>
            <a:r>
              <a:rPr lang="en-IE" sz="2400" dirty="0" smtClean="0">
                <a:latin typeface="Constantia" pitchFamily="18" charset="0"/>
              </a:rPr>
              <a:t> 2014		260	</a:t>
            </a:r>
          </a:p>
          <a:p>
            <a:pPr eaLnBrk="1" hangingPunct="1">
              <a:lnSpc>
                <a:spcPct val="90000"/>
              </a:lnSpc>
              <a:buFontTx/>
              <a:buNone/>
            </a:pPr>
            <a:r>
              <a:rPr lang="en-IE" sz="2400" dirty="0" smtClean="0">
                <a:latin typeface="Constantia" pitchFamily="18" charset="0"/>
              </a:rPr>
              <a:t> 2015		300	</a:t>
            </a:r>
          </a:p>
          <a:p>
            <a:pPr eaLnBrk="1" hangingPunct="1">
              <a:lnSpc>
                <a:spcPct val="90000"/>
              </a:lnSpc>
              <a:buFontTx/>
              <a:buNone/>
            </a:pPr>
            <a:r>
              <a:rPr lang="en-IE" sz="2400" dirty="0" smtClean="0">
                <a:latin typeface="Constantia" pitchFamily="18" charset="0"/>
              </a:rPr>
              <a:t> 2020		500	</a:t>
            </a:r>
            <a:endParaRPr lang="en-GB" sz="2400" dirty="0" smtClean="0">
              <a:latin typeface="Constantia" pitchFamily="18" charset="0"/>
            </a:endParaRPr>
          </a:p>
        </p:txBody>
      </p:sp>
      <p:sp>
        <p:nvSpPr>
          <p:cNvPr id="9220" name="Rectangle 4"/>
          <p:cNvSpPr>
            <a:spLocks noGrp="1" noChangeArrowheads="1"/>
          </p:cNvSpPr>
          <p:nvPr>
            <p:ph type="body" sz="half" idx="2"/>
          </p:nvPr>
        </p:nvSpPr>
        <p:spPr>
          <a:xfrm>
            <a:off x="4284665" y="1341439"/>
            <a:ext cx="4402137" cy="4784725"/>
          </a:xfrm>
          <a:noFill/>
          <a:ln>
            <a:solidFill>
              <a:schemeClr val="tx1"/>
            </a:solidFill>
            <a:miter lim="800000"/>
            <a:headEnd/>
            <a:tailEnd/>
          </a:ln>
        </p:spPr>
        <p:txBody>
          <a:bodyPr/>
          <a:lstStyle/>
          <a:p>
            <a:pPr eaLnBrk="1" hangingPunct="1">
              <a:lnSpc>
                <a:spcPct val="90000"/>
              </a:lnSpc>
              <a:buFontTx/>
              <a:buNone/>
            </a:pPr>
            <a:r>
              <a:rPr lang="en-IE" sz="2400" b="1" smtClean="0">
                <a:solidFill>
                  <a:srgbClr val="008080"/>
                </a:solidFill>
                <a:latin typeface="Constantia" pitchFamily="18" charset="0"/>
              </a:rPr>
              <a:t>Quality Specification</a:t>
            </a:r>
          </a:p>
          <a:p>
            <a:pPr eaLnBrk="1" hangingPunct="1">
              <a:lnSpc>
                <a:spcPct val="90000"/>
              </a:lnSpc>
              <a:buFontTx/>
              <a:buNone/>
            </a:pPr>
            <a:endParaRPr lang="en-IE" sz="2400" b="1" smtClean="0">
              <a:latin typeface="Constantia" pitchFamily="18" charset="0"/>
            </a:endParaRPr>
          </a:p>
          <a:p>
            <a:pPr eaLnBrk="1" hangingPunct="1">
              <a:lnSpc>
                <a:spcPct val="90000"/>
              </a:lnSpc>
              <a:buFontTx/>
              <a:buNone/>
            </a:pPr>
            <a:r>
              <a:rPr lang="en-IE" sz="2400" smtClean="0">
                <a:latin typeface="Constantia" pitchFamily="18" charset="0"/>
              </a:rPr>
              <a:t>Moisture	     10 – 60%</a:t>
            </a:r>
          </a:p>
          <a:p>
            <a:pPr eaLnBrk="1" hangingPunct="1">
              <a:lnSpc>
                <a:spcPct val="90000"/>
              </a:lnSpc>
              <a:buFontTx/>
              <a:buNone/>
            </a:pPr>
            <a:r>
              <a:rPr lang="en-IE" sz="2400" smtClean="0">
                <a:latin typeface="Constantia" pitchFamily="18" charset="0"/>
              </a:rPr>
              <a:t>Wt. Av. m.c.	  &gt;45%</a:t>
            </a:r>
          </a:p>
          <a:p>
            <a:pPr eaLnBrk="1" hangingPunct="1">
              <a:lnSpc>
                <a:spcPct val="90000"/>
              </a:lnSpc>
              <a:buFontTx/>
              <a:buNone/>
            </a:pPr>
            <a:r>
              <a:rPr lang="en-IE" sz="2400" smtClean="0">
                <a:latin typeface="Constantia" pitchFamily="18" charset="0"/>
              </a:rPr>
              <a:t>Ash			  &lt;5%</a:t>
            </a:r>
          </a:p>
          <a:p>
            <a:pPr eaLnBrk="1" hangingPunct="1">
              <a:lnSpc>
                <a:spcPct val="90000"/>
              </a:lnSpc>
              <a:buFontTx/>
              <a:buNone/>
            </a:pPr>
            <a:r>
              <a:rPr lang="en-IE" sz="2400" smtClean="0">
                <a:latin typeface="Constantia" pitchFamily="18" charset="0"/>
              </a:rPr>
              <a:t>Size		      &lt;40mm</a:t>
            </a:r>
          </a:p>
          <a:p>
            <a:pPr eaLnBrk="1" hangingPunct="1">
              <a:lnSpc>
                <a:spcPct val="90000"/>
              </a:lnSpc>
              <a:buFontTx/>
              <a:buNone/>
            </a:pPr>
            <a:r>
              <a:rPr lang="en-IE" sz="2400" smtClean="0">
                <a:latin typeface="Constantia" pitchFamily="18" charset="0"/>
              </a:rPr>
              <a:t>Gross CV	      &gt;18 GJ/t</a:t>
            </a:r>
          </a:p>
          <a:p>
            <a:pPr eaLnBrk="1" hangingPunct="1">
              <a:lnSpc>
                <a:spcPct val="90000"/>
              </a:lnSpc>
              <a:buFontTx/>
              <a:buNone/>
            </a:pPr>
            <a:r>
              <a:rPr lang="en-IE" sz="2400" smtClean="0">
                <a:latin typeface="Constantia" pitchFamily="18" charset="0"/>
              </a:rPr>
              <a:t>Chlorine	      &lt;0.1%</a:t>
            </a:r>
          </a:p>
          <a:p>
            <a:pPr eaLnBrk="1" hangingPunct="1">
              <a:lnSpc>
                <a:spcPct val="90000"/>
              </a:lnSpc>
              <a:buFontTx/>
              <a:buNone/>
            </a:pPr>
            <a:r>
              <a:rPr lang="en-IE" sz="2400" smtClean="0">
                <a:latin typeface="Constantia" pitchFamily="18" charset="0"/>
              </a:rPr>
              <a:t>Ash Deform.     &gt;1000 </a:t>
            </a:r>
            <a:r>
              <a:rPr lang="en-IE" sz="2400" baseline="30000" smtClean="0">
                <a:latin typeface="Constantia" pitchFamily="18" charset="0"/>
              </a:rPr>
              <a:t>o</a:t>
            </a:r>
            <a:r>
              <a:rPr lang="en-IE" sz="2400" smtClean="0">
                <a:latin typeface="Constantia" pitchFamily="18" charset="0"/>
              </a:rPr>
              <a:t>C</a:t>
            </a:r>
            <a:endParaRPr lang="en-GB" sz="2400" smtClean="0">
              <a:latin typeface="Constantia" pitchFamily="18" charset="0"/>
            </a:endParaRPr>
          </a:p>
        </p:txBody>
      </p:sp>
      <p:sp>
        <p:nvSpPr>
          <p:cNvPr id="9221" name="Oval 5"/>
          <p:cNvSpPr>
            <a:spLocks noChangeArrowheads="1"/>
          </p:cNvSpPr>
          <p:nvPr/>
        </p:nvSpPr>
        <p:spPr bwMode="auto">
          <a:xfrm>
            <a:off x="6372225" y="4076700"/>
            <a:ext cx="1512888" cy="431800"/>
          </a:xfrm>
          <a:prstGeom prst="ellipse">
            <a:avLst/>
          </a:pr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E"/>
          </a:p>
        </p:txBody>
      </p:sp>
      <p:sp>
        <p:nvSpPr>
          <p:cNvPr id="9222" name="Oval 6"/>
          <p:cNvSpPr>
            <a:spLocks noChangeArrowheads="1"/>
          </p:cNvSpPr>
          <p:nvPr/>
        </p:nvSpPr>
        <p:spPr bwMode="auto">
          <a:xfrm>
            <a:off x="6227764" y="4581526"/>
            <a:ext cx="2016125" cy="466725"/>
          </a:xfrm>
          <a:prstGeom prst="ellipse">
            <a:avLst/>
          </a:pr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E"/>
          </a:p>
        </p:txBody>
      </p:sp>
      <p:sp>
        <p:nvSpPr>
          <p:cNvPr id="2" name="Footer Placeholder 1"/>
          <p:cNvSpPr>
            <a:spLocks noGrp="1"/>
          </p:cNvSpPr>
          <p:nvPr>
            <p:ph type="ftr" sz="quarter" idx="11"/>
          </p:nvPr>
        </p:nvSpPr>
        <p:spPr/>
        <p:txBody>
          <a:bodyPr/>
          <a:lstStyle/>
          <a:p>
            <a:pPr>
              <a:defRPr/>
            </a:pPr>
            <a:r>
              <a:rPr lang="en-IE" smtClean="0"/>
              <a:t>IEA Bioenergy Task 43 UBC Vancouver Workshop 2016. .</a:t>
            </a:r>
            <a:endParaRPr lang="en-US"/>
          </a:p>
        </p:txBody>
      </p:sp>
    </p:spTree>
    <p:extLst>
      <p:ext uri="{BB962C8B-B14F-4D97-AF65-F5344CB8AC3E}">
        <p14:creationId xmlns:p14="http://schemas.microsoft.com/office/powerpoint/2010/main" val="1801883090"/>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FFFFFF"/>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19209</TotalTime>
  <Words>1198</Words>
  <Application>Microsoft Office PowerPoint</Application>
  <PresentationFormat>On-screen Show (4:3)</PresentationFormat>
  <Paragraphs>249</Paragraphs>
  <Slides>36</Slides>
  <Notes>2</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Default Design</vt:lpstr>
      <vt:lpstr>Managing the Moisture Content of Wood Biomass for the Optimisation of Ireland's Transport Supply Strategy to Bioenergy Markets and Competing Industries. </vt:lpstr>
      <vt:lpstr>PowerPoint Presentation</vt:lpstr>
      <vt:lpstr>Irish Government Policy</vt:lpstr>
      <vt:lpstr>Peat Fired Stations</vt:lpstr>
      <vt:lpstr>…</vt:lpstr>
      <vt:lpstr>Edenderry Power (128MWe)</vt:lpstr>
      <vt:lpstr>Lough Ree (100MWe)</vt:lpstr>
      <vt:lpstr>West Offaly (150 MWe)</vt:lpstr>
      <vt:lpstr>Edenderry Volumes &amp; Specification</vt:lpstr>
      <vt:lpstr>Biomass Stockpile</vt:lpstr>
      <vt:lpstr>Biomass Unloading Area</vt:lpstr>
      <vt:lpstr>Walking floor trailer</vt:lpstr>
      <vt:lpstr>PowerPoint Presentation</vt:lpstr>
      <vt:lpstr>PowerPoint Presentation</vt:lpstr>
      <vt:lpstr>PowerPoint Presentation</vt:lpstr>
      <vt:lpstr>PowerPoint Presentation</vt:lpstr>
      <vt:lpstr>PowerPoint Presentation</vt:lpstr>
      <vt:lpstr>PowerPoint Presentation</vt:lpstr>
      <vt:lpstr>Aims / Highlights</vt:lpstr>
      <vt:lpstr>…</vt:lpstr>
      <vt:lpstr>Site Description Supply and Demand Points</vt:lpstr>
      <vt:lpstr>Supply Chain Schematic</vt:lpstr>
      <vt:lpstr>PowerPoint Presentation</vt:lpstr>
      <vt:lpstr>Model Parameters</vt:lpstr>
      <vt:lpstr>Biomass Drying Curves</vt:lpstr>
      <vt:lpstr>5 Scenarios</vt:lpstr>
      <vt:lpstr>…</vt:lpstr>
      <vt:lpstr>Results</vt:lpstr>
      <vt:lpstr>Supply Volume Breakdown</vt:lpstr>
      <vt:lpstr>Results</vt:lpstr>
      <vt:lpstr>…</vt:lpstr>
      <vt:lpstr>Supply Cost Breakdown</vt:lpstr>
      <vt:lpstr>Average Production Costs</vt:lpstr>
      <vt:lpstr>Spatial Supply Map</vt:lpstr>
      <vt:lpstr>Follow the story…</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Paul</dc:creator>
  <cp:lastModifiedBy>Ger Devlin</cp:lastModifiedBy>
  <cp:revision>427</cp:revision>
  <dcterms:created xsi:type="dcterms:W3CDTF">2008-03-19T12:44:19Z</dcterms:created>
  <dcterms:modified xsi:type="dcterms:W3CDTF">2016-09-22T14:05:30Z</dcterms:modified>
</cp:coreProperties>
</file>