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handoutMasterIdLst>
    <p:handoutMasterId r:id="rId16"/>
  </p:handoutMasterIdLst>
  <p:sldIdLst>
    <p:sldId id="256" r:id="rId2"/>
    <p:sldId id="414" r:id="rId3"/>
    <p:sldId id="426" r:id="rId4"/>
    <p:sldId id="423" r:id="rId5"/>
    <p:sldId id="425" r:id="rId6"/>
    <p:sldId id="415" r:id="rId7"/>
    <p:sldId id="416" r:id="rId8"/>
    <p:sldId id="418" r:id="rId9"/>
    <p:sldId id="421" r:id="rId10"/>
    <p:sldId id="420" r:id="rId11"/>
    <p:sldId id="424" r:id="rId12"/>
    <p:sldId id="417" r:id="rId13"/>
    <p:sldId id="419" r:id="rId14"/>
  </p:sldIdLst>
  <p:sldSz cx="9144000" cy="6858000" type="screen4x3"/>
  <p:notesSz cx="7315200" cy="96012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00"/>
    <a:srgbClr val="008000"/>
    <a:srgbClr val="006600"/>
    <a:srgbClr val="FFFF99"/>
    <a:srgbClr val="FFFFCC"/>
    <a:srgbClr val="CCECFF"/>
    <a:srgbClr val="FF99FF"/>
    <a:srgbClr val="FFFF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84" autoAdjust="0"/>
  </p:normalViewPr>
  <p:slideViewPr>
    <p:cSldViewPr>
      <p:cViewPr>
        <p:scale>
          <a:sx n="66" d="100"/>
          <a:sy n="66" d="100"/>
        </p:scale>
        <p:origin x="-2016" y="-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756" y="-90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endParaRPr lang="fr-FR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fr-FR"/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endParaRPr lang="fr-FR"/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FEB48CD9-1AA9-4857-AED5-1B2FCC93EEA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317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 i="0"/>
            </a:lvl1pPr>
          </a:lstStyle>
          <a:p>
            <a:endParaRPr lang="en-GB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i="0"/>
            </a:lvl1pPr>
          </a:lstStyle>
          <a:p>
            <a:endParaRPr lang="en-GB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0" hangingPunct="0">
              <a:defRPr sz="1300" i="0"/>
            </a:lvl1pPr>
          </a:lstStyle>
          <a:p>
            <a:endParaRPr lang="en-GB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 i="0"/>
            </a:lvl1pPr>
          </a:lstStyle>
          <a:p>
            <a:fld id="{0315A644-777E-403C-995F-B3B482DCDF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8245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493713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693738" y="6248400"/>
            <a:ext cx="192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algn="l"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3162300" y="6248400"/>
            <a:ext cx="292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29381" name="Rectangle 5"/>
          <p:cNvSpPr>
            <a:spLocks noChangeArrowheads="1"/>
          </p:cNvSpPr>
          <p:nvPr/>
        </p:nvSpPr>
        <p:spPr bwMode="auto">
          <a:xfrm>
            <a:off x="6630988" y="6248400"/>
            <a:ext cx="192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algn="r"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50641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fr-FR" dirty="0"/>
          </a:p>
        </p:txBody>
      </p:sp>
      <p:pic>
        <p:nvPicPr>
          <p:cNvPr id="16" name="Picture 23" descr="UQTR_5_-_300_dpi_-_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78472"/>
            <a:ext cx="1722413" cy="634904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 userDrawn="1"/>
        </p:nvSpPr>
        <p:spPr bwMode="auto">
          <a:xfrm>
            <a:off x="0" y="332656"/>
            <a:ext cx="6156176" cy="7200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0" scaled="1"/>
            <a:tileRect/>
          </a:gradFill>
          <a:ln w="38100" cap="flat" cmpd="sng" algn="ctr">
            <a:noFill/>
            <a:prstDash val="solid"/>
            <a:round/>
            <a:headEnd type="triangle" w="med" len="med"/>
            <a:tailEnd type="none" w="sm" len="sm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3050" y="546100"/>
            <a:ext cx="1987550" cy="2925763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546100"/>
            <a:ext cx="5810250" cy="29257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7823200" cy="90805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60400" y="1643063"/>
            <a:ext cx="3898900" cy="182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11700" y="1643063"/>
            <a:ext cx="3898900" cy="182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7823200" cy="90805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60400" y="1643063"/>
            <a:ext cx="7950200" cy="1828800"/>
          </a:xfrm>
        </p:spPr>
        <p:txBody>
          <a:bodyPr/>
          <a:lstStyle/>
          <a:p>
            <a:endParaRPr lang="fr-CA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7823200" cy="447775"/>
          </a:xfrm>
        </p:spPr>
        <p:txBody>
          <a:bodyPr/>
          <a:lstStyle>
            <a:lvl1pPr>
              <a:defRPr sz="2800">
                <a:latin typeface="+mn-lt"/>
              </a:defRPr>
            </a:lvl1pPr>
          </a:lstStyle>
          <a:p>
            <a:r>
              <a:rPr lang="fr-FR" dirty="0"/>
              <a:t>Cliquez pour modifier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0400" y="1340768"/>
            <a:ext cx="7950200" cy="1771214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814029"/>
          </a:xfrm>
        </p:spPr>
        <p:txBody>
          <a:bodyPr/>
          <a:lstStyle>
            <a:lvl1pPr algn="l">
              <a:defRPr sz="2800" b="1" cap="all"/>
            </a:lvl1pPr>
          </a:lstStyle>
          <a:p>
            <a:r>
              <a:rPr lang="fr-FR" dirty="0"/>
              <a:t>Cliquez pour modifier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643063"/>
            <a:ext cx="3898900" cy="250987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11700" y="1643063"/>
            <a:ext cx="3898900" cy="2509877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pour modifier le style du titre</a:t>
            </a:r>
            <a:endParaRPr lang="fr-CA" dirty="0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0400" y="546100"/>
            <a:ext cx="7823200" cy="81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731" tIns="40366" rIns="80731" bIns="40366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err="1"/>
              <a:t>Cliquez</a:t>
            </a:r>
            <a:r>
              <a:rPr lang="en-US" dirty="0"/>
              <a:t> pour modifier le style du </a:t>
            </a:r>
            <a:r>
              <a:rPr lang="en-US" dirty="0" err="1"/>
              <a:t>titre</a:t>
            </a:r>
            <a:r>
              <a:rPr lang="en-US" dirty="0"/>
              <a:t> du masque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93738" y="6248400"/>
            <a:ext cx="192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algn="l"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162300" y="6248400"/>
            <a:ext cx="2928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630988" y="6248400"/>
            <a:ext cx="1928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731" tIns="40366" rIns="80731" bIns="40366"/>
          <a:lstStyle/>
          <a:p>
            <a:pPr algn="r" defTabSz="801688" eaLnBrk="0" hangingPunct="0"/>
            <a:endParaRPr lang="fr-FR" sz="2100" i="0">
              <a:latin typeface="Arial" pitchFamily="34" charset="0"/>
            </a:endParaRP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0400" y="1643063"/>
            <a:ext cx="7950200" cy="181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366" tIns="40366" rIns="40366" bIns="40366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pour modifier les styles du </a:t>
            </a:r>
            <a:r>
              <a:rPr lang="en-US" dirty="0" err="1"/>
              <a:t>texte</a:t>
            </a:r>
            <a:r>
              <a:rPr lang="en-US" dirty="0"/>
              <a:t> du masque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/>
              <a:t> </a:t>
            </a:r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/>
              <a:t> </a:t>
            </a:r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4781487" y="6519446"/>
            <a:ext cx="4024628" cy="338554"/>
          </a:xfrm>
          <a:prstGeom prst="rect">
            <a:avLst/>
          </a:prstGeom>
          <a:noFill/>
          <a:ln w="38100">
            <a:noFill/>
            <a:miter lim="800000"/>
            <a:headEnd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GB" sz="1600" i="1" baseline="0" dirty="0">
                <a:latin typeface="+mn-lt"/>
              </a:rPr>
              <a:t>IEA-BFN workshop, La Tuque Project </a:t>
            </a:r>
            <a:r>
              <a:rPr lang="en-GB" sz="1600" i="1" dirty="0">
                <a:latin typeface="+mn-lt"/>
              </a:rPr>
              <a:t>- </a:t>
            </a:r>
            <a:fld id="{BE246999-9C00-4742-8C6B-24B1B6420899}" type="slidenum">
              <a:rPr lang="en-GB" sz="1600" b="1" i="1" smtClean="0">
                <a:latin typeface="+mn-lt"/>
              </a:rPr>
              <a:pPr eaLnBrk="0" hangingPunct="0"/>
              <a:t>‹#›</a:t>
            </a:fld>
            <a:endParaRPr lang="fr-FR" sz="1600" i="1" dirty="0">
              <a:latin typeface="+mn-lt"/>
            </a:endParaRPr>
          </a:p>
        </p:txBody>
      </p:sp>
      <p:pic>
        <p:nvPicPr>
          <p:cNvPr id="18" name="Picture 23" descr="UQTR_5_-_300_dpi_-_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1587" y="0"/>
            <a:ext cx="1722413" cy="634904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 userDrawn="1"/>
        </p:nvSpPr>
        <p:spPr bwMode="auto">
          <a:xfrm>
            <a:off x="0" y="332656"/>
            <a:ext cx="6156176" cy="72008"/>
          </a:xfrm>
          <a:prstGeom prst="rect">
            <a:avLst/>
          </a:prstGeom>
          <a:gradFill flip="none" rotWithShape="1">
            <a:gsLst>
              <a:gs pos="0">
                <a:srgbClr val="008000">
                  <a:tint val="66000"/>
                  <a:satMod val="160000"/>
                </a:srgbClr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lin ang="0" scaled="1"/>
            <a:tileRect/>
          </a:gradFill>
          <a:ln w="38100" cap="flat" cmpd="sng" algn="ctr">
            <a:noFill/>
            <a:prstDash val="solid"/>
            <a:round/>
            <a:headEnd type="triangle" w="med" len="med"/>
            <a:tailEnd type="none" w="sm" len="sm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A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 xmlns:p14="http://schemas.microsoft.com/office/powerpoint/2010/main"/>
  <p:txStyles>
    <p:titleStyle>
      <a:lvl1pPr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+mn-lt"/>
          <a:ea typeface="+mj-ea"/>
          <a:cs typeface="+mj-cs"/>
        </a:defRPr>
      </a:lvl1pPr>
      <a:lvl2pPr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2pPr>
      <a:lvl3pPr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3pPr>
      <a:lvl4pPr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4pPr>
      <a:lvl5pPr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5pPr>
      <a:lvl6pPr marL="457200"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6pPr>
      <a:lvl7pPr marL="914400"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7pPr>
      <a:lvl8pPr marL="1371600"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8pPr>
      <a:lvl9pPr marL="1828800" algn="l" defTabSz="801688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EY Gothic Cond Demi" charset="0"/>
        </a:defRPr>
      </a:lvl9pPr>
    </p:titleStyle>
    <p:bodyStyle>
      <a:lvl1pPr marL="155575" indent="-155575" algn="l" defTabSz="801688" rtl="0" eaLnBrk="0" fontAlgn="base" hangingPunct="0">
        <a:spcBef>
          <a:spcPct val="50000"/>
        </a:spcBef>
        <a:spcAft>
          <a:spcPct val="0"/>
        </a:spcAft>
        <a:buBlip>
          <a:blip r:embed="rId15"/>
        </a:buBlip>
        <a:defRPr sz="2400" b="0" baseline="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00013" algn="l" defTabSz="801688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 baseline="0">
          <a:solidFill>
            <a:schemeClr val="tx1"/>
          </a:solidFill>
          <a:latin typeface="+mn-lt"/>
        </a:defRPr>
      </a:lvl2pPr>
      <a:lvl3pPr marL="601663" indent="-100013" algn="l" defTabSz="801688" rtl="0" eaLnBrk="0" fontAlgn="base" hangingPunct="0">
        <a:spcBef>
          <a:spcPct val="50000"/>
        </a:spcBef>
        <a:spcAft>
          <a:spcPct val="0"/>
        </a:spcAft>
        <a:buSzPct val="100000"/>
        <a:buFont typeface="Wingdings" pitchFamily="2" charset="2"/>
        <a:buBlip>
          <a:blip r:embed="rId17"/>
        </a:buBlip>
        <a:defRPr sz="2000">
          <a:solidFill>
            <a:schemeClr val="tx1"/>
          </a:solidFill>
          <a:latin typeface="+mn-lt"/>
        </a:defRPr>
      </a:lvl3pPr>
      <a:lvl4pPr marL="857250" indent="-100013" algn="l" defTabSz="801688" rtl="0" eaLnBrk="0" fontAlgn="base" hangingPunct="0">
        <a:spcBef>
          <a:spcPct val="50000"/>
        </a:spcBef>
        <a:spcAft>
          <a:spcPct val="0"/>
        </a:spcAft>
        <a:buSzPct val="100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1101725" indent="-100013" algn="l" defTabSz="801688" rtl="0" eaLnBrk="0" fontAlgn="base" hangingPunct="0">
        <a:spcBef>
          <a:spcPct val="50000"/>
        </a:spcBef>
        <a:spcAft>
          <a:spcPct val="0"/>
        </a:spcAft>
        <a:buSzPct val="80000"/>
        <a:buFont typeface="Wingdings" pitchFamily="2" charset="2"/>
        <a:buChar char=" "/>
        <a:defRPr sz="1200">
          <a:solidFill>
            <a:schemeClr val="tx1"/>
          </a:solidFill>
          <a:latin typeface="+mn-lt"/>
        </a:defRPr>
      </a:lvl5pPr>
      <a:lvl6pPr marL="1558925" indent="-100013" algn="l" defTabSz="801688" rtl="0" eaLnBrk="0" fontAlgn="base" hangingPunct="0">
        <a:spcBef>
          <a:spcPct val="50000"/>
        </a:spcBef>
        <a:spcAft>
          <a:spcPct val="0"/>
        </a:spcAft>
        <a:buSzPct val="80000"/>
        <a:buFont typeface="Wingdings" pitchFamily="2" charset="2"/>
        <a:buChar char=" "/>
        <a:defRPr sz="1200">
          <a:solidFill>
            <a:schemeClr val="tx1"/>
          </a:solidFill>
          <a:latin typeface="+mn-lt"/>
        </a:defRPr>
      </a:lvl6pPr>
      <a:lvl7pPr marL="2016125" indent="-100013" algn="l" defTabSz="801688" rtl="0" eaLnBrk="0" fontAlgn="base" hangingPunct="0">
        <a:spcBef>
          <a:spcPct val="50000"/>
        </a:spcBef>
        <a:spcAft>
          <a:spcPct val="0"/>
        </a:spcAft>
        <a:buSzPct val="80000"/>
        <a:buFont typeface="Wingdings" pitchFamily="2" charset="2"/>
        <a:buChar char=" "/>
        <a:defRPr sz="1200">
          <a:solidFill>
            <a:schemeClr val="tx1"/>
          </a:solidFill>
          <a:latin typeface="+mn-lt"/>
        </a:defRPr>
      </a:lvl7pPr>
      <a:lvl8pPr marL="2473325" indent="-100013" algn="l" defTabSz="801688" rtl="0" eaLnBrk="0" fontAlgn="base" hangingPunct="0">
        <a:spcBef>
          <a:spcPct val="50000"/>
        </a:spcBef>
        <a:spcAft>
          <a:spcPct val="0"/>
        </a:spcAft>
        <a:buSzPct val="80000"/>
        <a:buFont typeface="Wingdings" pitchFamily="2" charset="2"/>
        <a:buChar char=" "/>
        <a:defRPr sz="1200">
          <a:solidFill>
            <a:schemeClr val="tx1"/>
          </a:solidFill>
          <a:latin typeface="+mn-lt"/>
        </a:defRPr>
      </a:lvl8pPr>
      <a:lvl9pPr marL="2930525" indent="-100013" algn="l" defTabSz="801688" rtl="0" eaLnBrk="0" fontAlgn="base" hangingPunct="0">
        <a:spcBef>
          <a:spcPct val="50000"/>
        </a:spcBef>
        <a:spcAft>
          <a:spcPct val="0"/>
        </a:spcAft>
        <a:buSzPct val="80000"/>
        <a:buFont typeface="Wingdings" pitchFamily="2" charset="2"/>
        <a:buChar char=" "/>
        <a:defRPr sz="12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rct=j&amp;q=&amp;esrc=s&amp;frm=1&amp;source=images&amp;cd=&amp;cad=rja&amp;docid=Ns-mNS3ASQX1PM&amp;tbnid=LL97qx0PGQNSGM:&amp;ved=0CAUQjRw&amp;url=http://www.lapresse.ca/le-soleil/affaires/actualite-economique/201305/10/01-4649772-les-financiers-rassurent-lindustrie-forestiere.php&amp;ei=U8J5UvfGHc_MsQSzyIGQBQ&amp;psig=AFQjCNH7coafr7QYNwISBAHlRFF88bxPJA&amp;ust=1383797676941153" TargetMode="External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../media/image12.jpe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8.emf"/><Relationship Id="rId6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814029"/>
          </a:xfrm>
        </p:spPr>
        <p:txBody>
          <a:bodyPr/>
          <a:lstStyle/>
          <a:p>
            <a:pPr algn="ctr"/>
            <a:r>
              <a:rPr lang="en-US" cap="all" dirty="0"/>
              <a:t>Forest biorefinery project in La Tuque – Challenges &amp; Opportunities</a:t>
            </a:r>
            <a:endParaRPr lang="en-US" dirty="0"/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71600" y="3356992"/>
            <a:ext cx="6800800" cy="2664296"/>
          </a:xfrm>
        </p:spPr>
        <p:txBody>
          <a:bodyPr/>
          <a:lstStyle/>
          <a:p>
            <a:pPr>
              <a:spcAft>
                <a:spcPts val="1440"/>
              </a:spcAft>
            </a:pPr>
            <a:r>
              <a:rPr lang="en-US" sz="1800" dirty="0"/>
              <a:t>IEA-BFN Workshop – Mobilization of forest biomass to produce bioenergy, biofuels and </a:t>
            </a:r>
            <a:r>
              <a:rPr lang="en-US" sz="1800" dirty="0" err="1"/>
              <a:t>bioproducts</a:t>
            </a:r>
            <a:r>
              <a:rPr lang="en-US" sz="1800" dirty="0"/>
              <a:t>: challenges and opportunities </a:t>
            </a:r>
          </a:p>
          <a:p>
            <a:pPr>
              <a:spcAft>
                <a:spcPts val="1440"/>
              </a:spcAft>
            </a:pPr>
            <a:r>
              <a:rPr lang="en-US" sz="1800" dirty="0"/>
              <a:t>Vancouver, BC, Canada, September 22</a:t>
            </a:r>
            <a:r>
              <a:rPr lang="en-US" sz="1800" baseline="30000" dirty="0"/>
              <a:t>th</a:t>
            </a:r>
            <a:r>
              <a:rPr lang="en-US" sz="1800" dirty="0"/>
              <a:t> 2016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Benoit Delcroix, Postdoctoral Fellow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Supervised by Patrice Mangin &amp; Simon Barnabé, Professors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Industrial Research Chair on Regional Bioeconomy/Bioenergy</a:t>
            </a:r>
            <a:br>
              <a:rPr lang="en-US" sz="1800" dirty="0"/>
            </a:br>
            <a:r>
              <a:rPr lang="en-US" sz="1800" dirty="0" err="1"/>
              <a:t>Université</a:t>
            </a:r>
            <a:r>
              <a:rPr lang="en-US" sz="1800" dirty="0"/>
              <a:t> du Québec à Trois-</a:t>
            </a:r>
            <a:r>
              <a:rPr lang="en-US" sz="1800" dirty="0" err="1"/>
              <a:t>Rivières</a:t>
            </a:r>
            <a:endParaRPr lang="en-US" sz="1800" dirty="0"/>
          </a:p>
        </p:txBody>
      </p:sp>
      <p:grpSp>
        <p:nvGrpSpPr>
          <p:cNvPr id="3" name="Group 2"/>
          <p:cNvGrpSpPr/>
          <p:nvPr/>
        </p:nvGrpSpPr>
        <p:grpSpPr>
          <a:xfrm>
            <a:off x="357429" y="584913"/>
            <a:ext cx="8429143" cy="1187903"/>
            <a:chOff x="0" y="416660"/>
            <a:chExt cx="8429143" cy="118790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119" y="586555"/>
              <a:ext cx="2302024" cy="848114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6660"/>
              <a:ext cx="1187903" cy="118790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656919"/>
              <a:ext cx="1939851" cy="707389"/>
            </a:xfrm>
            <a:prstGeom prst="rect">
              <a:avLst/>
            </a:prstGeom>
          </p:spPr>
        </p:pic>
        <p:pic>
          <p:nvPicPr>
            <p:cNvPr id="1026" name="Picture 2" descr="Image result for iea bioenergy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80" t="26975" r="13280" b="29840"/>
            <a:stretch/>
          </p:blipFill>
          <p:spPr bwMode="auto">
            <a:xfrm>
              <a:off x="3495149" y="702111"/>
              <a:ext cx="2448272" cy="617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xmlns:p14="http://schemas.microsoft.com/office/powerpoint/2010/main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16056" cy="447775"/>
          </a:xfrm>
        </p:spPr>
        <p:txBody>
          <a:bodyPr/>
          <a:lstStyle/>
          <a:p>
            <a:r>
              <a:rPr lang="en-US" dirty="0"/>
              <a:t>Market – Biofuels &amp; coproducts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6415562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Biofuels:</a:t>
            </a:r>
          </a:p>
          <a:p>
            <a:pPr lvl="1"/>
            <a:r>
              <a:rPr lang="en-US" dirty="0"/>
              <a:t> Diesel</a:t>
            </a:r>
          </a:p>
          <a:p>
            <a:pPr lvl="1"/>
            <a:r>
              <a:rPr lang="en-US" dirty="0"/>
              <a:t> Gasoline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Biojet</a:t>
            </a:r>
            <a:r>
              <a:rPr lang="en-US" dirty="0"/>
              <a:t> fuel</a:t>
            </a:r>
          </a:p>
          <a:p>
            <a:r>
              <a:rPr lang="en-US" dirty="0"/>
              <a:t> </a:t>
            </a:r>
            <a:r>
              <a:rPr lang="en-US" b="1" dirty="0">
                <a:solidFill>
                  <a:srgbClr val="006600"/>
                </a:solidFill>
              </a:rPr>
              <a:t>Coproducts:</a:t>
            </a:r>
          </a:p>
          <a:p>
            <a:pPr lvl="1"/>
            <a:r>
              <a:rPr lang="en-US" dirty="0"/>
              <a:t> Heavy fractions of the oil:</a:t>
            </a:r>
          </a:p>
          <a:p>
            <a:pPr lvl="2"/>
            <a:r>
              <a:rPr lang="en-US" dirty="0"/>
              <a:t> Bitumen,</a:t>
            </a:r>
          </a:p>
          <a:p>
            <a:pPr lvl="2"/>
            <a:r>
              <a:rPr lang="en-US" dirty="0"/>
              <a:t> Pesticides,…</a:t>
            </a:r>
          </a:p>
          <a:p>
            <a:pPr lvl="1"/>
            <a:r>
              <a:rPr lang="en-US" dirty="0"/>
              <a:t> Biochar:</a:t>
            </a:r>
          </a:p>
          <a:p>
            <a:pPr lvl="2"/>
            <a:r>
              <a:rPr lang="en-US" dirty="0"/>
              <a:t> Amendment,</a:t>
            </a:r>
          </a:p>
          <a:p>
            <a:pPr lvl="2"/>
            <a:r>
              <a:rPr lang="en-US" dirty="0"/>
              <a:t> Activated coal,</a:t>
            </a:r>
          </a:p>
          <a:p>
            <a:pPr lvl="2"/>
            <a:r>
              <a:rPr lang="en-US" dirty="0"/>
              <a:t> Energy,… 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4" b="5799"/>
          <a:stretch/>
        </p:blipFill>
        <p:spPr>
          <a:xfrm>
            <a:off x="5684839" y="4869160"/>
            <a:ext cx="2925761" cy="1584176"/>
          </a:xfrm>
          <a:prstGeom prst="rect">
            <a:avLst/>
          </a:prstGeom>
        </p:spPr>
      </p:pic>
      <p:sp>
        <p:nvSpPr>
          <p:cNvPr id="7" name="Right Brace 6"/>
          <p:cNvSpPr/>
          <p:nvPr/>
        </p:nvSpPr>
        <p:spPr bwMode="auto">
          <a:xfrm>
            <a:off x="3347864" y="4941168"/>
            <a:ext cx="288032" cy="1656184"/>
          </a:xfrm>
          <a:prstGeom prst="righ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noFill/>
              <a:effectLst/>
              <a:latin typeface="Times New Roman" pitchFamily="18" charset="0"/>
            </a:endParaRPr>
          </a:p>
        </p:txBody>
      </p:sp>
      <p:sp>
        <p:nvSpPr>
          <p:cNvPr id="8" name="Arrow: Right 7"/>
          <p:cNvSpPr/>
          <p:nvPr/>
        </p:nvSpPr>
        <p:spPr bwMode="auto">
          <a:xfrm>
            <a:off x="3923928" y="5589240"/>
            <a:ext cx="1512168" cy="288032"/>
          </a:xfrm>
          <a:prstGeom prst="rightArrow">
            <a:avLst/>
          </a:prstGeom>
          <a:solidFill>
            <a:srgbClr val="006600"/>
          </a:solidFill>
          <a:ln w="38100" cap="flat" cmpd="sng" algn="ctr">
            <a:noFill/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93"/>
          <a:stretch/>
        </p:blipFill>
        <p:spPr bwMode="auto">
          <a:xfrm>
            <a:off x="6807362" y="3138872"/>
            <a:ext cx="1803237" cy="17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ight Brace 9"/>
          <p:cNvSpPr/>
          <p:nvPr/>
        </p:nvSpPr>
        <p:spPr bwMode="auto">
          <a:xfrm>
            <a:off x="4932040" y="3501007"/>
            <a:ext cx="288032" cy="1260511"/>
          </a:xfrm>
          <a:prstGeom prst="righ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noFill/>
              <a:effectLst/>
              <a:latin typeface="Times New Roman" pitchFamily="18" charset="0"/>
            </a:endParaRPr>
          </a:p>
        </p:txBody>
      </p:sp>
      <p:sp>
        <p:nvSpPr>
          <p:cNvPr id="11" name="Arrow: Right 10"/>
          <p:cNvSpPr/>
          <p:nvPr/>
        </p:nvSpPr>
        <p:spPr bwMode="auto">
          <a:xfrm>
            <a:off x="5364088" y="3987246"/>
            <a:ext cx="1152128" cy="305850"/>
          </a:xfrm>
          <a:prstGeom prst="rightArrow">
            <a:avLst/>
          </a:prstGeom>
          <a:solidFill>
            <a:srgbClr val="006600"/>
          </a:solidFill>
          <a:ln w="38100" cap="flat" cmpd="sng" algn="ctr">
            <a:noFill/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521" y="1016796"/>
            <a:ext cx="2474078" cy="2122075"/>
          </a:xfrm>
          <a:prstGeom prst="rect">
            <a:avLst/>
          </a:prstGeom>
        </p:spPr>
      </p:pic>
      <p:sp>
        <p:nvSpPr>
          <p:cNvPr id="13" name="Right Brace 12"/>
          <p:cNvSpPr/>
          <p:nvPr/>
        </p:nvSpPr>
        <p:spPr bwMode="auto">
          <a:xfrm>
            <a:off x="3347864" y="1196752"/>
            <a:ext cx="288032" cy="1584176"/>
          </a:xfrm>
          <a:prstGeom prst="righ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noFill/>
              <a:effectLst/>
              <a:latin typeface="Times New Roman" pitchFamily="18" charset="0"/>
            </a:endParaRPr>
          </a:p>
        </p:txBody>
      </p:sp>
      <p:sp>
        <p:nvSpPr>
          <p:cNvPr id="14" name="Arrow: Right 13"/>
          <p:cNvSpPr/>
          <p:nvPr/>
        </p:nvSpPr>
        <p:spPr bwMode="auto">
          <a:xfrm>
            <a:off x="3923928" y="1835915"/>
            <a:ext cx="1944216" cy="305850"/>
          </a:xfrm>
          <a:prstGeom prst="rightArrow">
            <a:avLst/>
          </a:prstGeom>
          <a:solidFill>
            <a:srgbClr val="FF0000"/>
          </a:solidFill>
          <a:ln w="38100" cap="flat" cmpd="sng" algn="ctr">
            <a:noFill/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60464"/>
      </p:ext>
    </p:extLst>
  </p:cSld>
  <p:clrMapOvr>
    <a:masterClrMapping/>
  </p:clrMapOvr>
  <p:transition xmlns:p14="http://schemas.microsoft.com/office/powerpoint/2010/main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16056" cy="447775"/>
          </a:xfrm>
        </p:spPr>
        <p:txBody>
          <a:bodyPr/>
          <a:lstStyle/>
          <a:p>
            <a:r>
              <a:rPr lang="en-US" dirty="0"/>
              <a:t>Where are we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4913612"/>
          </a:xfrm>
        </p:spPr>
        <p:txBody>
          <a:bodyPr/>
          <a:lstStyle/>
          <a:p>
            <a:r>
              <a:rPr lang="en-US" sz="2000" dirty="0"/>
              <a:t> Kick-off meeting in September for different studies:</a:t>
            </a:r>
          </a:p>
          <a:p>
            <a:pPr lvl="1"/>
            <a:r>
              <a:rPr lang="en-US" sz="2000" dirty="0"/>
              <a:t> Supply chain logistics, </a:t>
            </a:r>
          </a:p>
          <a:p>
            <a:pPr lvl="1"/>
            <a:r>
              <a:rPr lang="en-US" sz="2000" dirty="0"/>
              <a:t> Environmental impacts, </a:t>
            </a:r>
          </a:p>
          <a:p>
            <a:pPr lvl="1"/>
            <a:r>
              <a:rPr lang="en-US" sz="2000" dirty="0"/>
              <a:t> Technology assessment,</a:t>
            </a:r>
          </a:p>
          <a:p>
            <a:pPr lvl="1"/>
            <a:r>
              <a:rPr lang="en-US" sz="2000" dirty="0"/>
              <a:t> Techno-economic analysis,</a:t>
            </a:r>
          </a:p>
          <a:p>
            <a:pPr lvl="1"/>
            <a:r>
              <a:rPr lang="en-US" sz="2000" dirty="0"/>
              <a:t> Risk analysis / management,…</a:t>
            </a:r>
          </a:p>
          <a:p>
            <a:r>
              <a:rPr lang="en-US" sz="2000" dirty="0"/>
              <a:t> A big team with experts coming from: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err="1"/>
              <a:t>FPInnovations</a:t>
            </a:r>
            <a:endParaRPr lang="en-US" sz="2000" dirty="0"/>
          </a:p>
          <a:p>
            <a:pPr lvl="1"/>
            <a:r>
              <a:rPr lang="en-US" sz="2000" dirty="0"/>
              <a:t> VTT Technical Research Centre of Finland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err="1"/>
              <a:t>Université</a:t>
            </a:r>
            <a:r>
              <a:rPr lang="en-US" sz="2000" dirty="0"/>
              <a:t> Laval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err="1"/>
              <a:t>École</a:t>
            </a:r>
            <a:r>
              <a:rPr lang="en-US" sz="2000" dirty="0"/>
              <a:t> </a:t>
            </a:r>
            <a:r>
              <a:rPr lang="en-US" sz="2000" dirty="0" err="1"/>
              <a:t>Polytechnique</a:t>
            </a:r>
            <a:r>
              <a:rPr lang="en-US" sz="2000" dirty="0"/>
              <a:t> de Montréal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err="1"/>
              <a:t>Université</a:t>
            </a:r>
            <a:r>
              <a:rPr lang="en-US" sz="2000" dirty="0"/>
              <a:t> du Québec à Trois-</a:t>
            </a:r>
            <a:r>
              <a:rPr lang="en-US" sz="2000" dirty="0" err="1"/>
              <a:t>Rivières</a:t>
            </a:r>
            <a:endParaRPr lang="en-US" sz="2000" dirty="0"/>
          </a:p>
          <a:p>
            <a:pPr lvl="1"/>
            <a:r>
              <a:rPr lang="en-US" sz="2000" dirty="0"/>
              <a:t> CanmetENERGY </a:t>
            </a:r>
          </a:p>
        </p:txBody>
      </p:sp>
    </p:spTree>
    <p:extLst>
      <p:ext uri="{BB962C8B-B14F-4D97-AF65-F5344CB8AC3E}">
        <p14:creationId xmlns:p14="http://schemas.microsoft.com/office/powerpoint/2010/main" val="92649969"/>
      </p:ext>
    </p:extLst>
  </p:cSld>
  <p:clrMapOvr>
    <a:masterClrMapping/>
  </p:clrMapOvr>
  <p:transition xmlns:p14="http://schemas.microsoft.com/office/powerpoint/2010/main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88064" cy="447775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5141367"/>
          </a:xfrm>
        </p:spPr>
        <p:txBody>
          <a:bodyPr/>
          <a:lstStyle/>
          <a:p>
            <a:r>
              <a:rPr lang="en-US" dirty="0"/>
              <a:t> La Tuque project:</a:t>
            </a:r>
          </a:p>
          <a:p>
            <a:pPr lvl="1"/>
            <a:r>
              <a:rPr lang="en-US" dirty="0"/>
              <a:t> Large scale forest biorefinery project</a:t>
            </a:r>
          </a:p>
          <a:p>
            <a:pPr lvl="1"/>
            <a:r>
              <a:rPr lang="en-US" dirty="0"/>
              <a:t> Thermochemical pathway</a:t>
            </a:r>
          </a:p>
          <a:p>
            <a:pPr lvl="1"/>
            <a:r>
              <a:rPr lang="en-US" dirty="0"/>
              <a:t>  Production of:</a:t>
            </a:r>
          </a:p>
          <a:p>
            <a:pPr lvl="2"/>
            <a:r>
              <a:rPr lang="en-US" dirty="0"/>
              <a:t> Biofuels (short term)</a:t>
            </a:r>
          </a:p>
          <a:p>
            <a:pPr lvl="2"/>
            <a:r>
              <a:rPr lang="en-US" dirty="0"/>
              <a:t> Other </a:t>
            </a:r>
            <a:r>
              <a:rPr lang="en-US" dirty="0" err="1"/>
              <a:t>bioproducts</a:t>
            </a:r>
            <a:r>
              <a:rPr lang="en-US" dirty="0"/>
              <a:t> (long term)</a:t>
            </a:r>
          </a:p>
          <a:p>
            <a:r>
              <a:rPr lang="en-US" dirty="0"/>
              <a:t> Main challenges:</a:t>
            </a:r>
          </a:p>
          <a:p>
            <a:pPr lvl="1"/>
            <a:r>
              <a:rPr lang="en-US" dirty="0"/>
              <a:t> Minimizing biomass supply cost </a:t>
            </a:r>
            <a:r>
              <a:rPr lang="en-US" dirty="0">
                <a:sym typeface="Wingdings" panose="05000000000000000000" pitchFamily="2" charset="2"/>
              </a:rPr>
              <a:t> Densification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 Technology assessment (maturity and compatibility)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 Economics and regulation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606861"/>
      </p:ext>
    </p:extLst>
  </p:cSld>
  <p:clrMapOvr>
    <a:masterClrMapping/>
  </p:clrMapOvr>
  <p:transition xmlns:p14="http://schemas.microsoft.com/office/powerpoint/2010/main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88064" cy="447775"/>
          </a:xfrm>
        </p:spPr>
        <p:txBody>
          <a:bodyPr/>
          <a:lstStyle/>
          <a:p>
            <a:pPr algn="ctr"/>
            <a:r>
              <a:rPr lang="en-US" dirty="0"/>
              <a:t>Thank you for your attention!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89" y="1147936"/>
            <a:ext cx="4114085" cy="35052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7429" y="4807197"/>
            <a:ext cx="8429143" cy="1187903"/>
            <a:chOff x="0" y="416660"/>
            <a:chExt cx="8429143" cy="118790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7119" y="586555"/>
              <a:ext cx="2302024" cy="8481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6660"/>
              <a:ext cx="1187903" cy="118790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656919"/>
              <a:ext cx="1939851" cy="707389"/>
            </a:xfrm>
            <a:prstGeom prst="rect">
              <a:avLst/>
            </a:prstGeom>
          </p:spPr>
        </p:pic>
        <p:pic>
          <p:nvPicPr>
            <p:cNvPr id="12" name="Picture 2" descr="Image result for iea bioenergy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80" t="26975" r="13280" b="29840"/>
            <a:stretch/>
          </p:blipFill>
          <p:spPr bwMode="auto">
            <a:xfrm>
              <a:off x="3495149" y="702111"/>
              <a:ext cx="2448272" cy="617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6746"/>
      </p:ext>
    </p:extLst>
  </p:cSld>
  <p:clrMapOvr>
    <a:masterClrMapping/>
  </p:clrMapOvr>
  <p:transition xmlns:p14="http://schemas.microsoft.com/office/powerpoint/2010/main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4882835"/>
          </a:xfrm>
        </p:spPr>
        <p:txBody>
          <a:bodyPr/>
          <a:lstStyle/>
          <a:p>
            <a:r>
              <a:rPr lang="en-US" dirty="0"/>
              <a:t> Context – Forest biorefinery project in La Tuque, QC</a:t>
            </a:r>
          </a:p>
          <a:p>
            <a:r>
              <a:rPr lang="en-US" dirty="0"/>
              <a:t> Main challenges</a:t>
            </a:r>
          </a:p>
          <a:p>
            <a:r>
              <a:rPr lang="en-US" dirty="0"/>
              <a:t> Global value chain</a:t>
            </a:r>
          </a:p>
          <a:p>
            <a:r>
              <a:rPr lang="en-US" dirty="0"/>
              <a:t> Biomass collection</a:t>
            </a:r>
          </a:p>
          <a:p>
            <a:r>
              <a:rPr lang="en-US" dirty="0"/>
              <a:t> Pretreatment &amp; Densification</a:t>
            </a:r>
          </a:p>
          <a:p>
            <a:r>
              <a:rPr lang="en-US" dirty="0"/>
              <a:t> Main conversion at the biorefinery</a:t>
            </a:r>
          </a:p>
          <a:p>
            <a:r>
              <a:rPr lang="en-US" dirty="0"/>
              <a:t> Products / Market</a:t>
            </a:r>
          </a:p>
          <a:p>
            <a:r>
              <a:rPr lang="en-US" dirty="0"/>
              <a:t> Conclusion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31025"/>
      </p:ext>
    </p:extLst>
  </p:cSld>
  <p:clrMapOvr>
    <a:masterClrMapping/>
  </p:clrMapOvr>
  <p:transition xmlns:p14="http://schemas.microsoft.com/office/powerpoint/2010/main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– Forest industry in La Tuque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399" y="1101520"/>
            <a:ext cx="6446715" cy="4698169"/>
          </a:xfrm>
        </p:spPr>
        <p:txBody>
          <a:bodyPr/>
          <a:lstStyle/>
          <a:p>
            <a:r>
              <a:rPr lang="en-US" dirty="0"/>
              <a:t> Difficulties:</a:t>
            </a:r>
          </a:p>
          <a:p>
            <a:pPr lvl="1"/>
            <a:r>
              <a:rPr lang="en-US" dirty="0"/>
              <a:t> Region strongly depending on the forest industry</a:t>
            </a:r>
          </a:p>
          <a:p>
            <a:pPr lvl="1"/>
            <a:r>
              <a:rPr lang="en-US" dirty="0"/>
              <a:t> Forest industry in restructuration (mill closures)</a:t>
            </a:r>
          </a:p>
          <a:p>
            <a:r>
              <a:rPr lang="en-US" dirty="0"/>
              <a:t> Assets of the region:</a:t>
            </a:r>
          </a:p>
          <a:p>
            <a:pPr lvl="1"/>
            <a:r>
              <a:rPr lang="en-US" dirty="0"/>
              <a:t> Experience in the forest industry</a:t>
            </a:r>
          </a:p>
          <a:p>
            <a:pPr lvl="1"/>
            <a:r>
              <a:rPr lang="en-US" dirty="0"/>
              <a:t> High forest resources on a territory of 30000 km² (forest residues: about 1200000 GMT/year)</a:t>
            </a:r>
          </a:p>
          <a:p>
            <a:pPr lvl="1"/>
            <a:r>
              <a:rPr lang="en-US" dirty="0"/>
              <a:t> Presence of infrastructures </a:t>
            </a:r>
          </a:p>
        </p:txBody>
      </p:sp>
      <p:pic>
        <p:nvPicPr>
          <p:cNvPr id="4" name="Picture 2" descr="http://images.lpcdn.ca/641x427/201305/10/686622-nouveau-regime-forestier-entre-vigueur.jpg">
            <a:hlinkClick r:id="rId6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944" y="908720"/>
            <a:ext cx="1921056" cy="17888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ww.forest.fi/smyforest/foresteng.nsf/fa89b3360d6db5b2c22573a6005059ec/EF7FD5DDB573EB8BC2256FFF002E9D4C/$file/L011_hakkuutahteita_tienvarressa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2943" y="2697592"/>
            <a:ext cx="1921286" cy="13158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lemaitrepapetier.ca/images/stories/nouvelles-ind/oct2012/nelles1-3oct12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84" b="-1"/>
          <a:stretch/>
        </p:blipFill>
        <p:spPr bwMode="auto">
          <a:xfrm>
            <a:off x="7222943" y="4031890"/>
            <a:ext cx="1921287" cy="9807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es 700 travailleurs de la société Tembec, à... (Photo: Jean Goupil, Archives La Presse)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530" y="5031099"/>
            <a:ext cx="1928470" cy="13432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903824"/>
      </p:ext>
    </p:extLst>
  </p:cSld>
  <p:clrMapOvr>
    <a:masterClrMapping/>
  </p:clrMapOvr>
  <p:transition xmlns:p14="http://schemas.microsoft.com/office/powerpoint/2010/main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– La Tuque project: Key numbers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6138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For a biorefinery converting 1 200 000 GMT/year: </a:t>
            </a:r>
          </a:p>
          <a:p>
            <a:r>
              <a:rPr lang="en-US" dirty="0"/>
              <a:t> 3 333 GMT/day – Moisture content: 40%</a:t>
            </a:r>
          </a:p>
          <a:p>
            <a:r>
              <a:rPr lang="en-US" dirty="0"/>
              <a:t> Production of 233.3 MW biodiesel / 350 MW forest residues</a:t>
            </a:r>
          </a:p>
          <a:p>
            <a:pPr lvl="1"/>
            <a:r>
              <a:rPr lang="en-US" dirty="0"/>
              <a:t> 207 ML/year of biodiesel</a:t>
            </a:r>
          </a:p>
          <a:p>
            <a:pPr lvl="1"/>
            <a:r>
              <a:rPr lang="en-US" dirty="0"/>
              <a:t> 4.3 % transport diesel consumption in Québec</a:t>
            </a:r>
          </a:p>
          <a:p>
            <a:r>
              <a:rPr lang="en-US" dirty="0"/>
              <a:t> Potential revenue of 175 M$/year	</a:t>
            </a:r>
          </a:p>
          <a:p>
            <a:r>
              <a:rPr lang="en-US" dirty="0"/>
              <a:t> Job creation: 295 (direct); 490 (direct and indirect) </a:t>
            </a:r>
          </a:p>
          <a:p>
            <a:r>
              <a:rPr lang="en-US" dirty="0"/>
              <a:t> Reduction of CO</a:t>
            </a:r>
            <a:r>
              <a:rPr lang="en-US" baseline="-25000" dirty="0"/>
              <a:t>2</a:t>
            </a:r>
            <a:r>
              <a:rPr lang="en-US" dirty="0"/>
              <a:t> emissions: 575 000 T/year (143 750 vehicles/year)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044738"/>
      </p:ext>
    </p:extLst>
  </p:cSld>
  <p:clrMapOvr>
    <a:masterClrMapping/>
  </p:clrMapOvr>
  <p:transition xmlns:p14="http://schemas.microsoft.com/office/powerpoint/2010/main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– Main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4218037"/>
          </a:xfrm>
        </p:spPr>
        <p:txBody>
          <a:bodyPr/>
          <a:lstStyle/>
          <a:p>
            <a:r>
              <a:rPr lang="en-US" dirty="0"/>
              <a:t> Supply of low-cost forest biomass?</a:t>
            </a:r>
          </a:p>
          <a:p>
            <a:pPr lvl="1"/>
            <a:r>
              <a:rPr lang="en-US" dirty="0"/>
              <a:t> Cost?</a:t>
            </a:r>
          </a:p>
          <a:p>
            <a:pPr lvl="1"/>
            <a:r>
              <a:rPr lang="en-US" dirty="0"/>
              <a:t> Security of supply (25 years)?</a:t>
            </a:r>
          </a:p>
          <a:p>
            <a:r>
              <a:rPr lang="en-US" dirty="0"/>
              <a:t> Best technologies to convert the biomass:</a:t>
            </a:r>
          </a:p>
          <a:p>
            <a:pPr lvl="1"/>
            <a:r>
              <a:rPr lang="en-US" dirty="0"/>
              <a:t> Technology readiness level?</a:t>
            </a:r>
          </a:p>
          <a:p>
            <a:pPr lvl="1"/>
            <a:r>
              <a:rPr lang="en-US" dirty="0"/>
              <a:t> Compatibility between technologies?</a:t>
            </a:r>
          </a:p>
          <a:p>
            <a:r>
              <a:rPr lang="en-US" dirty="0"/>
              <a:t> Final products?</a:t>
            </a:r>
          </a:p>
          <a:p>
            <a:pPr lvl="1"/>
            <a:r>
              <a:rPr lang="en-US" dirty="0"/>
              <a:t> Biofuels? Need for regulations!</a:t>
            </a:r>
          </a:p>
          <a:p>
            <a:pPr lvl="1"/>
            <a:r>
              <a:rPr lang="en-US" dirty="0"/>
              <a:t> Coproducts? Yes but no hurry!</a:t>
            </a:r>
          </a:p>
        </p:txBody>
      </p:sp>
    </p:spTree>
    <p:extLst>
      <p:ext uri="{BB962C8B-B14F-4D97-AF65-F5344CB8AC3E}">
        <p14:creationId xmlns:p14="http://schemas.microsoft.com/office/powerpoint/2010/main" val="1021119123"/>
      </p:ext>
    </p:extLst>
  </p:cSld>
  <p:clrMapOvr>
    <a:masterClrMapping/>
  </p:clrMapOvr>
  <p:transition xmlns:p14="http://schemas.microsoft.com/office/powerpoint/2010/main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Tuque Project – Global Value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4273900"/>
            <a:ext cx="4536504" cy="1930241"/>
          </a:xfrm>
          <a:ln w="28575"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Note:</a:t>
            </a:r>
          </a:p>
          <a:p>
            <a:r>
              <a:rPr lang="en-US" sz="1800" dirty="0"/>
              <a:t> La Tuque project: ± 3500 bpd</a:t>
            </a:r>
          </a:p>
          <a:p>
            <a:r>
              <a:rPr lang="en-US" sz="1800" dirty="0"/>
              <a:t> Comparison with refineries:</a:t>
            </a:r>
          </a:p>
          <a:p>
            <a:pPr lvl="1"/>
            <a:r>
              <a:rPr lang="en-US" sz="1800" dirty="0"/>
              <a:t> Valero (</a:t>
            </a:r>
            <a:r>
              <a:rPr lang="en-US" sz="1800" dirty="0" err="1"/>
              <a:t>Lévis</a:t>
            </a:r>
            <a:r>
              <a:rPr lang="en-US" sz="1800" dirty="0"/>
              <a:t>, QC): ± 265 000 bpd</a:t>
            </a:r>
          </a:p>
          <a:p>
            <a:pPr lvl="1"/>
            <a:r>
              <a:rPr lang="en-US" sz="1800" dirty="0"/>
              <a:t> Suncor (Montréal, QC): ± 160 000 bpd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7704" y="1175046"/>
            <a:ext cx="2088232" cy="830997"/>
          </a:xfrm>
          <a:prstGeom prst="rect">
            <a:avLst/>
          </a:prstGeom>
          <a:solidFill>
            <a:srgbClr val="008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Biomass collection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1175046"/>
            <a:ext cx="1098839" cy="8309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7704" y="2634437"/>
            <a:ext cx="2088232" cy="830997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Pretreatment &amp; Densification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7704" y="4093828"/>
            <a:ext cx="2088232" cy="830997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Main conversion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7704" y="5553219"/>
            <a:ext cx="2088232" cy="461665"/>
          </a:xfrm>
          <a:prstGeom prst="rect">
            <a:avLst/>
          </a:prstGeom>
          <a:solidFill>
            <a:srgbClr val="7030A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Market</a:t>
            </a:r>
          </a:p>
        </p:txBody>
      </p:sp>
      <p:cxnSp>
        <p:nvCxnSpPr>
          <p:cNvPr id="11" name="Straight Arrow Connector 10"/>
          <p:cNvCxnSpPr>
            <a:stCxn id="5" idx="2"/>
            <a:endCxn id="7" idx="0"/>
          </p:cNvCxnSpPr>
          <p:nvPr/>
        </p:nvCxnSpPr>
        <p:spPr bwMode="auto">
          <a:xfrm>
            <a:off x="2951820" y="2006043"/>
            <a:ext cx="0" cy="6283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2" name="Straight Arrow Connector 11"/>
          <p:cNvCxnSpPr>
            <a:stCxn id="7" idx="2"/>
            <a:endCxn id="8" idx="0"/>
          </p:cNvCxnSpPr>
          <p:nvPr/>
        </p:nvCxnSpPr>
        <p:spPr bwMode="auto">
          <a:xfrm>
            <a:off x="2951820" y="3465434"/>
            <a:ext cx="0" cy="6283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5" name="Straight Arrow Connector 14"/>
          <p:cNvCxnSpPr>
            <a:stCxn id="8" idx="2"/>
            <a:endCxn id="9" idx="0"/>
          </p:cNvCxnSpPr>
          <p:nvPr/>
        </p:nvCxnSpPr>
        <p:spPr bwMode="auto">
          <a:xfrm>
            <a:off x="2951820" y="4924825"/>
            <a:ext cx="0" cy="6283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5369" r="24801" b="3751"/>
          <a:stretch/>
        </p:blipFill>
        <p:spPr>
          <a:xfrm>
            <a:off x="660400" y="2738480"/>
            <a:ext cx="1121684" cy="62290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772" y="2160397"/>
            <a:ext cx="546001" cy="3196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771" y="3619788"/>
            <a:ext cx="546001" cy="3196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0016" y="5079179"/>
            <a:ext cx="546001" cy="319685"/>
          </a:xfrm>
          <a:prstGeom prst="rect">
            <a:avLst/>
          </a:prstGeom>
        </p:spPr>
      </p:pic>
      <p:pic>
        <p:nvPicPr>
          <p:cNvPr id="1026" name="Picture 2" descr="Image result for gasifi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87" y="3664458"/>
            <a:ext cx="1123756" cy="168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017" y="1173117"/>
            <a:ext cx="3070583" cy="2922640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6457132" y="1178638"/>
            <a:ext cx="2016224" cy="573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square" lIns="40366" tIns="40366" rIns="40366" bIns="40366" numCol="1" anchor="t" anchorCtr="0" compatLnSpc="1">
            <a:prstTxWarp prst="textNoShape">
              <a:avLst/>
            </a:prstTxWarp>
            <a:spAutoFit/>
          </a:bodyPr>
          <a:lstStyle>
            <a:lvl1pPr marL="155575" indent="-155575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Blip>
                <a:blip r:embed="rId7"/>
              </a:buBlip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00013" algn="l" defTabSz="801688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400" baseline="0">
                <a:solidFill>
                  <a:schemeClr val="tx1"/>
                </a:solidFill>
                <a:latin typeface="+mn-lt"/>
              </a:defRPr>
            </a:lvl2pPr>
            <a:lvl3pPr marL="601663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10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3pPr>
            <a:lvl4pPr marL="857250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10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+mn-lt"/>
              </a:defRPr>
            </a:lvl4pPr>
            <a:lvl5pPr marL="11017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5pPr>
            <a:lvl6pPr marL="15589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6pPr>
            <a:lvl7pPr marL="20161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7pPr>
            <a:lvl8pPr marL="24733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8pPr>
            <a:lvl9pPr marL="29305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FontTx/>
              <a:buNone/>
            </a:pPr>
            <a:r>
              <a:rPr lang="en-US" sz="1600" b="1" i="0" kern="0" dirty="0"/>
              <a:t>Highly dispersed forest biomass</a:t>
            </a:r>
            <a:endParaRPr lang="en-US" sz="1600" i="0" kern="0" dirty="0"/>
          </a:p>
        </p:txBody>
      </p:sp>
    </p:spTree>
    <p:extLst>
      <p:ext uri="{BB962C8B-B14F-4D97-AF65-F5344CB8AC3E}">
        <p14:creationId xmlns:p14="http://schemas.microsoft.com/office/powerpoint/2010/main" val="679453006"/>
      </p:ext>
    </p:extLst>
  </p:cSld>
  <p:clrMapOvr>
    <a:masterClrMapping/>
  </p:clrMapOvr>
  <p:transition xmlns:p14="http://schemas.microsoft.com/office/powerpoint/2010/main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16056" cy="447775"/>
          </a:xfrm>
        </p:spPr>
        <p:txBody>
          <a:bodyPr/>
          <a:lstStyle/>
          <a:p>
            <a:r>
              <a:rPr lang="en-US" dirty="0"/>
              <a:t>Biomass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450852"/>
          </a:xfrm>
        </p:spPr>
        <p:txBody>
          <a:bodyPr/>
          <a:lstStyle/>
          <a:p>
            <a:r>
              <a:rPr lang="en-US" dirty="0"/>
              <a:t> Principle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228184" y="1101520"/>
            <a:ext cx="2448272" cy="160501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40366" tIns="40366" rIns="40366" bIns="40366" numCol="1" anchor="t" anchorCtr="0" compatLnSpc="1">
            <a:prstTxWarp prst="textNoShape">
              <a:avLst/>
            </a:prstTxWarp>
            <a:spAutoFit/>
          </a:bodyPr>
          <a:lstStyle>
            <a:lvl1pPr marL="155575" indent="-155575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Blip>
                <a:blip r:embed="rId2"/>
              </a:buBlip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00013" algn="l" defTabSz="801688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 baseline="0">
                <a:solidFill>
                  <a:schemeClr val="tx1"/>
                </a:solidFill>
                <a:latin typeface="+mn-lt"/>
              </a:defRPr>
            </a:lvl2pPr>
            <a:lvl3pPr marL="601663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10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3pPr>
            <a:lvl4pPr marL="857250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100000"/>
              <a:buFont typeface="Wingdings" pitchFamily="2" charset="2"/>
              <a:buChar char="ü"/>
              <a:defRPr>
                <a:solidFill>
                  <a:schemeClr val="tx1"/>
                </a:solidFill>
                <a:latin typeface="+mn-lt"/>
              </a:defRPr>
            </a:lvl4pPr>
            <a:lvl5pPr marL="11017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5pPr>
            <a:lvl6pPr marL="15589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6pPr>
            <a:lvl7pPr marL="20161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7pPr>
            <a:lvl8pPr marL="24733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8pPr>
            <a:lvl9pPr marL="2930525" indent="-100013" algn="l" defTabSz="801688" rtl="0" eaLnBrk="0" fontAlgn="base" hangingPunct="0">
              <a:spcBef>
                <a:spcPct val="50000"/>
              </a:spcBef>
              <a:spcAft>
                <a:spcPct val="0"/>
              </a:spcAft>
              <a:buSzPct val="80000"/>
              <a:buFont typeface="Wingdings" pitchFamily="2" charset="2"/>
              <a:buChar char=" 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b="1" i="0" kern="0" dirty="0"/>
              <a:t>Target for the supply:</a:t>
            </a:r>
          </a:p>
          <a:p>
            <a:r>
              <a:rPr lang="en-US" sz="1800" i="0" kern="0" dirty="0"/>
              <a:t> 4-5 $/GJ or</a:t>
            </a:r>
          </a:p>
          <a:p>
            <a:r>
              <a:rPr lang="en-US" sz="1800" i="0" kern="0" dirty="0"/>
              <a:t> 60-75 $/DMT</a:t>
            </a:r>
          </a:p>
          <a:p>
            <a:r>
              <a:rPr lang="en-US" sz="1800" i="0" kern="0" dirty="0"/>
              <a:t> @ the biorefinery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646615"/>
            <a:ext cx="6048672" cy="45906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8224" y="2996952"/>
            <a:ext cx="1662469" cy="29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73856"/>
      </p:ext>
    </p:extLst>
  </p:cSld>
  <p:clrMapOvr>
    <a:masterClrMapping/>
  </p:clrMapOvr>
  <p:transition xmlns:p14="http://schemas.microsoft.com/office/powerpoint/2010/main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16056" cy="447775"/>
          </a:xfrm>
        </p:spPr>
        <p:txBody>
          <a:bodyPr/>
          <a:lstStyle/>
          <a:p>
            <a:r>
              <a:rPr lang="en-US" dirty="0"/>
              <a:t>Pretreatment &amp; Densification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" t="13625" b="5473"/>
          <a:stretch/>
        </p:blipFill>
        <p:spPr bwMode="auto">
          <a:xfrm>
            <a:off x="660400" y="3435965"/>
            <a:ext cx="5712525" cy="30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2334445"/>
          </a:xfrm>
        </p:spPr>
        <p:txBody>
          <a:bodyPr/>
          <a:lstStyle/>
          <a:p>
            <a:r>
              <a:rPr lang="en-US" dirty="0"/>
              <a:t> Pretreatment:</a:t>
            </a:r>
          </a:p>
          <a:p>
            <a:pPr lvl="1"/>
            <a:r>
              <a:rPr lang="en-US" dirty="0"/>
              <a:t> Cleaning</a:t>
            </a:r>
          </a:p>
          <a:p>
            <a:pPr lvl="1"/>
            <a:r>
              <a:rPr lang="en-US" dirty="0"/>
              <a:t> Size reduction</a:t>
            </a:r>
          </a:p>
          <a:p>
            <a:pPr lvl="1"/>
            <a:r>
              <a:rPr lang="en-US" dirty="0"/>
              <a:t> Drying</a:t>
            </a:r>
          </a:p>
          <a:p>
            <a:r>
              <a:rPr lang="en-US" dirty="0"/>
              <a:t> Densification: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1716462" y="3697499"/>
            <a:ext cx="4656463" cy="195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654284" y="3255368"/>
            <a:ext cx="2780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</a:rPr>
              <a:t>Densification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1716462" y="4113074"/>
            <a:ext cx="4656463" cy="195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163984" y="4139099"/>
            <a:ext cx="17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</a:rPr>
              <a:t>Simplicity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05185" y="325536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/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29624" y="41065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/>
              <a:t>+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05185" y="410652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/>
              <a:t>-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29624" y="325536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/>
              <a:t>-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8223" y="4149080"/>
            <a:ext cx="2088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US" sz="1800" b="1" i="0" dirty="0"/>
              <a:t>Size reduction</a:t>
            </a:r>
          </a:p>
          <a:p>
            <a:pPr marL="457200" indent="-457200" algn="l">
              <a:buAutoNum type="arabicPeriod"/>
            </a:pPr>
            <a:r>
              <a:rPr lang="en-US" sz="1800" b="1" i="0" dirty="0" err="1"/>
              <a:t>Pelletization</a:t>
            </a:r>
            <a:endParaRPr lang="en-US" sz="1800" b="1" i="0" dirty="0"/>
          </a:p>
          <a:p>
            <a:pPr marL="457200" indent="-457200" algn="l">
              <a:buAutoNum type="arabicPeriod"/>
            </a:pPr>
            <a:r>
              <a:rPr lang="en-US" sz="1800" b="1" i="0" dirty="0"/>
              <a:t>Torrefaction</a:t>
            </a:r>
          </a:p>
          <a:p>
            <a:pPr marL="457200" indent="-457200" algn="l">
              <a:buAutoNum type="arabicPeriod"/>
            </a:pPr>
            <a:r>
              <a:rPr lang="en-US" sz="1800" b="1" i="0" dirty="0"/>
              <a:t>Pyrolysis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223218" y="373038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/>
              <a:t>1.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75856" y="372548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/>
              <a:t>2.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55976" y="372548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/>
              <a:t>3.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35100" y="371703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dirty="0"/>
              <a:t>4.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007484"/>
            <a:ext cx="4680520" cy="2072106"/>
          </a:xfrm>
          <a:prstGeom prst="rect">
            <a:avLst/>
          </a:prstGeom>
        </p:spPr>
      </p:pic>
      <p:sp>
        <p:nvSpPr>
          <p:cNvPr id="22" name="ZoneTexte 4"/>
          <p:cNvSpPr txBox="1"/>
          <p:nvPr/>
        </p:nvSpPr>
        <p:spPr>
          <a:xfrm>
            <a:off x="3995936" y="100036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i="0" dirty="0">
                <a:solidFill>
                  <a:srgbClr val="FFFF00"/>
                </a:solidFill>
              </a:rPr>
              <a:t>ICFAR/WOU MFR </a:t>
            </a:r>
            <a:r>
              <a:rPr lang="fr-CA" b="1" i="0" dirty="0" err="1">
                <a:solidFill>
                  <a:srgbClr val="FFFF00"/>
                </a:solidFill>
              </a:rPr>
              <a:t>Pyrolysis</a:t>
            </a:r>
            <a:r>
              <a:rPr lang="fr-CA" b="1" i="0" dirty="0">
                <a:solidFill>
                  <a:srgbClr val="FFFF00"/>
                </a:solidFill>
              </a:rPr>
              <a:t> Unit</a:t>
            </a:r>
          </a:p>
        </p:txBody>
      </p:sp>
      <p:sp>
        <p:nvSpPr>
          <p:cNvPr id="23" name="ZoneTexte 4"/>
          <p:cNvSpPr txBox="1"/>
          <p:nvPr/>
        </p:nvSpPr>
        <p:spPr>
          <a:xfrm>
            <a:off x="4001210" y="2604885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b="1" i="0" dirty="0">
                <a:solidFill>
                  <a:srgbClr val="FFFF00"/>
                </a:solidFill>
              </a:rPr>
              <a:t>2.5 T/</a:t>
            </a:r>
            <a:r>
              <a:rPr lang="fr-CA" b="1" i="0" dirty="0" err="1">
                <a:solidFill>
                  <a:srgbClr val="FFFF00"/>
                </a:solidFill>
              </a:rPr>
              <a:t>day</a:t>
            </a:r>
            <a:endParaRPr lang="fr-CA" b="1" i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911431"/>
      </p:ext>
    </p:extLst>
  </p:cSld>
  <p:clrMapOvr>
    <a:masterClrMapping/>
  </p:clrMapOvr>
  <p:transition xmlns:p14="http://schemas.microsoft.com/office/powerpoint/2010/main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46100"/>
            <a:ext cx="8016056" cy="447775"/>
          </a:xfrm>
        </p:spPr>
        <p:txBody>
          <a:bodyPr/>
          <a:lstStyle/>
          <a:p>
            <a:r>
              <a:rPr lang="en-US" dirty="0"/>
              <a:t>Gasification and the following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101520"/>
            <a:ext cx="7950200" cy="450852"/>
          </a:xfrm>
        </p:spPr>
        <p:txBody>
          <a:bodyPr/>
          <a:lstStyle/>
          <a:p>
            <a:r>
              <a:rPr lang="en-US" dirty="0"/>
              <a:t> Conceptual flowchart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2083659"/>
            <a:ext cx="1304652" cy="369332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0" dirty="0"/>
              <a:t>Gasification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20272" y="1945159"/>
            <a:ext cx="1590328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0" dirty="0"/>
              <a:t>Gas cleaning &amp; conditioning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3848" y="3890433"/>
            <a:ext cx="1080120" cy="369332"/>
          </a:xfrm>
          <a:prstGeom prst="rect">
            <a:avLst/>
          </a:prstGeom>
          <a:solidFill>
            <a:srgbClr val="FF99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0" dirty="0"/>
              <a:t>Synthesis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60400" y="1849244"/>
            <a:ext cx="1103288" cy="843971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Densified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biomass</a:t>
            </a:r>
          </a:p>
        </p:txBody>
      </p:sp>
      <p:cxnSp>
        <p:nvCxnSpPr>
          <p:cNvPr id="12" name="Straight Arrow Connector 11"/>
          <p:cNvCxnSpPr>
            <a:stCxn id="10" idx="6"/>
            <a:endCxn id="6" idx="1"/>
          </p:cNvCxnSpPr>
          <p:nvPr/>
        </p:nvCxnSpPr>
        <p:spPr bwMode="auto">
          <a:xfrm flipV="1">
            <a:off x="1763688" y="2268325"/>
            <a:ext cx="1296144" cy="29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" name="Straight Arrow Connector 12"/>
          <p:cNvCxnSpPr>
            <a:stCxn id="6" idx="3"/>
            <a:endCxn id="21" idx="2"/>
          </p:cNvCxnSpPr>
          <p:nvPr/>
        </p:nvCxnSpPr>
        <p:spPr bwMode="auto">
          <a:xfrm>
            <a:off x="4364484" y="2268325"/>
            <a:ext cx="89375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9" name="Oval 18"/>
          <p:cNvSpPr/>
          <p:nvPr/>
        </p:nvSpPr>
        <p:spPr bwMode="auto">
          <a:xfrm>
            <a:off x="2627784" y="2690311"/>
            <a:ext cx="1047660" cy="659064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Biochar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i="0" dirty="0"/>
              <a:t>10%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3854887" y="2690311"/>
            <a:ext cx="936104" cy="661776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Bio-oil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i="0" dirty="0"/>
              <a:t>5%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5258238" y="1908285"/>
            <a:ext cx="868280" cy="720080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Syngas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i="0" dirty="0"/>
              <a:t>85%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30" name="Straight Arrow Connector 29"/>
          <p:cNvCxnSpPr>
            <a:stCxn id="21" idx="6"/>
            <a:endCxn id="7" idx="1"/>
          </p:cNvCxnSpPr>
          <p:nvPr/>
        </p:nvCxnSpPr>
        <p:spPr bwMode="auto">
          <a:xfrm>
            <a:off x="6126518" y="2268325"/>
            <a:ext cx="89375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9" name="Straight Arrow Connector 38"/>
          <p:cNvCxnSpPr>
            <a:stCxn id="6" idx="2"/>
            <a:endCxn id="19" idx="7"/>
          </p:cNvCxnSpPr>
          <p:nvPr/>
        </p:nvCxnSpPr>
        <p:spPr bwMode="auto">
          <a:xfrm flipH="1">
            <a:off x="3522018" y="2452991"/>
            <a:ext cx="190140" cy="3338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" name="Straight Arrow Connector 41"/>
          <p:cNvCxnSpPr>
            <a:stCxn id="6" idx="2"/>
            <a:endCxn id="20" idx="1"/>
          </p:cNvCxnSpPr>
          <p:nvPr/>
        </p:nvCxnSpPr>
        <p:spPr bwMode="auto">
          <a:xfrm>
            <a:off x="3712158" y="2452991"/>
            <a:ext cx="279818" cy="3342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5" name="Oval 44"/>
          <p:cNvSpPr/>
          <p:nvPr/>
        </p:nvSpPr>
        <p:spPr bwMode="auto">
          <a:xfrm>
            <a:off x="7381296" y="980728"/>
            <a:ext cx="868280" cy="720080"/>
          </a:xfrm>
          <a:prstGeom prst="ellipse">
            <a:avLst/>
          </a:prstGeom>
          <a:solidFill>
            <a:srgbClr val="FF0066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Waste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i="0" dirty="0"/>
              <a:t>stream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46" name="Straight Arrow Connector 45"/>
          <p:cNvCxnSpPr>
            <a:stCxn id="7" idx="0"/>
            <a:endCxn id="45" idx="4"/>
          </p:cNvCxnSpPr>
          <p:nvPr/>
        </p:nvCxnSpPr>
        <p:spPr bwMode="auto">
          <a:xfrm flipV="1">
            <a:off x="7815436" y="1700808"/>
            <a:ext cx="0" cy="24435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9" name="Oval 48"/>
          <p:cNvSpPr/>
          <p:nvPr/>
        </p:nvSpPr>
        <p:spPr bwMode="auto">
          <a:xfrm>
            <a:off x="7345292" y="3713086"/>
            <a:ext cx="940288" cy="724026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Cleaned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Syngas</a:t>
            </a:r>
          </a:p>
        </p:txBody>
      </p:sp>
      <p:cxnSp>
        <p:nvCxnSpPr>
          <p:cNvPr id="50" name="Straight Arrow Connector 49"/>
          <p:cNvCxnSpPr>
            <a:stCxn id="7" idx="2"/>
            <a:endCxn id="49" idx="0"/>
          </p:cNvCxnSpPr>
          <p:nvPr/>
        </p:nvCxnSpPr>
        <p:spPr bwMode="auto">
          <a:xfrm>
            <a:off x="7815436" y="2591490"/>
            <a:ext cx="0" cy="11215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3" name="Straight Arrow Connector 52"/>
          <p:cNvCxnSpPr>
            <a:stCxn id="49" idx="2"/>
            <a:endCxn id="8" idx="3"/>
          </p:cNvCxnSpPr>
          <p:nvPr/>
        </p:nvCxnSpPr>
        <p:spPr bwMode="auto">
          <a:xfrm flipH="1">
            <a:off x="4283968" y="4075099"/>
            <a:ext cx="306132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6" name="Straight Arrow Connector 55"/>
          <p:cNvCxnSpPr>
            <a:stCxn id="8" idx="1"/>
          </p:cNvCxnSpPr>
          <p:nvPr/>
        </p:nvCxnSpPr>
        <p:spPr bwMode="auto">
          <a:xfrm flipH="1">
            <a:off x="971600" y="4075099"/>
            <a:ext cx="223224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>
            <a:off x="971600" y="4077072"/>
            <a:ext cx="0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4" name="Oval 63"/>
          <p:cNvSpPr/>
          <p:nvPr/>
        </p:nvSpPr>
        <p:spPr bwMode="auto">
          <a:xfrm>
            <a:off x="412492" y="4509120"/>
            <a:ext cx="1118216" cy="724026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Chemicals</a:t>
            </a:r>
          </a:p>
        </p:txBody>
      </p:sp>
      <p:sp>
        <p:nvSpPr>
          <p:cNvPr id="66" name="Oval 65"/>
          <p:cNvSpPr/>
          <p:nvPr/>
        </p:nvSpPr>
        <p:spPr bwMode="auto">
          <a:xfrm>
            <a:off x="1619672" y="4509120"/>
            <a:ext cx="1118216" cy="724026"/>
          </a:xfrm>
          <a:prstGeom prst="ellipse">
            <a:avLst/>
          </a:prstGeom>
          <a:solidFill>
            <a:srgbClr val="0080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Biofuels</a:t>
            </a:r>
          </a:p>
        </p:txBody>
      </p:sp>
      <p:cxnSp>
        <p:nvCxnSpPr>
          <p:cNvPr id="67" name="Straight Arrow Connector 66"/>
          <p:cNvCxnSpPr/>
          <p:nvPr/>
        </p:nvCxnSpPr>
        <p:spPr bwMode="auto">
          <a:xfrm>
            <a:off x="2192437" y="4077072"/>
            <a:ext cx="0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8" name="Left Brace 67"/>
          <p:cNvSpPr/>
          <p:nvPr/>
        </p:nvSpPr>
        <p:spPr bwMode="auto">
          <a:xfrm>
            <a:off x="4236380" y="4693742"/>
            <a:ext cx="335620" cy="1543570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69" name="Straight Arrow Connector 68"/>
          <p:cNvCxnSpPr>
            <a:stCxn id="8" idx="2"/>
          </p:cNvCxnSpPr>
          <p:nvPr/>
        </p:nvCxnSpPr>
        <p:spPr bwMode="auto">
          <a:xfrm>
            <a:off x="3743908" y="4259765"/>
            <a:ext cx="0" cy="120576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TextBox 75"/>
          <p:cNvSpPr txBox="1"/>
          <p:nvPr/>
        </p:nvSpPr>
        <p:spPr>
          <a:xfrm>
            <a:off x="4572000" y="4693742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i="0" dirty="0"/>
              <a:t>For example:</a:t>
            </a:r>
          </a:p>
          <a:p>
            <a:pPr marL="285750" indent="-285750" algn="l">
              <a:buFontTx/>
              <a:buChar char="-"/>
            </a:pPr>
            <a:r>
              <a:rPr lang="en-US" sz="1800" b="1" i="0" dirty="0"/>
              <a:t>Fischer-</a:t>
            </a:r>
            <a:r>
              <a:rPr lang="en-US" sz="1800" b="1" i="0" dirty="0" err="1"/>
              <a:t>Tropsch</a:t>
            </a:r>
            <a:r>
              <a:rPr lang="en-US" sz="1800" b="1" i="0" dirty="0"/>
              <a:t> process:</a:t>
            </a:r>
          </a:p>
          <a:p>
            <a:pPr algn="l"/>
            <a:r>
              <a:rPr lang="en-US" sz="1800" b="1" i="0" dirty="0"/>
              <a:t>     (n/2 + m) H</a:t>
            </a:r>
            <a:r>
              <a:rPr lang="en-US" sz="1800" b="1" i="0" baseline="-25000" dirty="0"/>
              <a:t>2</a:t>
            </a:r>
            <a:r>
              <a:rPr lang="en-US" sz="1800" b="1" i="0" dirty="0"/>
              <a:t> + m CO </a:t>
            </a:r>
            <a:r>
              <a:rPr lang="en-US" sz="1800" b="1" i="0" dirty="0">
                <a:sym typeface="Wingdings" panose="05000000000000000000" pitchFamily="2" charset="2"/>
              </a:rPr>
              <a:t> </a:t>
            </a:r>
            <a:r>
              <a:rPr lang="en-US" sz="1800" b="1" i="0" dirty="0" err="1">
                <a:sym typeface="Wingdings" panose="05000000000000000000" pitchFamily="2" charset="2"/>
              </a:rPr>
              <a:t>C</a:t>
            </a:r>
            <a:r>
              <a:rPr lang="en-US" sz="1800" b="1" i="0" baseline="-25000" dirty="0" err="1">
                <a:sym typeface="Wingdings" panose="05000000000000000000" pitchFamily="2" charset="2"/>
              </a:rPr>
              <a:t>m</a:t>
            </a:r>
            <a:r>
              <a:rPr lang="en-US" sz="1800" b="1" i="0" dirty="0" err="1">
                <a:sym typeface="Wingdings" panose="05000000000000000000" pitchFamily="2" charset="2"/>
              </a:rPr>
              <a:t>H</a:t>
            </a:r>
            <a:r>
              <a:rPr lang="en-US" sz="1800" b="1" i="0" baseline="-25000" dirty="0" err="1">
                <a:sym typeface="Wingdings" panose="05000000000000000000" pitchFamily="2" charset="2"/>
              </a:rPr>
              <a:t>n</a:t>
            </a:r>
            <a:r>
              <a:rPr lang="en-US" sz="1800" b="1" i="0" dirty="0">
                <a:sym typeface="Wingdings" panose="05000000000000000000" pitchFamily="2" charset="2"/>
              </a:rPr>
              <a:t> + m H</a:t>
            </a:r>
            <a:r>
              <a:rPr lang="en-US" sz="1800" b="1" i="0" baseline="-25000" dirty="0">
                <a:sym typeface="Wingdings" panose="05000000000000000000" pitchFamily="2" charset="2"/>
              </a:rPr>
              <a:t>2</a:t>
            </a:r>
            <a:r>
              <a:rPr lang="en-US" sz="1800" b="1" i="0" dirty="0">
                <a:sym typeface="Wingdings" panose="05000000000000000000" pitchFamily="2" charset="2"/>
              </a:rPr>
              <a:t>O</a:t>
            </a:r>
            <a:endParaRPr lang="en-US" sz="1800" b="1" i="0" dirty="0"/>
          </a:p>
          <a:p>
            <a:pPr marL="285750" indent="-285750" algn="l">
              <a:buFontTx/>
              <a:buChar char="-"/>
            </a:pPr>
            <a:r>
              <a:rPr lang="en-US" sz="1800" b="1" i="0" dirty="0"/>
              <a:t>Methanol synthesis:</a:t>
            </a:r>
          </a:p>
          <a:p>
            <a:pPr algn="l"/>
            <a:r>
              <a:rPr lang="en-US" sz="1800" b="1" i="0" dirty="0"/>
              <a:t>     2 H</a:t>
            </a:r>
            <a:r>
              <a:rPr lang="en-US" sz="1800" b="1" i="0" baseline="-25000" dirty="0"/>
              <a:t>2</a:t>
            </a:r>
            <a:r>
              <a:rPr lang="en-US" sz="1800" b="1" i="0" dirty="0"/>
              <a:t> + CO </a:t>
            </a:r>
            <a:r>
              <a:rPr lang="en-US" sz="1800" b="1" i="0" dirty="0">
                <a:sym typeface="Wingdings" panose="05000000000000000000" pitchFamily="2" charset="2"/>
              </a:rPr>
              <a:t> CH</a:t>
            </a:r>
            <a:r>
              <a:rPr lang="en-US" sz="1800" b="1" i="0" baseline="-25000" dirty="0">
                <a:sym typeface="Wingdings" panose="05000000000000000000" pitchFamily="2" charset="2"/>
              </a:rPr>
              <a:t>3</a:t>
            </a:r>
            <a:r>
              <a:rPr lang="en-US" sz="1800" b="1" i="0" dirty="0">
                <a:sym typeface="Wingdings" panose="05000000000000000000" pitchFamily="2" charset="2"/>
              </a:rPr>
              <a:t>OH</a:t>
            </a:r>
            <a:endParaRPr lang="en-US" sz="1800" b="1" i="0" dirty="0"/>
          </a:p>
        </p:txBody>
      </p:sp>
      <p:cxnSp>
        <p:nvCxnSpPr>
          <p:cNvPr id="82" name="Straight Arrow Connector 81"/>
          <p:cNvCxnSpPr>
            <a:endCxn id="68" idx="1"/>
          </p:cNvCxnSpPr>
          <p:nvPr/>
        </p:nvCxnSpPr>
        <p:spPr bwMode="auto">
          <a:xfrm>
            <a:off x="3743908" y="5456984"/>
            <a:ext cx="492472" cy="85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58504999"/>
      </p:ext>
    </p:extLst>
  </p:cSld>
  <p:clrMapOvr>
    <a:masterClrMapping/>
  </p:clrMapOvr>
  <p:transition xmlns:p14="http://schemas.microsoft.com/office/powerpoint/2010/main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EY Gothic Cond Dem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triangle" w="med" len="med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triangle" w="med" len="med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25821</TotalTime>
  <Words>675</Words>
  <Application>Microsoft Macintosh PowerPoint</Application>
  <PresentationFormat>Présentation à l'écran (4:3)</PresentationFormat>
  <Paragraphs>144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Modèle par défaut</vt:lpstr>
      <vt:lpstr>Forest biorefinery project in La Tuque – Challenges &amp; Opportunities</vt:lpstr>
      <vt:lpstr>Content</vt:lpstr>
      <vt:lpstr>Context – Forest industry in La Tuque</vt:lpstr>
      <vt:lpstr>Context – La Tuque project: Key numbers </vt:lpstr>
      <vt:lpstr>Context – Main challenges</vt:lpstr>
      <vt:lpstr>La Tuque Project – Global Value Chain</vt:lpstr>
      <vt:lpstr>Biomass collection</vt:lpstr>
      <vt:lpstr>Pretreatment &amp; Densification</vt:lpstr>
      <vt:lpstr>Gasification and the following units</vt:lpstr>
      <vt:lpstr>Market – Biofuels &amp; coproducts</vt:lpstr>
      <vt:lpstr>Where are we now?</vt:lpstr>
      <vt:lpstr>Conclusion</vt:lpstr>
      <vt:lpstr>Thank you for your attention!</vt:lpstr>
    </vt:vector>
  </TitlesOfParts>
  <Company>Siret 449 820 687 00019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Procédés thermochimiques</dc:title>
  <dc:subject>PNA6027</dc:subject>
  <dc:creator>Benoit Delcroix</dc:creator>
  <cp:lastModifiedBy>Evelyne Thiffault</cp:lastModifiedBy>
  <cp:revision>609</cp:revision>
  <cp:lastPrinted>2003-08-16T14:42:38Z</cp:lastPrinted>
  <dcterms:created xsi:type="dcterms:W3CDTF">2003-08-06T11:43:12Z</dcterms:created>
  <dcterms:modified xsi:type="dcterms:W3CDTF">2016-09-22T15:07:00Z</dcterms:modified>
</cp:coreProperties>
</file>